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84" r:id="rId7"/>
    <p:sldId id="285" r:id="rId8"/>
    <p:sldId id="286" r:id="rId9"/>
    <p:sldId id="261" r:id="rId10"/>
    <p:sldId id="263" r:id="rId11"/>
    <p:sldId id="287" r:id="rId12"/>
    <p:sldId id="264" r:id="rId13"/>
    <p:sldId id="266" r:id="rId14"/>
    <p:sldId id="289" r:id="rId15"/>
    <p:sldId id="267" r:id="rId16"/>
    <p:sldId id="268" r:id="rId17"/>
    <p:sldId id="270" r:id="rId18"/>
    <p:sldId id="271" r:id="rId19"/>
    <p:sldId id="288" r:id="rId20"/>
    <p:sldId id="272" r:id="rId21"/>
    <p:sldId id="273" r:id="rId22"/>
    <p:sldId id="290" r:id="rId23"/>
  </p:sldIdLst>
  <p:sldSz cx="9144000" cy="6858000" type="screen4x3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メイリオ" pitchFamily="50" charset="-128"/>
        <a:ea typeface="メイリオ" pitchFamily="50" charset="-128"/>
        <a:cs typeface="メイリオ" pitchFamily="5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11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3795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3796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3797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0BD18C-7898-4865-B766-E071EAD4749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8C55EE-487B-470C-8C64-FAB878D1788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13843-BC0A-44BF-B928-2591A8905334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04393-3B8D-49BA-8FC7-AC804C93EB6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4C0B6-C3B0-4280-B70A-932D6E0F9BF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05D18-2BFA-4446-9A02-7560D94B18F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0CED-D2E7-45CE-BD77-B0A6378CAFF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868D8-6C3E-457B-A6C9-72B5081D988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5CA59-8FB6-45F8-B25B-A94D6901C11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86C15-DE1A-41EE-AEF3-70BEB450257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4BD81-EFAD-418F-B02E-A1F696DF0F7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011AC-21F3-458F-A0F8-06A55BEAA4C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10EAB-B214-4223-9778-E2B9FA1C7BA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86EFE-39C1-4558-916F-90A1D7A6E29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29DA5D7A-F5FC-4347-96EB-2AB4C5FB4C3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九鼎会 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2011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年前期合宿発表</a:t>
            </a:r>
            <a:b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～臓腑学説～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鹿児島大学漢方医学研究会</a:t>
            </a: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折田 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脾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血の生成および貯蔵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脾が生成した血は、肝に運ばれて貯蔵</a:t>
            </a:r>
          </a:p>
          <a:p>
            <a:endParaRPr lang="ja-JP" altLang="en-US"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消化吸収活動の調節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水穀の精微はまず脾に運ばれ、体中に運搬される。この流れをスムーズにするのはやはり肝の疏泄作用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脾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ja-JP" altLang="en-US"/>
              <a:t>正常					異常</a:t>
            </a:r>
          </a:p>
        </p:txBody>
      </p:sp>
      <p:pic>
        <p:nvPicPr>
          <p:cNvPr id="41988" name="Picture 4" descr="D:\Document\鹿大\漢方研\2011 前期九鼎会合宿\肝+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3" y="2590800"/>
            <a:ext cx="4084637" cy="3017838"/>
          </a:xfrm>
          <a:prstGeom prst="rect">
            <a:avLst/>
          </a:prstGeom>
          <a:noFill/>
        </p:spPr>
      </p:pic>
      <p:pic>
        <p:nvPicPr>
          <p:cNvPr id="41989" name="Picture 5" descr="D:\Document\鹿大\漢方研\2011 前期九鼎会合宿\肝+脾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3638" y="2665413"/>
            <a:ext cx="3865562" cy="2897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心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脾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血の生成と運搬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脾で生成され、心を中心に全身を循環する血は、脾の作用で脈内にとどまっている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脾で生化された血の一部は心血を補充する</a:t>
            </a:r>
          </a:p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精神活動の維持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脾でつくられた血や後天の精は運化作用によって心に運ばれ、神を直接栄養したり、心血の補充によって間接的に栄養する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気機の昇降調節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肺の粛降作用と肝の昇発作用のバランス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宣発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肺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・疏泄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はともに気血の運行を促進し、互いの作用を促進しあう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肺</a:t>
            </a:r>
          </a:p>
        </p:txBody>
      </p:sp>
      <p:pic>
        <p:nvPicPr>
          <p:cNvPr id="44036" name="Picture 4" descr="D:\Document\鹿大\漢方研\2011 前期九鼎会合宿\肝+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" y="1524000"/>
            <a:ext cx="7464425" cy="5075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心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気血の相互運搬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気の運行は血の運行によって間接的に促される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血は肺に集合し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朝百脈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、肺気や宗気の宣発・推動作用によって運行が促進される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脾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肺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宗気の生成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呼吸によって取り入れる自然界の清気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運化によって取り入れる水穀の精微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肺気や宗気の宣発・推動作用は脾に作用して運化を助ける</a:t>
            </a:r>
          </a:p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水液の代謝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昇清作用によって肺に運ばれた水液は、宣発・粛降・推動通調作用によって全身へ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血と精の相互生成および貯蔵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血と精は相互に化生できる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精血同源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肝は血を蔵し腎は精を蔵す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肝腎同源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肝の疏泄作用により放出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腎の封蔵作用により収納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心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体温調節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陰陽調節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五行における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｢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火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｣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｢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｣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の関係</a:t>
            </a:r>
          </a:p>
        </p:txBody>
      </p:sp>
      <p:pic>
        <p:nvPicPr>
          <p:cNvPr id="19460" name="Picture 4" descr="D:\Document\鹿大\漢方研\2011 前期九鼎会合宿\心+腎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0"/>
            <a:ext cx="4402138" cy="317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心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ja-JP" altLang="ja-JP"/>
          </a:p>
        </p:txBody>
      </p:sp>
      <p:pic>
        <p:nvPicPr>
          <p:cNvPr id="43012" name="Picture 4" descr="D:\Document\鹿大\漢方研\2011 前期九鼎会合宿\心+腎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8" y="1600200"/>
            <a:ext cx="8259762" cy="5046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五臓六腑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｢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五臓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｣&amp;｢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六腑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｣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まとめて「臓腑」と呼んだりします</a:t>
            </a:r>
          </a:p>
          <a:p>
            <a:endParaRPr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構造物ではなく、機能を分類したもの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重なる点も多いので、そこからイメージをつけていきましょう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脾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水液の代謝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脾は水穀から人体に有益な津液を生成・吸収して全身に運搬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腎は排泄や再吸収を行う</a:t>
            </a: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先天と後天の相互関係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脾は後天の精を生成する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腎陽がこの作用を温煦する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肺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水液の代謝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肺は水液を全身に散布し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宣発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、不要な水液を腎に下降させる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粛降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腎は不必要な水液を排泄する</a:t>
            </a: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呼吸の調節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粛降作用によって吸入した清気は、納気作用によってたくわえられる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肺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</a:t>
            </a:r>
          </a:p>
        </p:txBody>
      </p:sp>
      <p:pic>
        <p:nvPicPr>
          <p:cNvPr id="45060" name="Picture 4" descr="D:\Document\鹿大\漢方研\2011 前期九鼎会合宿\肺+腎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3" y="1568450"/>
            <a:ext cx="7615237" cy="513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>
                <a:ea typeface="メイリオ" pitchFamily="50" charset="-128"/>
                <a:cs typeface="メイリオ" pitchFamily="50" charset="-128"/>
              </a:rPr>
              <a:t>｢</a:t>
            </a:r>
            <a:r>
              <a:rPr lang="ja-JP" altLang="en-US">
                <a:ea typeface="メイリオ" pitchFamily="50" charset="-128"/>
                <a:cs typeface="メイリオ" pitchFamily="50" charset="-128"/>
              </a:rPr>
              <a:t>臓</a:t>
            </a:r>
            <a:r>
              <a:rPr lang="en-US" altLang="ja-JP">
                <a:ea typeface="メイリオ" pitchFamily="50" charset="-128"/>
                <a:cs typeface="メイリオ" pitchFamily="50" charset="-128"/>
              </a:rPr>
              <a:t>｣</a:t>
            </a:r>
            <a:r>
              <a:rPr lang="ja-JP" altLang="en-US">
                <a:ea typeface="メイリオ" pitchFamily="50" charset="-128"/>
                <a:cs typeface="メイリオ" pitchFamily="50" charset="-128"/>
              </a:rPr>
              <a:t>にあたるもの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気・血・津液を代謝・貯蔵するところ</a:t>
            </a:r>
          </a:p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肝・心・脾・肺・腎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この順番で五行の</a:t>
            </a:r>
            <a:r>
              <a:rPr lang="en-US" altLang="ja-JP">
                <a:ea typeface="メイリオ" pitchFamily="50" charset="-128"/>
                <a:cs typeface="メイリオ" pitchFamily="50" charset="-128"/>
              </a:rPr>
              <a:t>｢</a:t>
            </a:r>
            <a:r>
              <a:rPr lang="ja-JP" altLang="en-US">
                <a:ea typeface="メイリオ" pitchFamily="50" charset="-128"/>
                <a:cs typeface="メイリオ" pitchFamily="50" charset="-128"/>
              </a:rPr>
              <a:t>木･火･土･金･水</a:t>
            </a:r>
            <a:r>
              <a:rPr lang="en-US" altLang="ja-JP">
                <a:ea typeface="メイリオ" pitchFamily="50" charset="-128"/>
                <a:cs typeface="メイリオ" pitchFamily="50" charset="-128"/>
              </a:rPr>
              <a:t>｣</a:t>
            </a:r>
            <a:r>
              <a:rPr lang="ja-JP" altLang="en-US">
                <a:ea typeface="メイリオ" pitchFamily="50" charset="-128"/>
                <a:cs typeface="メイリオ" pitchFamily="50" charset="-128"/>
              </a:rPr>
              <a:t>に対応しています</a:t>
            </a:r>
          </a:p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これらが協調して生理作用を行う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まずは個別に見てみましょう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血を蔵す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蔵血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血を貯蔵して循環量を調節</a:t>
            </a: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疏泄を主る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循環をスムーズにする</a:t>
            </a: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昇発を主る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下焦から上焦へ気機を上昇させる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三焦については後述。</a:t>
            </a: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心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>
                <a:ea typeface="メイリオ" pitchFamily="50" charset="-128"/>
                <a:cs typeface="メイリオ" pitchFamily="50" charset="-128"/>
              </a:rPr>
              <a:t>血脈を主る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ea typeface="メイリオ" pitchFamily="50" charset="-128"/>
                <a:cs typeface="メイリオ" pitchFamily="50" charset="-128"/>
              </a:rPr>
              <a:t>血は心を中心にして全身を循環する</a:t>
            </a:r>
          </a:p>
          <a:p>
            <a:pPr>
              <a:lnSpc>
                <a:spcPct val="90000"/>
              </a:lnSpc>
            </a:pPr>
            <a:r>
              <a:rPr lang="ja-JP" altLang="en-US">
                <a:ea typeface="メイリオ" pitchFamily="50" charset="-128"/>
                <a:cs typeface="メイリオ" pitchFamily="50" charset="-128"/>
              </a:rPr>
              <a:t>神を蔵す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ea typeface="メイリオ" pitchFamily="50" charset="-128"/>
                <a:cs typeface="メイリオ" pitchFamily="50" charset="-128"/>
              </a:rPr>
              <a:t>神とは？</a:t>
            </a:r>
          </a:p>
          <a:p>
            <a:pPr lvl="2">
              <a:lnSpc>
                <a:spcPct val="90000"/>
              </a:lnSpc>
            </a:pPr>
            <a:r>
              <a:rPr lang="ja-JP" altLang="en-US">
                <a:ea typeface="メイリオ" pitchFamily="50" charset="-128"/>
                <a:cs typeface="メイリオ" pitchFamily="50" charset="-128"/>
              </a:rPr>
              <a:t>狭義には精神思惟活動</a:t>
            </a:r>
          </a:p>
          <a:p>
            <a:pPr lvl="2">
              <a:lnSpc>
                <a:spcPct val="90000"/>
              </a:lnSpc>
            </a:pPr>
            <a:r>
              <a:rPr lang="ja-JP" altLang="en-US">
                <a:ea typeface="メイリオ" pitchFamily="50" charset="-128"/>
                <a:cs typeface="メイリオ" pitchFamily="50" charset="-128"/>
              </a:rPr>
              <a:t>広義にはすべての生理活動</a:t>
            </a:r>
          </a:p>
          <a:p>
            <a:pPr>
              <a:lnSpc>
                <a:spcPct val="90000"/>
              </a:lnSpc>
            </a:pPr>
            <a:r>
              <a:rPr lang="ja-JP" altLang="en-US">
                <a:ea typeface="メイリオ" pitchFamily="50" charset="-128"/>
                <a:cs typeface="メイリオ" pitchFamily="50" charset="-128"/>
              </a:rPr>
              <a:t>神志を主る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ea typeface="メイリオ" pitchFamily="50" charset="-128"/>
                <a:cs typeface="メイリオ" pitchFamily="50" charset="-128"/>
              </a:rPr>
              <a:t>精神活動の中心でもある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脾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気血生化の源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水穀の精微から血を生成する</a:t>
            </a: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運化、昇清を主る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血・津液や後天の精を運ぶ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「脾は後天の本」</a:t>
            </a: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血を統摂する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統血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血が循環の途中で脈外に出ないようにする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肺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気を主る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主気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呼吸を主る、一身の気を主る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宣発・粛降を主る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気の上下移動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水道を通調する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通調水道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水液の移動を調節</a:t>
            </a:r>
          </a:p>
          <a:p>
            <a:pPr>
              <a:lnSpc>
                <a:spcPct val="90000"/>
              </a:lnSpc>
            </a:pP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｢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百脈を朝じ治節を主る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｣(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朝百脈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全ての脈が集まってくるところ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腎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水を主る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昇清降濁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不要な水液を尿に、必要な水液を再吸収</a:t>
            </a: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精を蔵す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蔵精、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｢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腎は先天の本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｣)</a:t>
            </a:r>
          </a:p>
          <a:p>
            <a:pPr lvl="1"/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先天の精を貯蔵する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腎精と呼ぶ</a:t>
            </a:r>
            <a:r>
              <a:rPr lang="en-US" altLang="ja-JP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納気を主る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肝と心で行う生理作用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血の運搬と貯蔵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血の運行</a:t>
            </a:r>
            <a:r>
              <a:rPr lang="en-US" altLang="ja-JP"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ea typeface="メイリオ" pitchFamily="50" charset="-128"/>
                <a:cs typeface="メイリオ" pitchFamily="50" charset="-128"/>
              </a:rPr>
              <a:t>心</a:t>
            </a:r>
            <a:r>
              <a:rPr lang="en-US" altLang="ja-JP"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>
                <a:ea typeface="メイリオ" pitchFamily="50" charset="-128"/>
                <a:cs typeface="メイリオ" pitchFamily="50" charset="-128"/>
              </a:rPr>
              <a:t>は、蔵血作用と疏泄作用</a:t>
            </a:r>
            <a:r>
              <a:rPr lang="en-US" altLang="ja-JP"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>
                <a:ea typeface="メイリオ" pitchFamily="50" charset="-128"/>
                <a:cs typeface="メイリオ" pitchFamily="50" charset="-128"/>
              </a:rPr>
              <a:t>肝</a:t>
            </a:r>
            <a:r>
              <a:rPr lang="en-US" altLang="ja-JP"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>
                <a:ea typeface="メイリオ" pitchFamily="50" charset="-128"/>
                <a:cs typeface="メイリオ" pitchFamily="50" charset="-128"/>
              </a:rPr>
              <a:t>によってスムーズに行われる</a:t>
            </a:r>
          </a:p>
          <a:p>
            <a:r>
              <a:rPr lang="ja-JP" altLang="en-US">
                <a:ea typeface="メイリオ" pitchFamily="50" charset="-128"/>
                <a:cs typeface="メイリオ" pitchFamily="50" charset="-128"/>
              </a:rPr>
              <a:t>精神活動の調節</a:t>
            </a:r>
          </a:p>
          <a:p>
            <a:pPr lvl="1"/>
            <a:r>
              <a:rPr lang="ja-JP" altLang="en-US">
                <a:ea typeface="メイリオ" pitchFamily="50" charset="-128"/>
                <a:cs typeface="メイリオ" pitchFamily="50" charset="-128"/>
              </a:rPr>
              <a:t>肝の疏泄作用によって心神機能をスムーズにしたり、蔵血作用により心神へ血液を供給することで心の精神活動を補佐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938</Words>
  <Application>Microsoft Office PowerPoint</Application>
  <PresentationFormat>画面に合わせる (4:3)</PresentationFormat>
  <Paragraphs>115</Paragraphs>
  <Slides>22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標準デザイン</vt:lpstr>
      <vt:lpstr>九鼎会 2011年前期合宿発表 ～臓腑学説～</vt:lpstr>
      <vt:lpstr>五臓六腑</vt:lpstr>
      <vt:lpstr>｢臓｣にあたるもの</vt:lpstr>
      <vt:lpstr>肝</vt:lpstr>
      <vt:lpstr>心</vt:lpstr>
      <vt:lpstr>脾</vt:lpstr>
      <vt:lpstr>肺</vt:lpstr>
      <vt:lpstr>腎</vt:lpstr>
      <vt:lpstr>肝と心で行う生理作用</vt:lpstr>
      <vt:lpstr>肝+脾</vt:lpstr>
      <vt:lpstr>肝+脾</vt:lpstr>
      <vt:lpstr>心+脾</vt:lpstr>
      <vt:lpstr>肝+肺</vt:lpstr>
      <vt:lpstr>肝+肺</vt:lpstr>
      <vt:lpstr>心+肺</vt:lpstr>
      <vt:lpstr>脾+肺</vt:lpstr>
      <vt:lpstr>肝+腎</vt:lpstr>
      <vt:lpstr>心+腎</vt:lpstr>
      <vt:lpstr>心+腎</vt:lpstr>
      <vt:lpstr>脾+腎</vt:lpstr>
      <vt:lpstr>肺+腎</vt:lpstr>
      <vt:lpstr>肺+腎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Yoshida</dc:creator>
  <cp:lastModifiedBy>Noriko Yoshida</cp:lastModifiedBy>
  <cp:revision>60</cp:revision>
  <dcterms:created xsi:type="dcterms:W3CDTF">2011-05-17T01:12:32Z</dcterms:created>
  <dcterms:modified xsi:type="dcterms:W3CDTF">2012-09-01T03:51:53Z</dcterms:modified>
</cp:coreProperties>
</file>