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4" r:id="rId10"/>
    <p:sldId id="263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陽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陽虚</c:v>
                </c:pt>
                <c:pt idx="1">
                  <c:v>陰実</c:v>
                </c:pt>
                <c:pt idx="2">
                  <c:v>陰虚</c:v>
                </c:pt>
                <c:pt idx="3">
                  <c:v>陽実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陰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陽虚</c:v>
                </c:pt>
                <c:pt idx="1">
                  <c:v>陰実</c:v>
                </c:pt>
                <c:pt idx="2">
                  <c:v>陰虚</c:v>
                </c:pt>
                <c:pt idx="3">
                  <c:v>陽実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axId val="189948288"/>
        <c:axId val="189949824"/>
      </c:barChart>
      <c:catAx>
        <c:axId val="189948288"/>
        <c:scaling>
          <c:orientation val="minMax"/>
        </c:scaling>
        <c:axPos val="b"/>
        <c:numFmt formatCode="General" sourceLinked="1"/>
        <c:tickLblPos val="nextTo"/>
        <c:crossAx val="189949824"/>
        <c:crosses val="autoZero"/>
        <c:auto val="1"/>
        <c:lblAlgn val="ctr"/>
        <c:lblOffset val="100"/>
      </c:catAx>
      <c:valAx>
        <c:axId val="189949824"/>
        <c:scaling>
          <c:orientation val="minMax"/>
        </c:scaling>
        <c:axPos val="l"/>
        <c:majorGridlines/>
        <c:numFmt formatCode="General" sourceLinked="1"/>
        <c:tickLblPos val="nextTo"/>
        <c:crossAx val="1899482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08629-2437-48C5-A2BD-9B4B2198E8C8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12D37-02E1-415B-A7E8-EFC265B26E1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リーフォーム 20"/>
          <p:cNvSpPr>
            <a:spLocks/>
          </p:cNvSpPr>
          <p:nvPr/>
        </p:nvSpPr>
        <p:spPr bwMode="auto">
          <a:xfrm>
            <a:off x="0" y="4039613"/>
            <a:ext cx="9134856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857224" y="1214425"/>
            <a:ext cx="7358114" cy="1470025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857224" y="2708272"/>
            <a:ext cx="7358114" cy="92869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E76CD075-898B-4EF6-BAA1-C49A9B72B5E0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7A5E91B-D7CC-4FCD-867A-97563C0A5C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6" name="フリーフォーム 35"/>
          <p:cNvSpPr>
            <a:spLocks/>
          </p:cNvSpPr>
          <p:nvPr/>
        </p:nvSpPr>
        <p:spPr bwMode="auto">
          <a:xfrm>
            <a:off x="0" y="3071810"/>
            <a:ext cx="9144000" cy="1115989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8" name="フリーフォーム 37"/>
          <p:cNvSpPr>
            <a:spLocks/>
          </p:cNvSpPr>
          <p:nvPr/>
        </p:nvSpPr>
        <p:spPr bwMode="auto">
          <a:xfrm>
            <a:off x="0" y="3952661"/>
            <a:ext cx="9144000" cy="369116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>
            <a:off x="0" y="3809785"/>
            <a:ext cx="9144000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0" name="フリーフォーム 39"/>
          <p:cNvSpPr>
            <a:spLocks/>
          </p:cNvSpPr>
          <p:nvPr/>
        </p:nvSpPr>
        <p:spPr bwMode="auto">
          <a:xfrm>
            <a:off x="0" y="4090553"/>
            <a:ext cx="91440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1" name="フリーフォーム 40"/>
          <p:cNvSpPr>
            <a:spLocks/>
          </p:cNvSpPr>
          <p:nvPr/>
        </p:nvSpPr>
        <p:spPr bwMode="auto">
          <a:xfrm>
            <a:off x="0" y="4325364"/>
            <a:ext cx="9144000" cy="553056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143256" y="407194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152400" y="4019116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143256" y="371475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152400" y="3881224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7530770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1169"/>
            <a:ext cx="8229600" cy="46872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31" name="日付プレースホルダ 30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E76CD075-898B-4EF6-BAA1-C49A9B72B5E0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32" name="フッター プレースホルダ 31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7A5E91B-D7CC-4FCD-867A-97563C0A5C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5"/>
            <a:ext cx="2057400" cy="5929352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5556" y="500044"/>
            <a:ext cx="6019800" cy="592935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E76CD075-898B-4EF6-BAA1-C49A9B72B5E0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25" name="フッター プレースホルダ 2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7A5E91B-D7CC-4FCD-867A-97563C0A5C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614477"/>
            <a:ext cx="8229600" cy="4687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E76CD075-898B-4EF6-BAA1-C49A9B72B5E0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7A5E91B-D7CC-4FCD-867A-97563C0A5C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544" y="269874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2544" y="1176322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E76CD075-898B-4EF6-BAA1-C49A9B72B5E0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7A5E91B-D7CC-4FCD-867A-97563C0A5C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-16016" y="0"/>
            <a:ext cx="9144000" cy="6858024"/>
            <a:chOff x="-129" y="-42"/>
            <a:chExt cx="6177" cy="4355"/>
          </a:xfrm>
        </p:grpSpPr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8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7270629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0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341934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4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7" name="フリーフォーム 36"/>
          <p:cNvSpPr>
            <a:spLocks/>
          </p:cNvSpPr>
          <p:nvPr/>
        </p:nvSpPr>
        <p:spPr bwMode="auto">
          <a:xfrm>
            <a:off x="5841868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 rot="5400000">
            <a:off x="7322976" y="5055119"/>
            <a:ext cx="1894702" cy="1678386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286645" y="3871493"/>
            <a:ext cx="1541824" cy="1424221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357950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43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6" name="フリーフォーム 45"/>
          <p:cNvSpPr>
            <a:spLocks/>
          </p:cNvSpPr>
          <p:nvPr/>
        </p:nvSpPr>
        <p:spPr bwMode="auto">
          <a:xfrm>
            <a:off x="5857884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28596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E76CD075-898B-4EF6-BAA1-C49A9B72B5E0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7A5E91B-D7CC-4FCD-867A-97563C0A5C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571496"/>
          </a:xfrm>
        </p:spPr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E76CD075-898B-4EF6-BAA1-C49A9B72B5E0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7A5E91B-D7CC-4FCD-867A-97563C0A5C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E76CD075-898B-4EF6-BAA1-C49A9B72B5E0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7A5E91B-D7CC-4FCD-867A-97563C0A5C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E76CD075-898B-4EF6-BAA1-C49A9B72B5E0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7A5E91B-D7CC-4FCD-867A-97563C0A5C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737" y="719158"/>
            <a:ext cx="32575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4786" y="719158"/>
            <a:ext cx="4757742" cy="5710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1737" y="1928804"/>
            <a:ext cx="3258000" cy="4500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E76CD075-898B-4EF6-BAA1-C49A9B72B5E0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7A5E91B-D7CC-4FCD-867A-97563C0A5C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0472" y="4917323"/>
            <a:ext cx="7774866" cy="428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71472" y="623834"/>
            <a:ext cx="5486400" cy="41148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7786742" cy="10001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E76CD075-898B-4EF6-BAA1-C49A9B72B5E0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7A5E91B-D7CC-4FCD-867A-97563C0A5C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2133600" cy="360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76CD075-898B-4EF6-BAA1-C49A9B72B5E0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2198578" y="1"/>
            <a:ext cx="4500594" cy="36134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4"/>
          </p:nvPr>
        </p:nvSpPr>
        <p:spPr>
          <a:xfrm>
            <a:off x="7715272" y="0"/>
            <a:ext cx="1428728" cy="360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7A5E91B-D7CC-4FCD-867A-97563C0A5C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-27819" y="-13"/>
            <a:ext cx="9171027" cy="6856554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 userDrawn="1"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 userDrawn="1"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 userDrawn="1"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 userDrawn="1"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 userDrawn="1"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 userDrawn="1"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 userDrawn="1"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タイトル プレースホルダ 13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1170"/>
            <a:ext cx="8229600" cy="468535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8072430" y="5827532"/>
            <a:ext cx="1071570" cy="1036602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>
            <a:noFill/>
          </a:ln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"/>
        <a:buChar char="l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/>
        <a:buChar char="l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rgbClr val="C00000"/>
        </a:buClr>
        <a:buSzPct val="60000"/>
        <a:buFont typeface="Wingdings"/>
        <a:buChar char="l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55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dirty="0" smtClean="0"/>
              <a:t>陰陽五行論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4293096"/>
            <a:ext cx="7358114" cy="1512168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2011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17</a:t>
            </a:r>
            <a:r>
              <a:rPr kumimoji="1" lang="ja-JP" altLang="en-US" dirty="0" smtClean="0"/>
              <a:t>日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日</a:t>
            </a:r>
            <a:r>
              <a:rPr kumimoji="1" lang="en-US" altLang="ja-JP" dirty="0" smtClean="0"/>
              <a:t>)</a:t>
            </a:r>
          </a:p>
          <a:p>
            <a:r>
              <a:rPr kumimoji="1" lang="ja-JP" altLang="en-US" dirty="0" smtClean="0"/>
              <a:t>九鼎会　春勉強会</a:t>
            </a:r>
            <a:endParaRPr kumimoji="1" lang="en-US" altLang="ja-JP" dirty="0" smtClean="0"/>
          </a:p>
          <a:p>
            <a:r>
              <a:rPr lang="ja-JP" altLang="en-US" dirty="0" smtClean="0"/>
              <a:t>産業医科大学東洋医学研究部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350445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東洋医学とは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　“陰陽調和をはかる医学”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　　といえる！</a:t>
            </a:r>
            <a:endParaRPr kumimoji="1" lang="ja-JP" altLang="en-US" dirty="0"/>
          </a:p>
        </p:txBody>
      </p:sp>
      <p:pic>
        <p:nvPicPr>
          <p:cNvPr id="20482" name="Picture 2" descr="C:\Users\yuya\Pictures\天秤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140968"/>
            <a:ext cx="2873896" cy="2873896"/>
          </a:xfrm>
          <a:prstGeom prst="rect">
            <a:avLst/>
          </a:prstGeom>
          <a:noFill/>
        </p:spPr>
      </p:pic>
      <p:pic>
        <p:nvPicPr>
          <p:cNvPr id="4" name="Picture 10" descr="http://t1.gstatic.com/images?q=tbn:ANd9GcTH9egosDUMSJHxPCLe--1FEcd29SFhp_8IZXtbeQeazw-eOW_u0w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188640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五行論とは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自然界は五つの基本物質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木・火・土・金・水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に分けることができる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lang="ja-JP" altLang="en-US" sz="2000" dirty="0" smtClean="0"/>
              <a:t>ピンクが</a:t>
            </a:r>
            <a:r>
              <a:rPr lang="en-US" altLang="ja-JP" sz="2000" dirty="0" smtClean="0"/>
              <a:t>｢</a:t>
            </a:r>
            <a:r>
              <a:rPr lang="ja-JP" altLang="en-US" sz="2000" dirty="0" smtClean="0"/>
              <a:t>金</a:t>
            </a:r>
            <a:r>
              <a:rPr lang="en-US" altLang="ja-JP" sz="2000" dirty="0" smtClean="0"/>
              <a:t>｣</a:t>
            </a:r>
            <a:r>
              <a:rPr lang="ja-JP" altLang="en-US" sz="2000" dirty="0" smtClean="0"/>
              <a:t>だったら</a:t>
            </a:r>
            <a:r>
              <a:rPr lang="en-US" altLang="ja-JP" sz="2000" dirty="0" smtClean="0"/>
              <a:t>…</a:t>
            </a:r>
          </a:p>
        </p:txBody>
      </p:sp>
      <p:pic>
        <p:nvPicPr>
          <p:cNvPr id="2050" name="Picture 2" descr="http://ec2.images-amazon.com/images/I/61J5sjOISnL._SS5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708920"/>
            <a:ext cx="3898404" cy="3898404"/>
          </a:xfrm>
          <a:prstGeom prst="rect">
            <a:avLst/>
          </a:prstGeom>
          <a:noFill/>
        </p:spPr>
      </p:pic>
      <p:pic>
        <p:nvPicPr>
          <p:cNvPr id="2052" name="Picture 4" descr="http://t2.gstatic.com/images?q=tbn:ANd9GcRQTHy78q1x5DsQNpHS5097plLcLeCdXt7suLo-eE2aFfPd2OZ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158946" cy="1152129"/>
          </a:xfrm>
          <a:prstGeom prst="rect">
            <a:avLst/>
          </a:prstGeom>
          <a:noFill/>
        </p:spPr>
      </p:pic>
      <p:sp>
        <p:nvSpPr>
          <p:cNvPr id="7" name="右矢印 6"/>
          <p:cNvSpPr/>
          <p:nvPr/>
        </p:nvSpPr>
        <p:spPr>
          <a:xfrm>
            <a:off x="3707904" y="3284984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五行の性質と特徴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800" dirty="0" smtClean="0"/>
              <a:t>木</a:t>
            </a:r>
            <a:r>
              <a:rPr kumimoji="1" lang="en-US" altLang="ja-JP" sz="2800" dirty="0" smtClean="0"/>
              <a:t>…</a:t>
            </a:r>
            <a:r>
              <a:rPr kumimoji="1" lang="ja-JP" altLang="en-US" sz="2800" dirty="0" smtClean="0"/>
              <a:t>幹や枝をのびやかに伸ばし、上へ、外へ</a:t>
            </a:r>
            <a:endParaRPr kumimoji="1"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　</a:t>
            </a:r>
            <a:r>
              <a:rPr kumimoji="1" lang="ja-JP" altLang="en-US" sz="2800" dirty="0" smtClean="0"/>
              <a:t>向かう</a:t>
            </a:r>
            <a:endParaRPr kumimoji="1" lang="en-US" altLang="ja-JP" sz="2800" dirty="0" smtClean="0"/>
          </a:p>
          <a:p>
            <a:pPr>
              <a:buNone/>
            </a:pPr>
            <a:r>
              <a:rPr kumimoji="1" lang="ja-JP" altLang="en-US" sz="2800" dirty="0" smtClean="0"/>
              <a:t>火</a:t>
            </a:r>
            <a:r>
              <a:rPr kumimoji="1" lang="en-US" altLang="ja-JP" sz="2800" dirty="0" smtClean="0"/>
              <a:t>…</a:t>
            </a:r>
            <a:r>
              <a:rPr kumimoji="1" lang="ja-JP" altLang="en-US" sz="2800" dirty="0" smtClean="0"/>
              <a:t>熱を帯び、炎上する</a:t>
            </a:r>
            <a:endParaRPr kumimoji="1"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土</a:t>
            </a:r>
            <a:r>
              <a:rPr lang="en-US" altLang="ja-JP" sz="2800" dirty="0" smtClean="0"/>
              <a:t>…</a:t>
            </a:r>
            <a:r>
              <a:rPr lang="ja-JP" altLang="en-US" sz="2800" dirty="0" smtClean="0"/>
              <a:t>受け入れ、生長・変化する</a:t>
            </a:r>
            <a:endParaRPr lang="en-US" altLang="ja-JP" sz="2800" dirty="0" smtClean="0"/>
          </a:p>
          <a:p>
            <a:pPr>
              <a:buNone/>
            </a:pPr>
            <a:r>
              <a:rPr kumimoji="1" lang="ja-JP" altLang="en-US" sz="2800" dirty="0" smtClean="0"/>
              <a:t>金</a:t>
            </a:r>
            <a:r>
              <a:rPr kumimoji="1" lang="en-US" altLang="ja-JP" sz="2800" dirty="0" smtClean="0"/>
              <a:t>…</a:t>
            </a:r>
            <a:r>
              <a:rPr kumimoji="1" lang="ja-JP" altLang="en-US" sz="2800" dirty="0" smtClean="0"/>
              <a:t>不純物を取り除きひきしめる</a:t>
            </a:r>
            <a:endParaRPr kumimoji="1"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水</a:t>
            </a:r>
            <a:r>
              <a:rPr lang="en-US" altLang="ja-JP" sz="2800" dirty="0" smtClean="0"/>
              <a:t>…</a:t>
            </a:r>
            <a:r>
              <a:rPr lang="ja-JP" altLang="en-US" sz="2800" dirty="0" smtClean="0"/>
              <a:t>すべてを滋潤し、下へ流れる</a:t>
            </a:r>
            <a:endParaRPr kumimoji="1" lang="ja-JP" altLang="en-US" sz="2800" dirty="0"/>
          </a:p>
        </p:txBody>
      </p:sp>
      <p:pic>
        <p:nvPicPr>
          <p:cNvPr id="24578" name="Picture 2" descr="http://t3.gstatic.com/images?q=tbn:ANd9GcSUGTOoMCoXloYrVcyibwep9YZk_1RmdBqIs-GRn50CQ4jGcO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3" y="3284984"/>
            <a:ext cx="3124097" cy="2448272"/>
          </a:xfrm>
          <a:prstGeom prst="rect">
            <a:avLst/>
          </a:prstGeom>
          <a:noFill/>
        </p:spPr>
      </p:pic>
      <p:pic>
        <p:nvPicPr>
          <p:cNvPr id="6" name="Picture 4" descr="http://t2.gstatic.com/images?q=tbn:ANd9GcRQTHy78q1x5DsQNpHS5097plLcLeCdXt7suLo-eE2aFfPd2OZ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158946" cy="11521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t2.gstatic.com/images?q=tbn:ANd9GcRQTHy78q1x5DsQNpHS5097plLcLeCdXt7suLo-eE2aFfPd2OZ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88640"/>
            <a:ext cx="1158946" cy="1152129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40156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五行論を人体へ</a:t>
            </a:r>
            <a:r>
              <a:rPr lang="ja-JP" altLang="en-US" dirty="0" smtClean="0"/>
              <a:t>適応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395536" y="1124744"/>
          <a:ext cx="8247840" cy="26786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4640"/>
                <a:gridCol w="1374640"/>
                <a:gridCol w="1374640"/>
                <a:gridCol w="1374640"/>
                <a:gridCol w="1374640"/>
                <a:gridCol w="1374640"/>
              </a:tblGrid>
              <a:tr h="4464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五行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五臓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五腑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五竅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五志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五気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64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木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肝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風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64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火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心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小腸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喜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6435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kumimoji="1" lang="ja-JP" altLang="en-US" dirty="0" smtClean="0"/>
                        <a:t>土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脾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胃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口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思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湿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64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大腸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悲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燥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64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膀胱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寒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7" descr="http://gokigen-kanpou.com/yakusou-info/images/56e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861048"/>
            <a:ext cx="2952328" cy="2854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相生関係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相手を生み、育てる関係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＜治療への応用＞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例）肝陽上亢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腎陰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水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を補い、肝陰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木</a:t>
            </a:r>
            <a:r>
              <a:rPr kumimoji="1" lang="en-US" altLang="ja-JP" dirty="0" smtClean="0"/>
              <a:t>)</a:t>
            </a:r>
            <a:r>
              <a:rPr kumimoji="1" lang="ja-JP" altLang="en-US" dirty="0" err="1" smtClean="0"/>
              <a:t>を滋</a:t>
            </a:r>
            <a:r>
              <a:rPr kumimoji="1" lang="ja-JP" altLang="en-US" dirty="0" smtClean="0"/>
              <a:t>養する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　　　　　　　　　　　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滋陰養肝</a:t>
            </a:r>
            <a:endParaRPr kumimoji="1" lang="en-US" altLang="ja-JP" dirty="0" smtClean="0"/>
          </a:p>
        </p:txBody>
      </p:sp>
      <p:pic>
        <p:nvPicPr>
          <p:cNvPr id="4" name="Picture 4" descr="http://t2.gstatic.com/images?q=tbn:ANd9GcRQTHy78q1x5DsQNpHS5097plLcLeCdXt7suLo-eE2aFfPd2OZ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88640"/>
            <a:ext cx="1158946" cy="1152129"/>
          </a:xfrm>
          <a:prstGeom prst="rect">
            <a:avLst/>
          </a:prstGeom>
          <a:noFill/>
        </p:spPr>
      </p:pic>
      <p:pic>
        <p:nvPicPr>
          <p:cNvPr id="26626" name="Picture 2" descr="http://t0.gstatic.com/images?q=tbn:ANd9GcQxkNTvnXPoMfeDjGzA_AGkrQ_Nmkp196aTu1Cz-z8spb2ZVRK-i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1898" y="1556792"/>
            <a:ext cx="1957525" cy="1728192"/>
          </a:xfrm>
          <a:prstGeom prst="rect">
            <a:avLst/>
          </a:prstGeom>
          <a:noFill/>
        </p:spPr>
      </p:pic>
      <p:pic>
        <p:nvPicPr>
          <p:cNvPr id="26628" name="Picture 4" descr="http://t2.gstatic.com/images?q=tbn:ANd9GcTPrSVFcBcCQdQm6pzmYP6MWCqmyDq9Gwv1WmXzBR4P_heC5N55w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204864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相克関係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互いを抑制する関係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＜治療への応用＞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例</a:t>
            </a:r>
            <a:r>
              <a:rPr lang="ja-JP" altLang="en-US" dirty="0" smtClean="0"/>
              <a:t>）</a:t>
            </a:r>
            <a:r>
              <a:rPr kumimoji="1" lang="ja-JP" altLang="en-US" dirty="0" smtClean="0"/>
              <a:t>肝脾不調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　肝</a:t>
            </a:r>
            <a:r>
              <a:rPr lang="en-US" altLang="ja-JP" dirty="0" smtClean="0"/>
              <a:t>(</a:t>
            </a:r>
            <a:r>
              <a:rPr lang="ja-JP" altLang="en-US" dirty="0" smtClean="0"/>
              <a:t>木</a:t>
            </a:r>
            <a:r>
              <a:rPr lang="en-US" altLang="ja-JP" dirty="0" smtClean="0"/>
              <a:t>)</a:t>
            </a:r>
            <a:r>
              <a:rPr lang="ja-JP" altLang="en-US" dirty="0" err="1" smtClean="0"/>
              <a:t>を瀉</a:t>
            </a:r>
            <a:r>
              <a:rPr lang="ja-JP" altLang="en-US" dirty="0" smtClean="0"/>
              <a:t>して、脾</a:t>
            </a:r>
            <a:r>
              <a:rPr lang="en-US" altLang="ja-JP" dirty="0" smtClean="0"/>
              <a:t>(</a:t>
            </a:r>
            <a:r>
              <a:rPr lang="ja-JP" altLang="en-US" dirty="0" smtClean="0"/>
              <a:t>土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を健やかにする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　　　　　　　　　　　</a:t>
            </a:r>
            <a:r>
              <a:rPr kumimoji="1" lang="en-US" altLang="ja-JP" dirty="0" smtClean="0"/>
              <a:t>―</a:t>
            </a:r>
            <a:r>
              <a:rPr kumimoji="1" lang="ja-JP" altLang="en-US" dirty="0" smtClean="0"/>
              <a:t>疏肝健脾</a:t>
            </a:r>
            <a:endParaRPr kumimoji="1" lang="en-US" altLang="ja-JP" dirty="0" smtClean="0"/>
          </a:p>
        </p:txBody>
      </p:sp>
      <p:pic>
        <p:nvPicPr>
          <p:cNvPr id="5" name="Picture 4" descr="http://t2.gstatic.com/images?q=tbn:ANd9GcRQTHy78q1x5DsQNpHS5097plLcLeCdXt7suLo-eE2aFfPd2OZ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88640"/>
            <a:ext cx="1158946" cy="1152129"/>
          </a:xfrm>
          <a:prstGeom prst="rect">
            <a:avLst/>
          </a:prstGeom>
          <a:noFill/>
        </p:spPr>
      </p:pic>
      <p:pic>
        <p:nvPicPr>
          <p:cNvPr id="27656" name="Picture 8" descr="http://www6.ocn.ne.jp/~aber7/images/5soukok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204864"/>
            <a:ext cx="1872207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相克関係の異常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相乗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相克の行き過ぎたもの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相侮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相克が逆転したもの</a:t>
            </a:r>
            <a:endParaRPr kumimoji="1" lang="ja-JP" altLang="en-US" dirty="0"/>
          </a:p>
        </p:txBody>
      </p:sp>
      <p:pic>
        <p:nvPicPr>
          <p:cNvPr id="28674" name="Picture 2" descr="http://kyoyu-group.com/contents/tuina/kyoyu-tuina3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221088"/>
            <a:ext cx="1804665" cy="2433565"/>
          </a:xfrm>
          <a:prstGeom prst="rect">
            <a:avLst/>
          </a:prstGeom>
          <a:noFill/>
        </p:spPr>
      </p:pic>
      <p:pic>
        <p:nvPicPr>
          <p:cNvPr id="28676" name="Picture 4" descr="http://kyoyu-group.com/contents/tuina/kyoyu-tuina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700808"/>
            <a:ext cx="2164218" cy="2304256"/>
          </a:xfrm>
          <a:prstGeom prst="rect">
            <a:avLst/>
          </a:prstGeom>
          <a:noFill/>
        </p:spPr>
      </p:pic>
      <p:pic>
        <p:nvPicPr>
          <p:cNvPr id="6" name="Picture 4" descr="http://t2.gstatic.com/images?q=tbn:ANd9GcRQTHy78q1x5DsQNpHS5097plLcLeCdXt7suLo-eE2aFfPd2OZ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88640"/>
            <a:ext cx="1158946" cy="1152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五行論とは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・</a:t>
            </a:r>
            <a:r>
              <a:rPr kumimoji="1" lang="ja-JP" altLang="en-US" dirty="0" smtClean="0"/>
              <a:t>東洋医学において、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五臓の生理機能と調和の説明に取り入れられている。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・そのため、五行を十分に理解する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⇒診断、治療を理論的な根拠をもとに行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　</a:t>
            </a:r>
            <a:r>
              <a:rPr kumimoji="1" lang="ja-JP" altLang="en-US" dirty="0" smtClean="0"/>
              <a:t>うことができる！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pic>
        <p:nvPicPr>
          <p:cNvPr id="29698" name="Picture 2" descr="http://www.rgcl.jp/images/tou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941168"/>
            <a:ext cx="1457305" cy="1800200"/>
          </a:xfrm>
          <a:prstGeom prst="rect">
            <a:avLst/>
          </a:prstGeom>
          <a:noFill/>
        </p:spPr>
      </p:pic>
      <p:pic>
        <p:nvPicPr>
          <p:cNvPr id="5" name="Picture 4" descr="http://t2.gstatic.com/images?q=tbn:ANd9GcRQTHy78q1x5DsQNpHS5097plLcLeCdXt7suLo-eE2aFfPd2OZ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158946" cy="1152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544" y="2698740"/>
            <a:ext cx="7977888" cy="1362075"/>
          </a:xfrm>
        </p:spPr>
        <p:txBody>
          <a:bodyPr/>
          <a:lstStyle/>
          <a:p>
            <a:r>
              <a:rPr kumimoji="1" lang="ja-JP" altLang="en-US" dirty="0" smtClean="0"/>
              <a:t>ご清聴ありがとうございました！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39752" y="4365104"/>
            <a:ext cx="65882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参考資料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・</a:t>
            </a:r>
            <a:r>
              <a:rPr kumimoji="1" lang="en-US" altLang="ja-JP" sz="2000" dirty="0" smtClean="0"/>
              <a:t>『</a:t>
            </a:r>
            <a:r>
              <a:rPr kumimoji="1" lang="ja-JP" altLang="en-US" sz="2000" dirty="0" smtClean="0"/>
              <a:t>東洋医学講座</a:t>
            </a:r>
            <a:r>
              <a:rPr kumimoji="1" lang="en-US" altLang="ja-JP" sz="2000" dirty="0" smtClean="0"/>
              <a:t>』</a:t>
            </a:r>
            <a:r>
              <a:rPr kumimoji="1" lang="ja-JP" altLang="en-US" sz="2000" dirty="0" smtClean="0"/>
              <a:t>講義資料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　　　　　　　　　　　　成田響太先生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・弁証図解</a:t>
            </a:r>
            <a:r>
              <a:rPr kumimoji="1" lang="en-US" altLang="ja-JP" sz="2000" dirty="0" smtClean="0"/>
              <a:t>『</a:t>
            </a:r>
            <a:r>
              <a:rPr kumimoji="1" lang="ja-JP" altLang="en-US" sz="2000" dirty="0" smtClean="0"/>
              <a:t>漢方の基礎と臨床</a:t>
            </a:r>
            <a:r>
              <a:rPr kumimoji="1" lang="en-US" altLang="ja-JP" sz="2000" dirty="0" smtClean="0"/>
              <a:t>』</a:t>
            </a:r>
          </a:p>
          <a:p>
            <a:r>
              <a:rPr lang="ja-JP" altLang="en-US" sz="2000" dirty="0" smtClean="0"/>
              <a:t>　　　　　　　　　　　　髙山宏世編著</a:t>
            </a:r>
            <a:r>
              <a:rPr kumimoji="1" lang="ja-JP" altLang="en-US" sz="2000" dirty="0" smtClean="0"/>
              <a:t>　　三考塾出版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東洋人は物事を分けることが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　　　　　　　　　　</a:t>
            </a:r>
            <a:r>
              <a:rPr kumimoji="1" lang="ja-JP" altLang="en-US" dirty="0" smtClean="0"/>
              <a:t>大好き！？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陰陽論も五行論も、昔の人々が世の中についてより理解するためのもの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今でも事業仕分けとか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やってますね♪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pic>
        <p:nvPicPr>
          <p:cNvPr id="1026" name="Picture 2" descr="http://www.pure-uranai.jp/fortune/guardian/img/pict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36912"/>
            <a:ext cx="1714500" cy="1714500"/>
          </a:xfrm>
          <a:prstGeom prst="rect">
            <a:avLst/>
          </a:prstGeom>
          <a:noFill/>
        </p:spPr>
      </p:pic>
      <p:pic>
        <p:nvPicPr>
          <p:cNvPr id="1028" name="Picture 4" descr="http://img.47news.jp/PN/201006/PN2010060901000965.-.-.CI0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356992"/>
            <a:ext cx="2232248" cy="31688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　陰陽論とは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614477"/>
            <a:ext cx="8247860" cy="806411"/>
          </a:xfrm>
        </p:spPr>
        <p:txBody>
          <a:bodyPr/>
          <a:lstStyle/>
          <a:p>
            <a:r>
              <a:rPr kumimoji="1" lang="ja-JP" altLang="en-US" dirty="0" smtClean="0"/>
              <a:t>もともと陰陽とは、日なたと日かげのこと</a:t>
            </a:r>
            <a:endParaRPr kumimoji="1" lang="en-US" altLang="ja-JP" dirty="0" smtClean="0"/>
          </a:p>
        </p:txBody>
      </p:sp>
      <p:sp>
        <p:nvSpPr>
          <p:cNvPr id="4" name="右矢印 3"/>
          <p:cNvSpPr/>
          <p:nvPr/>
        </p:nvSpPr>
        <p:spPr>
          <a:xfrm>
            <a:off x="3203848" y="3068960"/>
            <a:ext cx="122413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44008" y="2996952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tx2"/>
                </a:solidFill>
              </a:rPr>
              <a:t>東洋の思想観念に！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467544" y="4005064"/>
            <a:ext cx="8247860" cy="19716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/>
              <a:buChar char="l"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すべての事象や現象は、互いに相対立する陰陽の２種の側面を持っている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/>
              <a:buChar char="l"/>
              <a:tabLst/>
              <a:defRPr/>
            </a:pPr>
            <a:r>
              <a:rPr lang="ja-JP" altLang="en-US" sz="3200" kern="0" dirty="0">
                <a:solidFill>
                  <a:schemeClr val="tx2"/>
                </a:solidFill>
              </a:rPr>
              <a:t>素朴</a:t>
            </a:r>
            <a:r>
              <a:rPr lang="ja-JP" altLang="en-US" sz="3200" kern="0" dirty="0" smtClean="0">
                <a:solidFill>
                  <a:schemeClr val="tx2"/>
                </a:solidFill>
              </a:rPr>
              <a:t>に陰陽に分けてみよう！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10" descr="http://t1.gstatic.com/images?q=tbn:ANd9GcTH9egosDUMSJHxPCLe--1FEcd29SFhp_8IZXtbeQeazw-eOW_u0w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224136" cy="1224136"/>
          </a:xfrm>
          <a:prstGeom prst="rect">
            <a:avLst/>
          </a:prstGeom>
          <a:noFill/>
        </p:spPr>
      </p:pic>
      <p:pic>
        <p:nvPicPr>
          <p:cNvPr id="16386" name="Picture 2" descr="http://t0.gstatic.com/images?q=tbn:ANd9GcSmhAwbNw50Su6vUUbI7XVduFmtq8amFpegT6Q1BSSvRZIXpR-X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276872"/>
            <a:ext cx="1265688" cy="1553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 smtClean="0"/>
              <a:t>For example,</a:t>
            </a:r>
            <a:endParaRPr kumimoji="1" lang="ja-JP" altLang="en-US" dirty="0"/>
          </a:p>
        </p:txBody>
      </p:sp>
      <p:pic>
        <p:nvPicPr>
          <p:cNvPr id="15362" name="Picture 2" descr="http://www.ametyan.com/%E5%A4%8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157192"/>
            <a:ext cx="1776403" cy="1333018"/>
          </a:xfrm>
          <a:prstGeom prst="rect">
            <a:avLst/>
          </a:prstGeom>
          <a:noFill/>
        </p:spPr>
      </p:pic>
      <p:pic>
        <p:nvPicPr>
          <p:cNvPr id="15364" name="Picture 4" descr="http://freeillust.img.jugem.jp/20061215_543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941168"/>
            <a:ext cx="1440160" cy="1656184"/>
          </a:xfrm>
          <a:prstGeom prst="rect">
            <a:avLst/>
          </a:prstGeom>
          <a:noFill/>
        </p:spPr>
      </p:pic>
      <p:pic>
        <p:nvPicPr>
          <p:cNvPr id="15366" name="Picture 6" descr="男の子顔イラスト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212976"/>
            <a:ext cx="1514872" cy="1514872"/>
          </a:xfrm>
          <a:prstGeom prst="rect">
            <a:avLst/>
          </a:prstGeom>
          <a:noFill/>
        </p:spPr>
      </p:pic>
      <p:pic>
        <p:nvPicPr>
          <p:cNvPr id="15368" name="Picture 8" descr="女の子顔イラスト素材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3284984"/>
            <a:ext cx="1472952" cy="1472952"/>
          </a:xfrm>
          <a:prstGeom prst="rect">
            <a:avLst/>
          </a:prstGeom>
          <a:noFill/>
        </p:spPr>
      </p:pic>
      <p:pic>
        <p:nvPicPr>
          <p:cNvPr id="15370" name="Picture 10" descr="http://t1.gstatic.com/images?q=tbn:ANd9GcTH9egosDUMSJHxPCLe--1FEcd29SFhp_8IZXtbeQeazw-eOW_u0w&amp;t=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2" y="188640"/>
            <a:ext cx="1224136" cy="1224136"/>
          </a:xfrm>
          <a:prstGeom prst="rect">
            <a:avLst/>
          </a:prstGeom>
          <a:noFill/>
        </p:spPr>
      </p:pic>
      <p:pic>
        <p:nvPicPr>
          <p:cNvPr id="15372" name="Picture 12" descr="http://t0.gstatic.com/images?q=tbn:ANd9GcTkrKPYWvHk6H_MAnpKpoM9FhXc-096G5DhJ8eVG8SmIVZVVNxhv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1484784"/>
            <a:ext cx="1533153" cy="1472899"/>
          </a:xfrm>
          <a:prstGeom prst="rect">
            <a:avLst/>
          </a:prstGeom>
          <a:noFill/>
        </p:spPr>
      </p:pic>
      <p:pic>
        <p:nvPicPr>
          <p:cNvPr id="15373" name="Picture 13" descr="C:\Users\yuya\Pictures\illust21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5696" y="1628800"/>
            <a:ext cx="1564821" cy="13794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 smtClean="0"/>
              <a:t>陰陽の特性</a:t>
            </a:r>
            <a:endParaRPr kumimoji="1" lang="ja-JP" altLang="en-US" dirty="0"/>
          </a:p>
        </p:txBody>
      </p:sp>
      <p:pic>
        <p:nvPicPr>
          <p:cNvPr id="17410" name="Picture 2" descr="http://t2.gstatic.com/images?q=tbn:ANd9GcTZoP70ELW-KPHSu_odL29kYSkl1kszN5W6hSeOSDUOYXslUiJhP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620688"/>
            <a:ext cx="2359918" cy="1536493"/>
          </a:xfrm>
          <a:prstGeom prst="rect">
            <a:avLst/>
          </a:prstGeom>
          <a:noFill/>
        </p:spPr>
      </p:pic>
      <p:pic>
        <p:nvPicPr>
          <p:cNvPr id="5" name="Picture 10" descr="http://t1.gstatic.com/images?q=tbn:ANd9GcTH9egosDUMSJHxPCLe--1FEcd29SFhp_8IZXtbeQeazw-eOW_u0w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188640"/>
            <a:ext cx="1224136" cy="1224136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611560" y="2060848"/>
            <a:ext cx="80648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ja-JP" altLang="en-US" sz="2000" b="1" dirty="0" smtClean="0">
                <a:solidFill>
                  <a:srgbClr val="002060"/>
                </a:solidFill>
                <a:latin typeface="AR P丸ゴシック体M" pitchFamily="50" charset="-128"/>
                <a:ea typeface="AR P丸ゴシック体M" pitchFamily="50" charset="-128"/>
              </a:rPr>
              <a:t>陰陽の互根互用</a:t>
            </a:r>
            <a:endParaRPr kumimoji="1" lang="en-US" altLang="ja-JP" sz="2000" b="1" dirty="0" smtClean="0">
              <a:solidFill>
                <a:srgbClr val="00206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2000" dirty="0" smtClean="0">
                <a:latin typeface="AR P丸ゴシック体M" pitchFamily="50" charset="-128"/>
                <a:ea typeface="AR P丸ゴシック体M" pitchFamily="50" charset="-128"/>
              </a:rPr>
              <a:t>　　比較するもの、相対するものがあって初めて成立するため、</a:t>
            </a:r>
            <a:endParaRPr lang="en-US" altLang="ja-JP" sz="20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2000" dirty="0"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lang="ja-JP" altLang="en-US" sz="2000" dirty="0" smtClean="0">
                <a:latin typeface="AR P丸ゴシック体M" pitchFamily="50" charset="-128"/>
                <a:ea typeface="AR P丸ゴシック体M" pitchFamily="50" charset="-128"/>
              </a:rPr>
              <a:t>　お互いに切り離すことができない</a:t>
            </a:r>
            <a:endParaRPr lang="en-US" altLang="ja-JP" sz="2000" dirty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 typeface="Arial" pitchFamily="34" charset="0"/>
              <a:buChar char="•"/>
            </a:pPr>
            <a:endParaRPr kumimoji="1" lang="en-US" altLang="ja-JP" sz="20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000" b="1" dirty="0" smtClean="0">
                <a:solidFill>
                  <a:srgbClr val="002060"/>
                </a:solidFill>
                <a:latin typeface="AR P丸ゴシック体M" pitchFamily="50" charset="-128"/>
                <a:ea typeface="AR P丸ゴシック体M" pitchFamily="50" charset="-128"/>
              </a:rPr>
              <a:t>陰陽の対立制約</a:t>
            </a:r>
            <a:endParaRPr lang="en-US" altLang="ja-JP" sz="2000" b="1" dirty="0" smtClean="0">
              <a:solidFill>
                <a:srgbClr val="00206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2000" dirty="0" smtClean="0">
                <a:latin typeface="AR P丸ゴシック体M" pitchFamily="50" charset="-128"/>
                <a:ea typeface="AR P丸ゴシック体M" pitchFamily="50" charset="-128"/>
              </a:rPr>
              <a:t>　　お互いに対立し、一方の行き過ぎをコントロールしている</a:t>
            </a:r>
            <a:endParaRPr lang="en-US" altLang="ja-JP" sz="2000" dirty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 typeface="Arial" pitchFamily="34" charset="0"/>
              <a:buChar char="•"/>
            </a:pPr>
            <a:endParaRPr lang="en-US" altLang="ja-JP" sz="20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000" b="1" dirty="0">
                <a:solidFill>
                  <a:srgbClr val="002060"/>
                </a:solidFill>
                <a:latin typeface="AR P丸ゴシック体M" pitchFamily="50" charset="-128"/>
                <a:ea typeface="AR P丸ゴシック体M" pitchFamily="50" charset="-128"/>
              </a:rPr>
              <a:t>陰陽の</a:t>
            </a:r>
            <a:r>
              <a:rPr lang="ja-JP" altLang="en-US" sz="2000" b="1" dirty="0" smtClean="0">
                <a:solidFill>
                  <a:srgbClr val="002060"/>
                </a:solidFill>
                <a:latin typeface="AR P丸ゴシック体M" pitchFamily="50" charset="-128"/>
                <a:ea typeface="AR P丸ゴシック体M" pitchFamily="50" charset="-128"/>
              </a:rPr>
              <a:t>消長平衡</a:t>
            </a:r>
            <a:endParaRPr lang="en-US" altLang="ja-JP" sz="2000" b="1" dirty="0" smtClean="0">
              <a:solidFill>
                <a:srgbClr val="00206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2000" dirty="0" smtClean="0">
                <a:latin typeface="AR P丸ゴシック体M" pitchFamily="50" charset="-128"/>
                <a:ea typeface="AR P丸ゴシック体M" pitchFamily="50" charset="-128"/>
              </a:rPr>
              <a:t>　　常に流動的に消</a:t>
            </a:r>
            <a:r>
              <a:rPr lang="en-US" altLang="ja-JP" sz="2000" dirty="0" smtClean="0">
                <a:latin typeface="AR P丸ゴシック体M" pitchFamily="50" charset="-128"/>
                <a:ea typeface="AR P丸ゴシック体M" pitchFamily="50" charset="-128"/>
              </a:rPr>
              <a:t>(</a:t>
            </a:r>
            <a:r>
              <a:rPr lang="ja-JP" altLang="en-US" sz="2000" dirty="0" smtClean="0">
                <a:latin typeface="AR P丸ゴシック体M" pitchFamily="50" charset="-128"/>
                <a:ea typeface="AR P丸ゴシック体M" pitchFamily="50" charset="-128"/>
              </a:rPr>
              <a:t>減少</a:t>
            </a:r>
            <a:r>
              <a:rPr lang="en-US" altLang="ja-JP" sz="2000" dirty="0" smtClean="0">
                <a:latin typeface="AR P丸ゴシック体M" pitchFamily="50" charset="-128"/>
                <a:ea typeface="AR P丸ゴシック体M" pitchFamily="50" charset="-128"/>
              </a:rPr>
              <a:t>)</a:t>
            </a:r>
            <a:r>
              <a:rPr lang="ja-JP" altLang="en-US" sz="2000" dirty="0" smtClean="0">
                <a:latin typeface="AR P丸ゴシック体M" pitchFamily="50" charset="-128"/>
                <a:ea typeface="AR P丸ゴシック体M" pitchFamily="50" charset="-128"/>
              </a:rPr>
              <a:t>長</a:t>
            </a:r>
            <a:r>
              <a:rPr lang="en-US" altLang="ja-JP" sz="2000" dirty="0" smtClean="0">
                <a:latin typeface="AR P丸ゴシック体M" pitchFamily="50" charset="-128"/>
                <a:ea typeface="AR P丸ゴシック体M" pitchFamily="50" charset="-128"/>
              </a:rPr>
              <a:t>(</a:t>
            </a:r>
            <a:r>
              <a:rPr lang="ja-JP" altLang="en-US" sz="2000" dirty="0" smtClean="0">
                <a:latin typeface="AR P丸ゴシック体M" pitchFamily="50" charset="-128"/>
                <a:ea typeface="AR P丸ゴシック体M" pitchFamily="50" charset="-128"/>
              </a:rPr>
              <a:t>増加</a:t>
            </a:r>
            <a:r>
              <a:rPr lang="en-US" altLang="ja-JP" sz="2000" dirty="0" smtClean="0">
                <a:latin typeface="AR P丸ゴシック体M" pitchFamily="50" charset="-128"/>
                <a:ea typeface="AR P丸ゴシック体M" pitchFamily="50" charset="-128"/>
              </a:rPr>
              <a:t>)</a:t>
            </a:r>
            <a:r>
              <a:rPr lang="ja-JP" altLang="en-US" sz="2000" dirty="0" smtClean="0">
                <a:latin typeface="AR P丸ゴシック体M" pitchFamily="50" charset="-128"/>
                <a:ea typeface="AR P丸ゴシック体M" pitchFamily="50" charset="-128"/>
              </a:rPr>
              <a:t>する中で、</a:t>
            </a:r>
            <a:endParaRPr lang="en-US" altLang="ja-JP" sz="20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2000" dirty="0"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lang="ja-JP" altLang="en-US" sz="2000" dirty="0" smtClean="0">
                <a:latin typeface="AR P丸ゴシック体M" pitchFamily="50" charset="-128"/>
                <a:ea typeface="AR P丸ゴシック体M" pitchFamily="50" charset="-128"/>
              </a:rPr>
              <a:t>　バランスを保とうとしている</a:t>
            </a:r>
            <a:endParaRPr lang="en-US" altLang="ja-JP" sz="2000" dirty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 typeface="Arial" pitchFamily="34" charset="0"/>
              <a:buChar char="•"/>
            </a:pPr>
            <a:endParaRPr lang="en-US" altLang="ja-JP" sz="20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000" b="1" dirty="0">
                <a:solidFill>
                  <a:srgbClr val="002060"/>
                </a:solidFill>
                <a:latin typeface="AR P丸ゴシック体M" pitchFamily="50" charset="-128"/>
                <a:ea typeface="AR P丸ゴシック体M" pitchFamily="50" charset="-128"/>
              </a:rPr>
              <a:t>陰陽</a:t>
            </a:r>
            <a:r>
              <a:rPr lang="ja-JP" altLang="en-US" sz="2000" b="1" dirty="0" smtClean="0">
                <a:solidFill>
                  <a:srgbClr val="002060"/>
                </a:solidFill>
                <a:latin typeface="AR P丸ゴシック体M" pitchFamily="50" charset="-128"/>
                <a:ea typeface="AR P丸ゴシック体M" pitchFamily="50" charset="-128"/>
              </a:rPr>
              <a:t>の相互転化</a:t>
            </a:r>
            <a:endParaRPr lang="en-US" altLang="ja-JP" sz="2000" b="1" dirty="0" smtClean="0">
              <a:solidFill>
                <a:srgbClr val="00206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2000" dirty="0"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lang="ja-JP" altLang="en-US" sz="2000" dirty="0" smtClean="0">
                <a:latin typeface="AR P丸ゴシック体M" pitchFamily="50" charset="-128"/>
                <a:ea typeface="AR P丸ゴシック体M" pitchFamily="50" charset="-128"/>
              </a:rPr>
              <a:t>　陰が極まると陽へ、陽が極まると陰へ変化する</a:t>
            </a:r>
            <a:endParaRPr lang="en-US" altLang="ja-JP" sz="2000" dirty="0" smtClean="0">
              <a:latin typeface="AR P丸ゴシック体M" pitchFamily="50" charset="-128"/>
              <a:ea typeface="AR P丸ゴシック体M" pitchFamily="50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陰陽論の人体への適応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陰陽の考え方は人体にも当てはまる。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		</a:t>
            </a:r>
            <a:r>
              <a:rPr kumimoji="1" lang="ja-JP" altLang="en-US" b="1" dirty="0" smtClean="0">
                <a:solidFill>
                  <a:srgbClr val="002060"/>
                </a:solidFill>
              </a:rPr>
              <a:t>陰</a:t>
            </a:r>
            <a:r>
              <a:rPr kumimoji="1" lang="en-US" altLang="ja-JP" dirty="0" smtClean="0"/>
              <a:t>				</a:t>
            </a:r>
            <a:r>
              <a:rPr lang="ja-JP" altLang="en-US" b="1" dirty="0" smtClean="0">
                <a:solidFill>
                  <a:srgbClr val="FF0000"/>
                </a:solidFill>
              </a:rPr>
              <a:t>陽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kumimoji="1" lang="en-US" altLang="ja-JP" dirty="0" smtClean="0"/>
              <a:t>		</a:t>
            </a:r>
            <a:r>
              <a:rPr kumimoji="1" lang="ja-JP" altLang="en-US" dirty="0" smtClean="0"/>
              <a:t>　</a:t>
            </a:r>
            <a:r>
              <a:rPr kumimoji="1" lang="ja-JP" altLang="en-US" dirty="0" smtClean="0">
                <a:solidFill>
                  <a:srgbClr val="002060"/>
                </a:solidFill>
              </a:rPr>
              <a:t>下半身</a:t>
            </a:r>
            <a:r>
              <a:rPr kumimoji="1" lang="en-US" altLang="ja-JP" dirty="0" smtClean="0"/>
              <a:t>			</a:t>
            </a:r>
            <a:r>
              <a:rPr kumimoji="1" lang="ja-JP" altLang="en-US" dirty="0" smtClean="0"/>
              <a:t>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上半身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　　</a:t>
            </a:r>
            <a:r>
              <a:rPr lang="ja-JP" altLang="en-US" dirty="0" smtClean="0">
                <a:solidFill>
                  <a:srgbClr val="002060"/>
                </a:solidFill>
              </a:rPr>
              <a:t>体幹</a:t>
            </a:r>
            <a:r>
              <a:rPr lang="ja-JP" altLang="en-US" dirty="0" smtClean="0"/>
              <a:t>　　　　　　　</a:t>
            </a:r>
            <a:r>
              <a:rPr lang="ja-JP" altLang="en-US" dirty="0" smtClean="0">
                <a:solidFill>
                  <a:srgbClr val="FF0000"/>
                </a:solidFill>
              </a:rPr>
              <a:t>四肢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ja-JP" dirty="0" smtClean="0"/>
              <a:t>			</a:t>
            </a:r>
            <a:r>
              <a:rPr lang="ja-JP" altLang="en-US" dirty="0" smtClean="0">
                <a:solidFill>
                  <a:srgbClr val="002060"/>
                </a:solidFill>
              </a:rPr>
              <a:t>臓</a:t>
            </a:r>
            <a:r>
              <a:rPr lang="en-US" altLang="ja-JP" dirty="0" smtClean="0"/>
              <a:t>				</a:t>
            </a:r>
            <a:r>
              <a:rPr lang="ja-JP" altLang="en-US" dirty="0" smtClean="0">
                <a:solidFill>
                  <a:srgbClr val="FF0000"/>
                </a:solidFill>
              </a:rPr>
              <a:t>腑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kumimoji="1" lang="ja-JP" altLang="en-US" sz="2800" dirty="0" smtClean="0"/>
              <a:t>＜イメージ＞</a:t>
            </a:r>
            <a:endParaRPr kumimoji="1" lang="en-US" altLang="ja-JP" sz="2800" dirty="0" smtClean="0"/>
          </a:p>
          <a:p>
            <a:pPr>
              <a:buNone/>
            </a:pPr>
            <a:r>
              <a:rPr lang="ja-JP" altLang="en-US" dirty="0" smtClean="0"/>
              <a:t>　　　　</a:t>
            </a:r>
            <a:r>
              <a:rPr lang="ja-JP" altLang="en-US" dirty="0" smtClean="0">
                <a:solidFill>
                  <a:srgbClr val="002060"/>
                </a:solidFill>
              </a:rPr>
              <a:t>物質</a:t>
            </a:r>
            <a:r>
              <a:rPr lang="ja-JP" altLang="en-US" dirty="0" smtClean="0"/>
              <a:t>　　　　　　　</a:t>
            </a:r>
            <a:r>
              <a:rPr lang="ja-JP" altLang="en-US" dirty="0" smtClean="0">
                <a:solidFill>
                  <a:srgbClr val="FF0000"/>
                </a:solidFill>
              </a:rPr>
              <a:t>機能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4" name="Picture 10" descr="http://t1.gstatic.com/images?q=tbn:ANd9GcTH9egosDUMSJHxPCLe--1FEcd29SFhp_8IZXtbeQeazw-eOW_u0w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陰陽論の臨床への応用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614476"/>
            <a:ext cx="8463884" cy="498287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東洋医学においての陰陽とは、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　　　　疾病の病理的変化を示す！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気における陰陽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sz="2800" dirty="0" smtClean="0"/>
              <a:t>・</a:t>
            </a:r>
            <a:r>
              <a:rPr lang="en-US" altLang="ja-JP" sz="2800" dirty="0" smtClean="0"/>
              <a:t>｢</a:t>
            </a:r>
            <a:r>
              <a:rPr lang="ja-JP" altLang="en-US" sz="2800" dirty="0" smtClean="0"/>
              <a:t>陽気</a:t>
            </a:r>
            <a:r>
              <a:rPr lang="en-US" altLang="ja-JP" sz="2800" dirty="0" smtClean="0"/>
              <a:t>｣</a:t>
            </a:r>
          </a:p>
          <a:p>
            <a:pPr>
              <a:buNone/>
            </a:pPr>
            <a:r>
              <a:rPr lang="ja-JP" altLang="en-US" sz="2800" dirty="0" smtClean="0"/>
              <a:t>　　身体が持つ推進、温暖の働きをする気のこと</a:t>
            </a:r>
            <a:endParaRPr lang="en-US" altLang="ja-JP" sz="2800" dirty="0" smtClean="0"/>
          </a:p>
          <a:p>
            <a:pPr>
              <a:buNone/>
            </a:pPr>
            <a:r>
              <a:rPr kumimoji="1" lang="ja-JP" altLang="en-US" sz="2800" dirty="0" smtClean="0"/>
              <a:t>・</a:t>
            </a:r>
            <a:r>
              <a:rPr kumimoji="1" lang="en-US" altLang="ja-JP" sz="2800" dirty="0" smtClean="0"/>
              <a:t>｢</a:t>
            </a:r>
            <a:r>
              <a:rPr kumimoji="1" lang="ja-JP" altLang="en-US" sz="2800" dirty="0" smtClean="0"/>
              <a:t>陰気」</a:t>
            </a:r>
            <a:endParaRPr kumimoji="1"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　身体を滋養、潤滑の働きをする気のこと</a:t>
            </a:r>
            <a:endParaRPr lang="en-US" altLang="ja-JP" sz="2800" dirty="0" smtClean="0"/>
          </a:p>
          <a:p>
            <a:pPr>
              <a:buNone/>
            </a:pPr>
            <a:r>
              <a:rPr kumimoji="1" lang="ja-JP" altLang="en-US" sz="2800" dirty="0" smtClean="0"/>
              <a:t>　　　　⇒どちらかが多くても少なくても病気に！</a:t>
            </a:r>
            <a:endParaRPr kumimoji="1" lang="ja-JP" altLang="en-US" sz="2800" dirty="0"/>
          </a:p>
        </p:txBody>
      </p:sp>
      <p:pic>
        <p:nvPicPr>
          <p:cNvPr id="4" name="Picture 10" descr="http://t1.gstatic.com/images?q=tbn:ANd9GcTH9egosDUMSJHxPCLe--1FEcd29SFhp_8IZXtbeQeazw-eOW_u0w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 smtClean="0"/>
              <a:t>陰陽論の臨床への応用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陰陽≒ホメオスタシス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恒常性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！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　⇒適度な範囲内でのバランスをとる！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・不足している→足してあげる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　　虚　　　　　補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・余分にある　→取り去る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　　実　　　　　瀉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4" name="Picture 10" descr="http://t1.gstatic.com/images?q=tbn:ANd9GcTH9egosDUMSJHxPCLe--1FEcd29SFhp_8IZXtbeQeazw-eOW_u0w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224136" cy="1224136"/>
          </a:xfrm>
          <a:prstGeom prst="rect">
            <a:avLst/>
          </a:prstGeom>
          <a:noFill/>
        </p:spPr>
      </p:pic>
      <p:pic>
        <p:nvPicPr>
          <p:cNvPr id="18434" name="Picture 2" descr="http://photolibrary.jp/mhd1/img169/s-20100826082305227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852936"/>
            <a:ext cx="1838325" cy="1905000"/>
          </a:xfrm>
          <a:prstGeom prst="rect">
            <a:avLst/>
          </a:prstGeom>
          <a:noFill/>
        </p:spPr>
      </p:pic>
      <p:pic>
        <p:nvPicPr>
          <p:cNvPr id="18436" name="Picture 4" descr="http://www.sumai-nagomi.com/blog/img/thm2018_fi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869160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980728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/>
                </a:solidFill>
              </a:rPr>
              <a:t>・</a:t>
            </a:r>
            <a:r>
              <a:rPr kumimoji="1" lang="ja-JP" altLang="en-US" sz="2800" dirty="0" smtClean="0">
                <a:solidFill>
                  <a:srgbClr val="002060"/>
                </a:solidFill>
              </a:rPr>
              <a:t>寒ければ</a:t>
            </a:r>
            <a:r>
              <a:rPr kumimoji="1" lang="ja-JP" altLang="en-US" sz="2800" dirty="0" smtClean="0">
                <a:solidFill>
                  <a:schemeClr val="tx2"/>
                </a:solidFill>
              </a:rPr>
              <a:t>　　→　　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温める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kumimoji="1" lang="ja-JP" altLang="en-US" sz="2800" dirty="0" smtClean="0">
                <a:solidFill>
                  <a:schemeClr val="tx2"/>
                </a:solidFill>
              </a:rPr>
              <a:t>　　陽虚　　　→　　　補陽</a:t>
            </a:r>
            <a:endParaRPr kumimoji="1" lang="en-US" altLang="ja-JP" sz="2800" dirty="0" smtClean="0">
              <a:solidFill>
                <a:schemeClr val="tx2"/>
              </a:solidFill>
            </a:endParaRPr>
          </a:p>
          <a:p>
            <a:r>
              <a:rPr lang="ja-JP" altLang="en-US" sz="2800" dirty="0" smtClean="0">
                <a:solidFill>
                  <a:schemeClr val="tx2"/>
                </a:solidFill>
              </a:rPr>
              <a:t>　　陰実　　　→　　　散寒</a:t>
            </a:r>
            <a:endParaRPr lang="en-US" altLang="ja-JP" sz="2800" dirty="0">
              <a:solidFill>
                <a:schemeClr val="tx2"/>
              </a:solidFill>
            </a:endParaRPr>
          </a:p>
          <a:p>
            <a:endParaRPr kumimoji="1" lang="en-US" altLang="ja-JP" sz="2800" dirty="0" smtClean="0">
              <a:solidFill>
                <a:schemeClr val="tx2"/>
              </a:solidFill>
            </a:endParaRPr>
          </a:p>
          <a:p>
            <a:r>
              <a:rPr lang="ja-JP" altLang="en-US" sz="2800" dirty="0" smtClean="0">
                <a:solidFill>
                  <a:schemeClr val="tx2"/>
                </a:solidFill>
              </a:rPr>
              <a:t>・</a:t>
            </a:r>
            <a:r>
              <a:rPr lang="ja-JP" altLang="en-US" sz="2800" dirty="0" smtClean="0">
                <a:solidFill>
                  <a:srgbClr val="FF0000"/>
                </a:solidFill>
              </a:rPr>
              <a:t>熱があれば</a:t>
            </a:r>
            <a:r>
              <a:rPr lang="ja-JP" altLang="en-US" sz="2800" dirty="0" smtClean="0">
                <a:solidFill>
                  <a:schemeClr val="tx2"/>
                </a:solidFill>
              </a:rPr>
              <a:t>　→　　</a:t>
            </a:r>
            <a:r>
              <a:rPr lang="ja-JP" altLang="en-US" sz="2800" dirty="0" smtClean="0">
                <a:solidFill>
                  <a:srgbClr val="002060"/>
                </a:solidFill>
              </a:rPr>
              <a:t>冷ます</a:t>
            </a:r>
            <a:endParaRPr lang="en-US" altLang="ja-JP" sz="2800" dirty="0" smtClean="0">
              <a:solidFill>
                <a:srgbClr val="002060"/>
              </a:solidFill>
            </a:endParaRPr>
          </a:p>
          <a:p>
            <a:r>
              <a:rPr kumimoji="1" lang="ja-JP" altLang="en-US" sz="2800" dirty="0" smtClean="0">
                <a:solidFill>
                  <a:schemeClr val="tx2"/>
                </a:solidFill>
              </a:rPr>
              <a:t>　　陰虚　　　→　　　補陰</a:t>
            </a:r>
            <a:endParaRPr kumimoji="1" lang="en-US" altLang="ja-JP" sz="2800" dirty="0" smtClean="0">
              <a:solidFill>
                <a:schemeClr val="tx2"/>
              </a:solidFill>
            </a:endParaRPr>
          </a:p>
          <a:p>
            <a:r>
              <a:rPr lang="ja-JP" altLang="en-US" sz="2800" dirty="0">
                <a:solidFill>
                  <a:schemeClr val="tx2"/>
                </a:solidFill>
              </a:rPr>
              <a:t>　</a:t>
            </a:r>
            <a:r>
              <a:rPr lang="ja-JP" altLang="en-US" sz="2800" dirty="0" smtClean="0">
                <a:solidFill>
                  <a:schemeClr val="tx2"/>
                </a:solidFill>
              </a:rPr>
              <a:t>　陽実　　　→　　　清熱</a:t>
            </a:r>
            <a:endParaRPr kumimoji="1" lang="ja-JP" altLang="en-US" sz="2800" dirty="0"/>
          </a:p>
        </p:txBody>
      </p:sp>
      <p:graphicFrame>
        <p:nvGraphicFramePr>
          <p:cNvPr id="3" name="グラフ 2"/>
          <p:cNvGraphicFramePr/>
          <p:nvPr/>
        </p:nvGraphicFramePr>
        <p:xfrm>
          <a:off x="1043608" y="4121696"/>
          <a:ext cx="576064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0" descr="http://t1.gstatic.com/images?q=tbn:ANd9GcTH9egosDUMSJHxPCLe--1FEcd29SFhp_8IZXtbeQeazw-eOW_u0w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188640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みやび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Grace</Template>
  <TotalTime>505</TotalTime>
  <Words>317</Words>
  <Application>Microsoft Office PowerPoint</Application>
  <PresentationFormat>画面に合わせる (4:3)</PresentationFormat>
  <Paragraphs>149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みやび</vt:lpstr>
      <vt:lpstr>陰陽五行論</vt:lpstr>
      <vt:lpstr>東洋人は物事を分けることが 　　　　　　　　　　大好き！？</vt:lpstr>
      <vt:lpstr>　陰陽論とは…</vt:lpstr>
      <vt:lpstr>For example,</vt:lpstr>
      <vt:lpstr>陰陽の特性</vt:lpstr>
      <vt:lpstr>陰陽論の人体への適応</vt:lpstr>
      <vt:lpstr>陰陽論の臨床への応用</vt:lpstr>
      <vt:lpstr>陰陽論の臨床への応用</vt:lpstr>
      <vt:lpstr>スライド 9</vt:lpstr>
      <vt:lpstr>東洋医学とは 　“陰陽調和をはかる医学” 　　　　　　　　　といえる！</vt:lpstr>
      <vt:lpstr>五行論とは…</vt:lpstr>
      <vt:lpstr>五行の性質と特徴</vt:lpstr>
      <vt:lpstr>五行論を人体へ適応</vt:lpstr>
      <vt:lpstr>相生関係</vt:lpstr>
      <vt:lpstr>相克関係</vt:lpstr>
      <vt:lpstr>相克関係の異常</vt:lpstr>
      <vt:lpstr>五行論とは…</vt:lpstr>
      <vt:lpstr>ご清聴ありがとうございました！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yuya</dc:creator>
  <cp:lastModifiedBy>Noriko Yoshida</cp:lastModifiedBy>
  <cp:revision>55</cp:revision>
  <dcterms:created xsi:type="dcterms:W3CDTF">2011-07-14T16:17:35Z</dcterms:created>
  <dcterms:modified xsi:type="dcterms:W3CDTF">2011-07-16T10:37:16Z</dcterms:modified>
</cp:coreProperties>
</file>