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64" r:id="rId4"/>
    <p:sldId id="265" r:id="rId5"/>
    <p:sldId id="258" r:id="rId6"/>
    <p:sldId id="266" r:id="rId7"/>
    <p:sldId id="259" r:id="rId8"/>
    <p:sldId id="260" r:id="rId9"/>
    <p:sldId id="262" r:id="rId10"/>
    <p:sldId id="261" r:id="rId11"/>
    <p:sldId id="263" r:id="rId12"/>
    <p:sldId id="267" r:id="rId13"/>
    <p:sldId id="268" r:id="rId14"/>
    <p:sldId id="269" r:id="rId15"/>
    <p:sldId id="270" r:id="rId16"/>
    <p:sldId id="271" r:id="rId17"/>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3" autoAdjust="0"/>
    <p:restoredTop sz="56315" autoAdjust="0"/>
  </p:normalViewPr>
  <p:slideViewPr>
    <p:cSldViewPr>
      <p:cViewPr>
        <p:scale>
          <a:sx n="33" d="100"/>
          <a:sy n="33" d="100"/>
        </p:scale>
        <p:origin x="-2484"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7B559E35-F945-4317-9075-F269ABC7B43C}" type="datetimeFigureOut">
              <a:rPr kumimoji="1" lang="ja-JP" altLang="en-US" smtClean="0"/>
              <a:pPr/>
              <a:t>2011/7/17</a:t>
            </a:fld>
            <a:endParaRPr kumimoji="1" lang="ja-JP" altLang="en-US"/>
          </a:p>
        </p:txBody>
      </p:sp>
      <p:sp>
        <p:nvSpPr>
          <p:cNvPr id="4" name="スライド イメージ プレースホルダ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45EAA940-450F-4BA4-9917-3BBEC01C100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今から</a:t>
            </a:r>
            <a:r>
              <a:rPr kumimoji="1" lang="en-US" altLang="ja-JP" dirty="0" smtClean="0"/>
              <a:t>46</a:t>
            </a:r>
            <a:r>
              <a:rPr kumimoji="1" lang="ja-JP" altLang="en-US" dirty="0" smtClean="0"/>
              <a:t>歳女性の食欲不振について、弁証論治を行います。</a:t>
            </a:r>
            <a:endParaRPr kumimoji="1" lang="ja-JP" altLang="en-US" dirty="0"/>
          </a:p>
        </p:txBody>
      </p:sp>
      <p:sp>
        <p:nvSpPr>
          <p:cNvPr id="4" name="スライド番号プレースホルダ 3"/>
          <p:cNvSpPr>
            <a:spLocks noGrp="1"/>
          </p:cNvSpPr>
          <p:nvPr>
            <p:ph type="sldNum" sz="quarter" idx="10"/>
          </p:nvPr>
        </p:nvSpPr>
        <p:spPr/>
        <p:txBody>
          <a:bodyPr/>
          <a:lstStyle/>
          <a:p>
            <a:fld id="{45EAA940-450F-4BA4-9917-3BBEC01C1009}"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気血津液弁証では、</a:t>
            </a:r>
            <a:endParaRPr kumimoji="1" lang="en-US" altLang="ja-JP" dirty="0" smtClean="0"/>
          </a:p>
          <a:p>
            <a:r>
              <a:rPr kumimoji="1" lang="ja-JP" altLang="en-US" dirty="0" smtClean="0"/>
              <a:t>示したような症状から、</a:t>
            </a:r>
            <a:endParaRPr kumimoji="1" lang="en-US" altLang="ja-JP" dirty="0" smtClean="0"/>
          </a:p>
          <a:p>
            <a:r>
              <a:rPr kumimoji="1" lang="ja-JP" altLang="en-US" dirty="0" smtClean="0"/>
              <a:t>気虚（ききょ）、気滞（きたい）、脾胃に湿滞（しったい）があるととります。</a:t>
            </a:r>
            <a:endParaRPr kumimoji="1" lang="ja-JP" altLang="en-US" dirty="0"/>
          </a:p>
        </p:txBody>
      </p:sp>
      <p:sp>
        <p:nvSpPr>
          <p:cNvPr id="4" name="スライド番号プレースホルダ 3"/>
          <p:cNvSpPr>
            <a:spLocks noGrp="1"/>
          </p:cNvSpPr>
          <p:nvPr>
            <p:ph type="sldNum" sz="quarter" idx="10"/>
          </p:nvPr>
        </p:nvSpPr>
        <p:spPr/>
        <p:txBody>
          <a:bodyPr/>
          <a:lstStyle/>
          <a:p>
            <a:fld id="{45EAA940-450F-4BA4-9917-3BBEC01C1009}"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＞また、臓腑弁証では、脾胃気虚ととりました。</a:t>
            </a:r>
            <a:endParaRPr kumimoji="1" lang="ja-JP" altLang="en-US" dirty="0"/>
          </a:p>
        </p:txBody>
      </p:sp>
      <p:sp>
        <p:nvSpPr>
          <p:cNvPr id="4" name="スライド番号プレースホルダ 3"/>
          <p:cNvSpPr>
            <a:spLocks noGrp="1"/>
          </p:cNvSpPr>
          <p:nvPr>
            <p:ph type="sldNum" sz="quarter" idx="10"/>
          </p:nvPr>
        </p:nvSpPr>
        <p:spPr/>
        <p:txBody>
          <a:bodyPr/>
          <a:lstStyle/>
          <a:p>
            <a:fld id="{45EAA940-450F-4BA4-9917-3BBEC01C1009}"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＞八綱弁証、気血津液弁証、臓腑弁証で考えてきたことをまとめ、</a:t>
            </a:r>
            <a:endParaRPr kumimoji="1" lang="en-US" altLang="ja-JP" dirty="0" smtClean="0"/>
          </a:p>
          <a:p>
            <a:r>
              <a:rPr kumimoji="1" lang="ja-JP" altLang="en-US" dirty="0" smtClean="0"/>
              <a:t>脾気虚、痰湿内停があると考えました。</a:t>
            </a:r>
            <a:endParaRPr kumimoji="1" lang="en-US" altLang="ja-JP" dirty="0" smtClean="0"/>
          </a:p>
          <a:p>
            <a:r>
              <a:rPr kumimoji="1" lang="ja-JP" altLang="en-US" dirty="0" smtClean="0"/>
              <a:t>お腹の働き弱いせいで湿気がたまってしまい、</a:t>
            </a:r>
            <a:endParaRPr kumimoji="1" lang="en-US" altLang="ja-JP" dirty="0" smtClean="0"/>
          </a:p>
          <a:p>
            <a:r>
              <a:rPr kumimoji="1" lang="ja-JP" altLang="en-US" dirty="0" smtClean="0"/>
              <a:t>それによってますますお腹の調子が悪くなっていると考えます。</a:t>
            </a:r>
            <a:endParaRPr kumimoji="1" lang="ja-JP" altLang="en-US" dirty="0"/>
          </a:p>
        </p:txBody>
      </p:sp>
      <p:sp>
        <p:nvSpPr>
          <p:cNvPr id="4" name="スライド番号プレースホルダ 3"/>
          <p:cNvSpPr>
            <a:spLocks noGrp="1"/>
          </p:cNvSpPr>
          <p:nvPr>
            <p:ph type="sldNum" sz="quarter" idx="10"/>
          </p:nvPr>
        </p:nvSpPr>
        <p:spPr/>
        <p:txBody>
          <a:bodyPr/>
          <a:lstStyle/>
          <a:p>
            <a:fld id="{45EAA940-450F-4BA4-9917-3BBEC01C1009}"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理法方薬：弁証論治の過程</a:t>
            </a:r>
            <a:endParaRPr kumimoji="1" lang="en-US" altLang="ja-JP" dirty="0" smtClean="0"/>
          </a:p>
          <a:p>
            <a:r>
              <a:rPr kumimoji="1" lang="ja-JP" altLang="en-US" dirty="0" smtClean="0"/>
              <a:t>（弁証：疾病の認識、論治：病症に応じて選択される治療手段と方法）</a:t>
            </a:r>
            <a:endParaRPr kumimoji="1" lang="en-US" altLang="ja-JP" dirty="0" smtClean="0"/>
          </a:p>
          <a:p>
            <a:r>
              <a:rPr kumimoji="1" lang="ja-JP" altLang="en-US" dirty="0" smtClean="0"/>
              <a:t>理：弁証→疾病発生のメカニズムを識別・分析</a:t>
            </a:r>
            <a:endParaRPr kumimoji="1" lang="en-US" altLang="ja-JP" dirty="0" smtClean="0"/>
          </a:p>
          <a:p>
            <a:r>
              <a:rPr kumimoji="1" lang="ja-JP" altLang="en-US" dirty="0" smtClean="0"/>
              <a:t>法：弁証により得られた結果から相応する治法を確立すること</a:t>
            </a:r>
            <a:endParaRPr kumimoji="1" lang="en-US" altLang="ja-JP" dirty="0" smtClean="0"/>
          </a:p>
          <a:p>
            <a:r>
              <a:rPr kumimoji="1" lang="ja-JP" altLang="en-US" dirty="0" smtClean="0"/>
              <a:t>方：治法に基づき方剤を選択</a:t>
            </a:r>
            <a:endParaRPr kumimoji="1" lang="en-US" altLang="ja-JP" dirty="0" smtClean="0"/>
          </a:p>
          <a:p>
            <a:r>
              <a:rPr kumimoji="1" lang="ja-JP" altLang="en-US" dirty="0" smtClean="0"/>
              <a:t>薬：薬物を加減し、生薬の使用量を吟味する</a:t>
            </a:r>
            <a:endParaRPr kumimoji="1" lang="en-US" altLang="ja-JP" dirty="0" smtClean="0"/>
          </a:p>
          <a:p>
            <a:endParaRPr kumimoji="1" lang="en-US" altLang="ja-JP" dirty="0" smtClean="0"/>
          </a:p>
          <a:p>
            <a:r>
              <a:rPr kumimoji="1" lang="ja-JP" altLang="en-US" dirty="0" smtClean="0"/>
              <a:t>＞弁証が完了したので、引き続いて論治に入ります。</a:t>
            </a:r>
            <a:endParaRPr kumimoji="1" lang="en-US" altLang="ja-JP" dirty="0" smtClean="0"/>
          </a:p>
          <a:p>
            <a:r>
              <a:rPr kumimoji="1" lang="ja-JP" altLang="en-US" dirty="0" smtClean="0"/>
              <a:t>治療の方法、法（ほう）として、健脾化湿（けんぴかしつ）、</a:t>
            </a:r>
            <a:endParaRPr kumimoji="1" lang="en-US" altLang="ja-JP" dirty="0" smtClean="0"/>
          </a:p>
          <a:p>
            <a:r>
              <a:rPr kumimoji="1" lang="ja-JP" altLang="en-US" dirty="0" smtClean="0"/>
              <a:t>湿気をとり、お腹を元気にする作戦です。</a:t>
            </a:r>
            <a:endParaRPr kumimoji="1" lang="en-US" altLang="ja-JP" dirty="0" smtClean="0"/>
          </a:p>
          <a:p>
            <a:r>
              <a:rPr kumimoji="1" lang="ja-JP" altLang="en-US" dirty="0" smtClean="0"/>
              <a:t>このためには、それを実現するような薬、</a:t>
            </a:r>
            <a:endParaRPr kumimoji="1" lang="en-US" altLang="ja-JP" dirty="0" smtClean="0"/>
          </a:p>
          <a:p>
            <a:r>
              <a:rPr kumimoji="1" lang="ja-JP" altLang="en-US" dirty="0" smtClean="0"/>
              <a:t>香砂六君子湯（こうさりっくんしとう）、</a:t>
            </a:r>
            <a:endParaRPr kumimoji="1" lang="en-US" altLang="ja-JP" dirty="0" smtClean="0"/>
          </a:p>
          <a:p>
            <a:r>
              <a:rPr kumimoji="1" lang="ja-JP" altLang="en-US" dirty="0" smtClean="0"/>
              <a:t>または六君子湯（りっくんしとう）</a:t>
            </a:r>
            <a:r>
              <a:rPr kumimoji="1" lang="en-US" altLang="ja-JP" dirty="0" smtClean="0"/>
              <a:t>+</a:t>
            </a:r>
            <a:r>
              <a:rPr kumimoji="1" lang="ja-JP" altLang="en-US" dirty="0" smtClean="0"/>
              <a:t>香蘇散（こうそさん）</a:t>
            </a:r>
            <a:endParaRPr kumimoji="1" lang="en-US" altLang="ja-JP" dirty="0" smtClean="0"/>
          </a:p>
          <a:p>
            <a:r>
              <a:rPr kumimoji="1" lang="ja-JP" altLang="en-US" dirty="0" smtClean="0"/>
              <a:t>の組み合わせを使用します。</a:t>
            </a:r>
            <a:endParaRPr kumimoji="1" lang="en-US" altLang="ja-JP" dirty="0" smtClean="0"/>
          </a:p>
          <a:p>
            <a:r>
              <a:rPr kumimoji="1" lang="ja-JP" altLang="en-US" dirty="0" smtClean="0"/>
              <a:t>　今回は、方剤に入っている生薬の調整まではしません。</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45EAA940-450F-4BA4-9917-3BBEC01C1009}"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r>
              <a:rPr kumimoji="1" lang="ja-JP" altLang="en-US" dirty="0" smtClean="0"/>
              <a:t>＞今回用いる方剤について、中身を詳しく書くと</a:t>
            </a:r>
            <a:endParaRPr kumimoji="1" lang="en-US" altLang="ja-JP" dirty="0" smtClean="0"/>
          </a:p>
          <a:p>
            <a:r>
              <a:rPr kumimoji="1" lang="ja-JP" altLang="en-US" dirty="0" smtClean="0"/>
              <a:t>このようになります。</a:t>
            </a:r>
            <a:endParaRPr kumimoji="1" lang="en-US" altLang="ja-JP" dirty="0" smtClean="0"/>
          </a:p>
          <a:p>
            <a:r>
              <a:rPr kumimoji="1" lang="ja-JP" altLang="en-US" dirty="0" smtClean="0"/>
              <a:t>香砂六君子湯と、六君子湯と香蘇散の組み合わせで、</a:t>
            </a:r>
            <a:endParaRPr kumimoji="1" lang="en-US" altLang="ja-JP" dirty="0" smtClean="0"/>
          </a:p>
          <a:p>
            <a:r>
              <a:rPr kumimoji="1" lang="ja-JP" altLang="en-US" dirty="0" smtClean="0"/>
              <a:t>異なっているところは入っている生薬の種類とその量です。</a:t>
            </a:r>
            <a:endParaRPr kumimoji="1" lang="en-US" altLang="ja-JP" dirty="0" smtClean="0"/>
          </a:p>
          <a:p>
            <a:r>
              <a:rPr kumimoji="1" lang="ja-JP" altLang="en-US" dirty="0" smtClean="0"/>
              <a:t>この違いが、作用の違いを生み出します。</a:t>
            </a:r>
            <a:endParaRPr kumimoji="1" lang="en-US" altLang="ja-JP" dirty="0" smtClean="0"/>
          </a:p>
          <a:p>
            <a:r>
              <a:rPr kumimoji="1" lang="ja-JP" altLang="en-US" dirty="0" smtClean="0"/>
              <a:t>（詳細後日。）</a:t>
            </a:r>
            <a:endParaRPr kumimoji="1" lang="ja-JP" altLang="en-US" dirty="0"/>
          </a:p>
        </p:txBody>
      </p:sp>
      <p:sp>
        <p:nvSpPr>
          <p:cNvPr id="4" name="スライド番号プレースホルダ 3"/>
          <p:cNvSpPr>
            <a:spLocks noGrp="1"/>
          </p:cNvSpPr>
          <p:nvPr>
            <p:ph type="sldNum" sz="quarter" idx="10"/>
          </p:nvPr>
        </p:nvSpPr>
        <p:spPr/>
        <p:txBody>
          <a:bodyPr/>
          <a:lstStyle/>
          <a:p>
            <a:fld id="{45EAA940-450F-4BA4-9917-3BBEC01C1009}"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5EAA940-450F-4BA4-9917-3BBEC01C1009}"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5EAA940-450F-4BA4-9917-3BBEC01C1009}" type="slidenum">
              <a:rPr kumimoji="1" lang="ja-JP" altLang="en-US" smtClean="0"/>
              <a:pPr/>
              <a:t>16</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脾気虚・運化不良</a:t>
            </a:r>
          </a:p>
          <a:p>
            <a:endParaRPr kumimoji="1" lang="en-US" altLang="ja-JP" dirty="0" smtClean="0"/>
          </a:p>
          <a:p>
            <a:r>
              <a:rPr kumimoji="1" lang="ja-JP" altLang="en-US" dirty="0" smtClean="0"/>
              <a:t>＞まず、この患者さんについてですが、</a:t>
            </a:r>
            <a:endParaRPr kumimoji="1" lang="en-US" altLang="ja-JP" dirty="0" smtClean="0"/>
          </a:p>
          <a:p>
            <a:r>
              <a:rPr kumimoji="1" lang="ja-JP" altLang="en-US" dirty="0" smtClean="0"/>
              <a:t>挙げたようなことを訴えて病院にいらしています。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45EAA940-450F-4BA4-9917-3BBEC01C1009}"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下痢をしやすい　脾失健運、小腸が清濁を分けることができず、水湿が大腸に停留</a:t>
            </a:r>
            <a:endParaRPr kumimoji="1" lang="en-US" altLang="ja-JP" dirty="0" smtClean="0"/>
          </a:p>
          <a:p>
            <a:r>
              <a:rPr kumimoji="1" lang="ja-JP" altLang="en-US" dirty="0" smtClean="0"/>
              <a:t>体力がなく、疲れやすい　　気虚</a:t>
            </a:r>
            <a:endParaRPr kumimoji="1" lang="en-US" altLang="ja-JP" dirty="0" smtClean="0"/>
          </a:p>
          <a:p>
            <a:r>
              <a:rPr kumimoji="1" lang="ja-JP" altLang="en-US" dirty="0" smtClean="0"/>
              <a:t>手足がだるく</a:t>
            </a:r>
            <a:r>
              <a:rPr kumimoji="1" lang="en-US" altLang="ja-JP" dirty="0" smtClean="0"/>
              <a:t>…</a:t>
            </a:r>
            <a:r>
              <a:rPr kumimoji="1" lang="ja-JP" altLang="en-US" dirty="0" smtClean="0"/>
              <a:t>　　脾湿</a:t>
            </a:r>
            <a:endParaRPr kumimoji="1" lang="en-US" altLang="ja-JP" dirty="0" smtClean="0"/>
          </a:p>
          <a:p>
            <a:r>
              <a:rPr kumimoji="1" lang="ja-JP" altLang="en-US" dirty="0" smtClean="0"/>
              <a:t>体重減</a:t>
            </a:r>
            <a:r>
              <a:rPr kumimoji="1" lang="en-US" altLang="ja-JP" dirty="0" smtClean="0"/>
              <a:t>…</a:t>
            </a:r>
            <a:r>
              <a:rPr kumimoji="1" lang="ja-JP" altLang="en-US" dirty="0" smtClean="0"/>
              <a:t>　　　　　脾虚</a:t>
            </a:r>
            <a:endParaRPr kumimoji="1" lang="en-US" altLang="ja-JP" dirty="0" smtClean="0"/>
          </a:p>
          <a:p>
            <a:r>
              <a:rPr kumimoji="1" lang="ja-JP" altLang="en-US" dirty="0" smtClean="0"/>
              <a:t>秋になると調子が良くなる</a:t>
            </a:r>
            <a:r>
              <a:rPr kumimoji="1" lang="en-US" altLang="ja-JP" dirty="0" smtClean="0"/>
              <a:t>…</a:t>
            </a:r>
            <a:r>
              <a:rPr kumimoji="1" lang="ja-JP" altLang="en-US" dirty="0" smtClean="0"/>
              <a:t>梅雨・夏は湿が多い</a:t>
            </a:r>
            <a:endParaRPr kumimoji="1" lang="en-US" altLang="ja-JP" dirty="0" smtClean="0"/>
          </a:p>
          <a:p>
            <a:r>
              <a:rPr kumimoji="1" lang="ja-JP" altLang="en-US" dirty="0" smtClean="0"/>
              <a:t>＞現病歴も挙げた通りです。</a:t>
            </a:r>
            <a:endParaRPr kumimoji="1" lang="ja-JP" altLang="en-US" dirty="0"/>
          </a:p>
        </p:txBody>
      </p:sp>
      <p:sp>
        <p:nvSpPr>
          <p:cNvPr id="4" name="スライド番号プレースホルダ 3"/>
          <p:cNvSpPr>
            <a:spLocks noGrp="1"/>
          </p:cNvSpPr>
          <p:nvPr>
            <p:ph type="sldNum" sz="quarter" idx="10"/>
          </p:nvPr>
        </p:nvSpPr>
        <p:spPr/>
        <p:txBody>
          <a:bodyPr/>
          <a:lstStyle/>
          <a:p>
            <a:fld id="{45EAA940-450F-4BA4-9917-3BBEC01C1009}"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5EAA940-450F-4BA4-9917-3BBEC01C1009}"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latin typeface="+mn-lt"/>
                <a:ea typeface="+mn-ea"/>
                <a:cs typeface="+mn-cs"/>
              </a:rPr>
              <a:t>やせ：脾気虚　</a:t>
            </a:r>
          </a:p>
          <a:p>
            <a:r>
              <a:rPr kumimoji="1" lang="ja-JP" altLang="ja-JP" sz="1200" kern="1200" dirty="0" smtClean="0">
                <a:solidFill>
                  <a:schemeClr val="tx1"/>
                </a:solidFill>
                <a:latin typeface="+mn-lt"/>
                <a:ea typeface="+mn-ea"/>
                <a:cs typeface="+mn-cs"/>
              </a:rPr>
              <a:t>顔色白：気血不栄　陽気が</a:t>
            </a:r>
            <a:r>
              <a:rPr kumimoji="1" lang="ja-JP" altLang="ja-JP" sz="1200" kern="1200" dirty="0" err="1" smtClean="0">
                <a:solidFill>
                  <a:schemeClr val="tx1"/>
                </a:solidFill>
                <a:latin typeface="+mn-lt"/>
                <a:ea typeface="+mn-ea"/>
                <a:cs typeface="+mn-cs"/>
              </a:rPr>
              <a:t>虚す</a:t>
            </a:r>
            <a:r>
              <a:rPr kumimoji="1" lang="ja-JP" altLang="ja-JP" sz="1200" kern="1200" dirty="0" smtClean="0">
                <a:solidFill>
                  <a:schemeClr val="tx1"/>
                </a:solidFill>
                <a:latin typeface="+mn-lt"/>
                <a:ea typeface="+mn-ea"/>
                <a:cs typeface="+mn-cs"/>
              </a:rPr>
              <a:t>→気血運行悪化　気消耗・失血→気血不足</a:t>
            </a:r>
          </a:p>
          <a:p>
            <a:r>
              <a:rPr kumimoji="1" lang="ja-JP" altLang="ja-JP" sz="1200" kern="1200" dirty="0" smtClean="0">
                <a:solidFill>
                  <a:schemeClr val="tx1"/>
                </a:solidFill>
                <a:latin typeface="+mn-lt"/>
                <a:ea typeface="+mn-ea"/>
                <a:cs typeface="+mn-cs"/>
              </a:rPr>
              <a:t>　　　　寒邪→血凝滞→経脈吸引</a:t>
            </a:r>
          </a:p>
          <a:p>
            <a:r>
              <a:rPr kumimoji="1" lang="ja-JP" altLang="en-US" dirty="0" smtClean="0"/>
              <a:t>舌診</a:t>
            </a:r>
            <a:endParaRPr kumimoji="1" lang="en-US" altLang="ja-JP" dirty="0" smtClean="0"/>
          </a:p>
          <a:p>
            <a:r>
              <a:rPr kumimoji="1" lang="ja-JP" altLang="en-US" dirty="0" smtClean="0"/>
              <a:t>　舌質：内臓の虚実</a:t>
            </a:r>
            <a:endParaRPr kumimoji="1" lang="en-US" altLang="ja-JP" dirty="0" smtClean="0"/>
          </a:p>
          <a:p>
            <a:r>
              <a:rPr kumimoji="1" lang="ja-JP" altLang="en-US" dirty="0" smtClean="0"/>
              <a:t>　舌苔：病邪の深さと胃気の存亡　舌苔は胃気で出来る</a:t>
            </a:r>
            <a:endParaRPr kumimoji="1" lang="en-US" altLang="ja-JP" dirty="0" smtClean="0"/>
          </a:p>
          <a:p>
            <a:r>
              <a:rPr kumimoji="1" lang="ja-JP" altLang="en-US" dirty="0" smtClean="0"/>
              <a:t>　正常は</a:t>
            </a:r>
            <a:r>
              <a:rPr kumimoji="1" lang="en-US" altLang="ja-JP" dirty="0" smtClean="0"/>
              <a:t>…</a:t>
            </a:r>
            <a:r>
              <a:rPr kumimoji="1" lang="ja-JP" altLang="en-US" dirty="0" smtClean="0"/>
              <a:t>淡紅舌、薄白苔</a:t>
            </a:r>
            <a:endParaRPr kumimoji="1" lang="en-US" altLang="ja-JP" dirty="0" smtClean="0"/>
          </a:p>
          <a:p>
            <a:r>
              <a:rPr kumimoji="1" lang="ja-JP" altLang="en-US" dirty="0" smtClean="0"/>
              <a:t>淡　正常な舌色より淡白　陽気虚弱・気血不足　虚寒と関係、血虚の病症にも見られる</a:t>
            </a:r>
            <a:endParaRPr kumimoji="1" lang="en-US" altLang="ja-JP" dirty="0" smtClean="0"/>
          </a:p>
          <a:p>
            <a:r>
              <a:rPr kumimoji="1" lang="ja-JP" altLang="en-US" dirty="0" smtClean="0"/>
              <a:t>白　表証・寒証</a:t>
            </a:r>
            <a:endParaRPr kumimoji="1" lang="en-US" altLang="ja-JP" dirty="0" smtClean="0"/>
          </a:p>
          <a:p>
            <a:r>
              <a:rPr kumimoji="1" lang="ja-JP" altLang="en-US" dirty="0" smtClean="0"/>
              <a:t>　</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45EAA940-450F-4BA4-9917-3BBEC01C1009}"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食後はいつも眠くなる：脾気虚</a:t>
            </a:r>
            <a:endParaRPr kumimoji="1" lang="en-US" altLang="ja-JP" dirty="0" smtClean="0"/>
          </a:p>
          <a:p>
            <a:r>
              <a:rPr kumimoji="1" lang="ja-JP" altLang="en-US" dirty="0" smtClean="0"/>
              <a:t>油っぽく</a:t>
            </a:r>
            <a:r>
              <a:rPr kumimoji="1" lang="ja-JP" altLang="en-US" dirty="0" err="1" smtClean="0"/>
              <a:t>こくの</a:t>
            </a:r>
            <a:r>
              <a:rPr kumimoji="1" lang="ja-JP" altLang="en-US" dirty="0" smtClean="0"/>
              <a:t>あるものをいやがる→肝胆脾胃湿熱</a:t>
            </a:r>
            <a:endParaRPr kumimoji="1" lang="en-US" altLang="ja-JP" dirty="0" smtClean="0"/>
          </a:p>
          <a:p>
            <a:r>
              <a:rPr kumimoji="1" lang="ja-JP" altLang="en-US" dirty="0" smtClean="0"/>
              <a:t>食欲減退→脾胃の機能失調の表れ</a:t>
            </a:r>
            <a:endParaRPr kumimoji="1" lang="en-US" altLang="ja-JP" dirty="0" smtClean="0"/>
          </a:p>
          <a:p>
            <a:r>
              <a:rPr kumimoji="1" lang="ja-JP" altLang="en-US" dirty="0" smtClean="0"/>
              <a:t>顔色萎黄・身体がやせている・倦怠感→脾胃虚弱</a:t>
            </a:r>
            <a:endParaRPr kumimoji="1" lang="en-US" altLang="ja-JP" dirty="0" smtClean="0"/>
          </a:p>
          <a:p>
            <a:r>
              <a:rPr kumimoji="1" lang="ja-JP" altLang="en-US" dirty="0" smtClean="0"/>
              <a:t>食べる量が少ない・胸悶・腹張・四肢や身体が重だるく厚膩苔→脾湿不運</a:t>
            </a:r>
            <a:endParaRPr kumimoji="1" lang="en-US" altLang="ja-JP" dirty="0" smtClean="0"/>
          </a:p>
          <a:p>
            <a:r>
              <a:rPr kumimoji="1" lang="ja-JP" altLang="en-US" dirty="0" smtClean="0"/>
              <a:t>脈診</a:t>
            </a:r>
            <a:endParaRPr kumimoji="1" lang="en-US" altLang="ja-JP" dirty="0" smtClean="0"/>
          </a:p>
          <a:p>
            <a:r>
              <a:rPr kumimoji="1" lang="ja-JP" altLang="en-US" dirty="0" smtClean="0"/>
              <a:t>　沈　浮取、中取では脈象は手に触れず、沈取してはじめて脈拍の拍動の形象が得られる</a:t>
            </a:r>
            <a:endParaRPr kumimoji="1" lang="en-US" altLang="ja-JP" dirty="0" smtClean="0"/>
          </a:p>
          <a:p>
            <a:r>
              <a:rPr kumimoji="1" lang="ja-JP" altLang="en-US" dirty="0" smtClean="0"/>
              <a:t>　　　主病：裏証。　有力→裏実　無力→裏虚</a:t>
            </a:r>
            <a:endParaRPr kumimoji="1" lang="en-US" altLang="ja-JP" dirty="0" smtClean="0"/>
          </a:p>
          <a:p>
            <a:r>
              <a:rPr kumimoji="1" lang="ja-JP" altLang="en-US" dirty="0" smtClean="0"/>
              <a:t>　　　邪が鬱して裏にあり、気血が内に拘束されると脈は沈んで力のある脈象になる。</a:t>
            </a:r>
            <a:endParaRPr kumimoji="1" lang="en-US" altLang="ja-JP" dirty="0" smtClean="0"/>
          </a:p>
          <a:p>
            <a:r>
              <a:rPr kumimoji="1" lang="ja-JP" altLang="en-US" dirty="0" smtClean="0"/>
              <a:t>　　　臓腑が虚弱で正気が不足したり、陽虚気陥して脈気を昇挙できなければ</a:t>
            </a:r>
            <a:endParaRPr kumimoji="1" lang="en-US" altLang="ja-JP" dirty="0" smtClean="0"/>
          </a:p>
          <a:p>
            <a:r>
              <a:rPr kumimoji="1" lang="ja-JP" altLang="en-US" dirty="0" smtClean="0"/>
              <a:t>　　　脈は沈んで力のない脈象となる</a:t>
            </a:r>
            <a:endParaRPr kumimoji="1" lang="en-US" altLang="ja-JP" dirty="0" smtClean="0"/>
          </a:p>
          <a:p>
            <a:r>
              <a:rPr kumimoji="1" lang="ja-JP" altLang="en-US" dirty="0" smtClean="0"/>
              <a:t>腹診　</a:t>
            </a:r>
            <a:endParaRPr kumimoji="1" lang="ja-JP" altLang="en-US" dirty="0"/>
          </a:p>
        </p:txBody>
      </p:sp>
      <p:sp>
        <p:nvSpPr>
          <p:cNvPr id="4" name="スライド番号プレースホルダ 3"/>
          <p:cNvSpPr>
            <a:spLocks noGrp="1"/>
          </p:cNvSpPr>
          <p:nvPr>
            <p:ph type="sldNum" sz="quarter" idx="10"/>
          </p:nvPr>
        </p:nvSpPr>
        <p:spPr/>
        <p:txBody>
          <a:bodyPr/>
          <a:lstStyle/>
          <a:p>
            <a:fld id="{45EAA940-450F-4BA4-9917-3BBEC01C1009}"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弁証：疾病認識　　いろいろな切り口から病態を見る</a:t>
            </a:r>
            <a:endParaRPr kumimoji="1" lang="en-US" altLang="ja-JP" dirty="0" smtClean="0"/>
          </a:p>
          <a:p>
            <a:r>
              <a:rPr kumimoji="1" lang="ja-JP" altLang="en-US" dirty="0" smtClean="0"/>
              <a:t>八綱弁証：病証の全体像を大</a:t>
            </a:r>
            <a:r>
              <a:rPr kumimoji="1" lang="ja-JP" altLang="en-US" dirty="0" err="1" smtClean="0"/>
              <a:t>づ</a:t>
            </a:r>
            <a:r>
              <a:rPr kumimoji="1" lang="ja-JP" altLang="en-US" dirty="0" smtClean="0"/>
              <a:t>かみに把握（その他の弁証の基盤）</a:t>
            </a:r>
            <a:endParaRPr kumimoji="1" lang="en-US" altLang="ja-JP" dirty="0" smtClean="0"/>
          </a:p>
          <a:p>
            <a:r>
              <a:rPr kumimoji="1" lang="ja-JP" altLang="en-US" dirty="0" smtClean="0"/>
              <a:t>六淫弁証：病邪の種類と趨勢</a:t>
            </a:r>
            <a:endParaRPr kumimoji="1" lang="en-US" altLang="ja-JP" dirty="0" smtClean="0"/>
          </a:p>
          <a:p>
            <a:r>
              <a:rPr kumimoji="1" lang="ja-JP" altLang="en-US" dirty="0" smtClean="0"/>
              <a:t>気血津液弁証：気血津液の機能不足や流通障害</a:t>
            </a:r>
            <a:endParaRPr kumimoji="1" lang="en-US" altLang="ja-JP" dirty="0" smtClean="0"/>
          </a:p>
          <a:p>
            <a:r>
              <a:rPr kumimoji="1" lang="ja-JP" altLang="en-US" dirty="0" smtClean="0"/>
              <a:t>臓腑弁証：臓腑の機能失調</a:t>
            </a:r>
            <a:endParaRPr kumimoji="1" lang="en-US" altLang="ja-JP" dirty="0" smtClean="0"/>
          </a:p>
          <a:p>
            <a:endParaRPr kumimoji="1" lang="en-US" altLang="ja-JP" dirty="0" smtClean="0"/>
          </a:p>
          <a:p>
            <a:r>
              <a:rPr kumimoji="1" lang="ja-JP" altLang="en-US" dirty="0" smtClean="0"/>
              <a:t>外感熱病：病邪の種類に応じて　六経・衛気営血・三焦弁証を用いる</a:t>
            </a:r>
            <a:endParaRPr kumimoji="1" lang="en-US" altLang="ja-JP" dirty="0" smtClean="0"/>
          </a:p>
          <a:p>
            <a:endParaRPr kumimoji="1" lang="en-US" altLang="ja-JP" dirty="0" smtClean="0"/>
          </a:p>
          <a:p>
            <a:r>
              <a:rPr kumimoji="1" lang="ja-JP" altLang="en-US" dirty="0" smtClean="0"/>
              <a:t>＞以下についてまず、弁証していきます。</a:t>
            </a:r>
            <a:endParaRPr kumimoji="1" lang="en-US" altLang="ja-JP" dirty="0" smtClean="0"/>
          </a:p>
          <a:p>
            <a:r>
              <a:rPr kumimoji="1" lang="ja-JP" altLang="en-US" dirty="0" smtClean="0"/>
              <a:t>弁証するとは、その人の病態をいろいろな切り口から見ることです。</a:t>
            </a:r>
            <a:endParaRPr kumimoji="1" lang="en-US" altLang="ja-JP" dirty="0" smtClean="0"/>
          </a:p>
          <a:p>
            <a:r>
              <a:rPr kumimoji="1" lang="ja-JP" altLang="en-US" dirty="0" smtClean="0"/>
              <a:t>八綱弁証では、その人の状態を大雑把に把握します。</a:t>
            </a:r>
            <a:endParaRPr kumimoji="1" lang="en-US" altLang="ja-JP" dirty="0" smtClean="0"/>
          </a:p>
          <a:p>
            <a:r>
              <a:rPr kumimoji="1" lang="ja-JP" altLang="en-US" dirty="0" smtClean="0"/>
              <a:t>これは、他の弁証の基盤となります。</a:t>
            </a:r>
            <a:endParaRPr kumimoji="1" lang="en-US" altLang="ja-JP" dirty="0" smtClean="0"/>
          </a:p>
          <a:p>
            <a:r>
              <a:rPr kumimoji="1" lang="ja-JP" altLang="en-US" dirty="0" smtClean="0"/>
              <a:t>気血津液弁証では、身体の中の生理面から患者さんを把握します。</a:t>
            </a:r>
            <a:endParaRPr kumimoji="1" lang="en-US" altLang="ja-JP" dirty="0" smtClean="0"/>
          </a:p>
          <a:p>
            <a:r>
              <a:rPr kumimoji="1" lang="ja-JP" altLang="en-US" dirty="0" smtClean="0"/>
              <a:t>臓腑弁証では、身体の具体的な機能を司る臓腑という側面から患者さんを把握します。</a:t>
            </a:r>
            <a:endParaRPr kumimoji="1" lang="ja-JP" altLang="en-US" dirty="0"/>
          </a:p>
        </p:txBody>
      </p:sp>
      <p:sp>
        <p:nvSpPr>
          <p:cNvPr id="4" name="スライド番号プレースホルダ 3"/>
          <p:cNvSpPr>
            <a:spLocks noGrp="1"/>
          </p:cNvSpPr>
          <p:nvPr>
            <p:ph type="sldNum" sz="quarter" idx="10"/>
          </p:nvPr>
        </p:nvSpPr>
        <p:spPr/>
        <p:txBody>
          <a:bodyPr/>
          <a:lstStyle/>
          <a:p>
            <a:fld id="{45EAA940-450F-4BA4-9917-3BBEC01C1009}"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裏：疾病が深い部分にあること　裏（臓腑・気血・骨髄など）にある証候</a:t>
            </a:r>
            <a:endParaRPr kumimoji="1" lang="en-US" altLang="ja-JP" dirty="0" smtClean="0"/>
          </a:p>
          <a:p>
            <a:r>
              <a:rPr kumimoji="1" lang="ja-JP" altLang="en-US" dirty="0" smtClean="0"/>
              <a:t>　　表証が認められないものは裏証</a:t>
            </a:r>
            <a:endParaRPr kumimoji="1" lang="en-US" altLang="ja-JP" dirty="0" smtClean="0"/>
          </a:p>
          <a:p>
            <a:r>
              <a:rPr kumimoji="1" lang="ja-JP" altLang="en-US" dirty="0" smtClean="0"/>
              <a:t>　　脈は一般に沈</a:t>
            </a:r>
            <a:endParaRPr kumimoji="1" lang="en-US" altLang="ja-JP" dirty="0" smtClean="0"/>
          </a:p>
          <a:p>
            <a:r>
              <a:rPr kumimoji="1" lang="ja-JP" altLang="en-US" dirty="0" smtClean="0"/>
              <a:t>虚証：生気が虚弱なために現れる病理的な状態</a:t>
            </a:r>
            <a:endParaRPr kumimoji="1" lang="en-US" altLang="ja-JP" dirty="0" smtClean="0"/>
          </a:p>
          <a:p>
            <a:r>
              <a:rPr kumimoji="1" lang="ja-JP" altLang="en-US" dirty="0" smtClean="0"/>
              <a:t>陰：裏・寒・虚</a:t>
            </a:r>
            <a:endParaRPr kumimoji="1" lang="en-US" altLang="ja-JP" dirty="0" smtClean="0"/>
          </a:p>
          <a:p>
            <a:r>
              <a:rPr kumimoji="1" lang="ja-JP" altLang="en-US" dirty="0" smtClean="0"/>
              <a:t>陽：表・熱・実</a:t>
            </a:r>
            <a:endParaRPr kumimoji="1" lang="en-US" altLang="ja-JP" dirty="0" smtClean="0"/>
          </a:p>
          <a:p>
            <a:endParaRPr kumimoji="1" lang="en-US" altLang="ja-JP" dirty="0" smtClean="0"/>
          </a:p>
          <a:p>
            <a:endParaRPr kumimoji="1" lang="en-US" altLang="ja-JP" dirty="0" smtClean="0"/>
          </a:p>
          <a:p>
            <a:r>
              <a:rPr kumimoji="1" lang="ja-JP" altLang="en-US" dirty="0" smtClean="0"/>
              <a:t>八綱弁証では、表裏・寒熱・陰陽・虚実という</a:t>
            </a:r>
            <a:r>
              <a:rPr kumimoji="1" lang="en-US" altLang="ja-JP" dirty="0" smtClean="0"/>
              <a:t>4</a:t>
            </a:r>
            <a:r>
              <a:rPr kumimoji="1" lang="ja-JP" altLang="en-US" dirty="0" smtClean="0"/>
              <a:t>組の指標を用います。</a:t>
            </a:r>
            <a:endParaRPr kumimoji="1" lang="en-US" altLang="ja-JP" dirty="0" smtClean="0"/>
          </a:p>
          <a:p>
            <a:r>
              <a:rPr kumimoji="1" lang="ja-JP" altLang="en-US" dirty="0" smtClean="0"/>
              <a:t>表裏（ひょうり）は、身体の表面、表（ひょう）もしくは臓腑（ぞうふ）、裏（り）の</a:t>
            </a:r>
            <a:endParaRPr kumimoji="1" lang="en-US" altLang="ja-JP" dirty="0" smtClean="0"/>
          </a:p>
          <a:p>
            <a:r>
              <a:rPr kumimoji="1" lang="ja-JP" altLang="en-US" dirty="0" smtClean="0"/>
              <a:t>どちらが悪いかという部位を判定します。</a:t>
            </a:r>
            <a:endParaRPr kumimoji="1" lang="en-US" altLang="ja-JP" dirty="0" smtClean="0"/>
          </a:p>
          <a:p>
            <a:endParaRPr kumimoji="1" lang="en-US" altLang="ja-JP" dirty="0" smtClean="0"/>
          </a:p>
          <a:p>
            <a:r>
              <a:rPr kumimoji="1" lang="ja-JP" altLang="en-US" dirty="0" smtClean="0"/>
              <a:t>＞八綱弁証では、表、陰、虚と考えました。</a:t>
            </a:r>
            <a:endParaRPr kumimoji="1" lang="ja-JP" altLang="en-US" dirty="0"/>
          </a:p>
        </p:txBody>
      </p:sp>
      <p:sp>
        <p:nvSpPr>
          <p:cNvPr id="4" name="スライド番号プレースホルダ 3"/>
          <p:cNvSpPr>
            <a:spLocks noGrp="1"/>
          </p:cNvSpPr>
          <p:nvPr>
            <p:ph type="sldNum" sz="quarter" idx="10"/>
          </p:nvPr>
        </p:nvSpPr>
        <p:spPr/>
        <p:txBody>
          <a:bodyPr/>
          <a:lstStyle/>
          <a:p>
            <a:fld id="{45EAA940-450F-4BA4-9917-3BBEC01C1009}"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5EAA940-450F-4BA4-9917-3BBEC01C1009}"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FCA0DB2B-1D93-4EC6-BFC4-6EC35847F278}" type="datetimeFigureOut">
              <a:rPr kumimoji="1" lang="ja-JP" altLang="en-US" smtClean="0"/>
              <a:pPr/>
              <a:t>2011/7/17</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9E22CADF-321C-4D67-AFBA-5D3CFDB6F69B}"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FCA0DB2B-1D93-4EC6-BFC4-6EC35847F278}" type="datetimeFigureOut">
              <a:rPr kumimoji="1" lang="ja-JP" altLang="en-US" smtClean="0"/>
              <a:pPr/>
              <a:t>2011/7/17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22CADF-321C-4D67-AFBA-5D3CFDB6F69B}"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FCA0DB2B-1D93-4EC6-BFC4-6EC35847F278}" type="datetimeFigureOut">
              <a:rPr kumimoji="1" lang="ja-JP" altLang="en-US" smtClean="0"/>
              <a:pPr/>
              <a:t>2011/7/17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22CADF-321C-4D67-AFBA-5D3CFDB6F69B}"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FCA0DB2B-1D93-4EC6-BFC4-6EC35847F278}" type="datetimeFigureOut">
              <a:rPr kumimoji="1" lang="ja-JP" altLang="en-US" smtClean="0"/>
              <a:pPr/>
              <a:t>2011/7/17</a:t>
            </a:fld>
            <a:endParaRPr kumimoji="1" lang="ja-JP" altLang="en-US"/>
          </a:p>
        </p:txBody>
      </p:sp>
      <p:sp>
        <p:nvSpPr>
          <p:cNvPr id="9" name="スライド番号プレースホルダ 8"/>
          <p:cNvSpPr>
            <a:spLocks noGrp="1"/>
          </p:cNvSpPr>
          <p:nvPr>
            <p:ph type="sldNum" sz="quarter" idx="15"/>
          </p:nvPr>
        </p:nvSpPr>
        <p:spPr/>
        <p:txBody>
          <a:bodyPr rtlCol="0"/>
          <a:lstStyle/>
          <a:p>
            <a:fld id="{9E22CADF-321C-4D67-AFBA-5D3CFDB6F69B}" type="slidenum">
              <a:rPr kumimoji="1" lang="ja-JP" altLang="en-US" smtClean="0"/>
              <a:pPr/>
              <a:t>&lt;#&gt;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FCA0DB2B-1D93-4EC6-BFC4-6EC35847F278}" type="datetimeFigureOut">
              <a:rPr kumimoji="1" lang="ja-JP" altLang="en-US" smtClean="0"/>
              <a:pPr/>
              <a:t>2011/7/17</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9E22CADF-321C-4D67-AFBA-5D3CFDB6F69B}"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FCA0DB2B-1D93-4EC6-BFC4-6EC35847F278}" type="datetimeFigureOut">
              <a:rPr kumimoji="1" lang="ja-JP" altLang="en-US" smtClean="0"/>
              <a:pPr/>
              <a:t>2011/7/17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E22CADF-321C-4D67-AFBA-5D3CFDB6F69B}"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FCA0DB2B-1D93-4EC6-BFC4-6EC35847F278}" type="datetimeFigureOut">
              <a:rPr kumimoji="1" lang="ja-JP" altLang="en-US" smtClean="0"/>
              <a:pPr/>
              <a:t>2011/7/17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E22CADF-321C-4D67-AFBA-5D3CFDB6F69B}"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FCA0DB2B-1D93-4EC6-BFC4-6EC35847F278}" type="datetimeFigureOut">
              <a:rPr kumimoji="1" lang="ja-JP" altLang="en-US" smtClean="0"/>
              <a:pPr/>
              <a:t>2011/7/17</a:t>
            </a:fld>
            <a:endParaRPr kumimoji="1" lang="ja-JP" altLang="en-US"/>
          </a:p>
        </p:txBody>
      </p:sp>
      <p:sp>
        <p:nvSpPr>
          <p:cNvPr id="7" name="スライド番号プレースホルダ 6"/>
          <p:cNvSpPr>
            <a:spLocks noGrp="1"/>
          </p:cNvSpPr>
          <p:nvPr>
            <p:ph type="sldNum" sz="quarter" idx="11"/>
          </p:nvPr>
        </p:nvSpPr>
        <p:spPr/>
        <p:txBody>
          <a:bodyPr rtlCol="0"/>
          <a:lstStyle/>
          <a:p>
            <a:fld id="{9E22CADF-321C-4D67-AFBA-5D3CFDB6F69B}" type="slidenum">
              <a:rPr kumimoji="1" lang="ja-JP" altLang="en-US" smtClean="0"/>
              <a:pPr/>
              <a:t>&lt;#&gt;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CA0DB2B-1D93-4EC6-BFC4-6EC35847F278}" type="datetimeFigureOut">
              <a:rPr kumimoji="1" lang="ja-JP" altLang="en-US" smtClean="0"/>
              <a:pPr/>
              <a:t>2011/7/17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E22CADF-321C-4D67-AFBA-5D3CFDB6F69B}"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FCA0DB2B-1D93-4EC6-BFC4-6EC35847F278}" type="datetimeFigureOut">
              <a:rPr kumimoji="1" lang="ja-JP" altLang="en-US" smtClean="0"/>
              <a:pPr/>
              <a:t>2011/7/17</a:t>
            </a:fld>
            <a:endParaRPr kumimoji="1" lang="ja-JP" altLang="en-US"/>
          </a:p>
        </p:txBody>
      </p:sp>
      <p:sp>
        <p:nvSpPr>
          <p:cNvPr id="22" name="スライド番号プレースホルダ 21"/>
          <p:cNvSpPr>
            <a:spLocks noGrp="1"/>
          </p:cNvSpPr>
          <p:nvPr>
            <p:ph type="sldNum" sz="quarter" idx="15"/>
          </p:nvPr>
        </p:nvSpPr>
        <p:spPr/>
        <p:txBody>
          <a:bodyPr rtlCol="0"/>
          <a:lstStyle/>
          <a:p>
            <a:fld id="{9E22CADF-321C-4D67-AFBA-5D3CFDB6F69B}" type="slidenum">
              <a:rPr kumimoji="1" lang="ja-JP" altLang="en-US" smtClean="0"/>
              <a:pPr/>
              <a:t>&lt;#&gt;</a:t>
            </a:fld>
            <a:endParaRPr kumimoji="1" lang="ja-JP" altLang="en-US"/>
          </a:p>
        </p:txBody>
      </p:sp>
      <p:sp>
        <p:nvSpPr>
          <p:cNvPr id="23" name="フッター プレースホルダ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FCA0DB2B-1D93-4EC6-BFC4-6EC35847F278}" type="datetimeFigureOut">
              <a:rPr kumimoji="1" lang="ja-JP" altLang="en-US" smtClean="0"/>
              <a:pPr/>
              <a:t>2011/7/17</a:t>
            </a:fld>
            <a:endParaRPr kumimoji="1" lang="ja-JP" altLang="en-US"/>
          </a:p>
        </p:txBody>
      </p:sp>
      <p:sp>
        <p:nvSpPr>
          <p:cNvPr id="18" name="スライド番号プレースホルダ 17"/>
          <p:cNvSpPr>
            <a:spLocks noGrp="1"/>
          </p:cNvSpPr>
          <p:nvPr>
            <p:ph type="sldNum" sz="quarter" idx="11"/>
          </p:nvPr>
        </p:nvSpPr>
        <p:spPr/>
        <p:txBody>
          <a:bodyPr rtlCol="0"/>
          <a:lstStyle/>
          <a:p>
            <a:fld id="{9E22CADF-321C-4D67-AFBA-5D3CFDB6F69B}" type="slidenum">
              <a:rPr kumimoji="1" lang="ja-JP" altLang="en-US" smtClean="0"/>
              <a:pPr/>
              <a:t>&lt;#&gt;</a:t>
            </a:fld>
            <a:endParaRPr kumimoji="1" lang="ja-JP" altLang="en-US"/>
          </a:p>
        </p:txBody>
      </p:sp>
      <p:sp>
        <p:nvSpPr>
          <p:cNvPr id="21" name="フッター プレースホルダ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CA0DB2B-1D93-4EC6-BFC4-6EC35847F278}" type="datetimeFigureOut">
              <a:rPr kumimoji="1" lang="ja-JP" altLang="en-US" smtClean="0"/>
              <a:pPr/>
              <a:t>2011/7/17</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E22CADF-321C-4D67-AFBA-5D3CFDB6F69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3600" dirty="0" smtClean="0"/>
              <a:t>グループワーク</a:t>
            </a:r>
            <a:r>
              <a:rPr kumimoji="1" lang="en-US" altLang="ja-JP" sz="3600" dirty="0" smtClean="0"/>
              <a:t>2</a:t>
            </a:r>
            <a:r>
              <a:rPr kumimoji="1" lang="en-US" altLang="ja-JP" dirty="0" smtClean="0"/>
              <a:t/>
            </a:r>
            <a:br>
              <a:rPr kumimoji="1" lang="en-US" altLang="ja-JP" dirty="0" smtClean="0"/>
            </a:br>
            <a:r>
              <a:rPr kumimoji="1" lang="en-US" altLang="ja-JP" dirty="0" smtClean="0"/>
              <a:t>46</a:t>
            </a:r>
            <a:r>
              <a:rPr kumimoji="1" lang="ja-JP" altLang="en-US" dirty="0" smtClean="0"/>
              <a:t>歳女性の食欲不振</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佐賀大学漢方研究会</a:t>
            </a:r>
            <a:endParaRPr kumimoji="1" lang="en-US" altLang="ja-JP" dirty="0" smtClean="0"/>
          </a:p>
          <a:p>
            <a:r>
              <a:rPr kumimoji="1" lang="ja-JP" altLang="en-US" dirty="0" smtClean="0"/>
              <a:t>吉門あかね</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気血津液弁証</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sz="3600" dirty="0" smtClean="0"/>
              <a:t>気</a:t>
            </a:r>
            <a:endParaRPr kumimoji="1" lang="en-US" altLang="ja-JP" sz="3600" dirty="0" smtClean="0"/>
          </a:p>
          <a:p>
            <a:pPr lvl="1"/>
            <a:r>
              <a:rPr lang="ja-JP" altLang="en-US" sz="3200" dirty="0" smtClean="0"/>
              <a:t>気虚　舌質淡　脈沈・無力</a:t>
            </a:r>
            <a:endParaRPr lang="en-US" altLang="ja-JP" sz="3200" dirty="0" smtClean="0"/>
          </a:p>
          <a:p>
            <a:r>
              <a:rPr lang="ja-JP" altLang="en-US" sz="3600" dirty="0" smtClean="0"/>
              <a:t>血</a:t>
            </a:r>
            <a:endParaRPr lang="en-US" altLang="ja-JP" sz="3600" dirty="0" smtClean="0"/>
          </a:p>
          <a:p>
            <a:pPr lvl="1"/>
            <a:r>
              <a:rPr lang="ja-JP" altLang="en-US" sz="3200" dirty="0"/>
              <a:t>とくになし</a:t>
            </a:r>
            <a:endParaRPr lang="en-US" altLang="ja-JP" sz="3200" dirty="0" smtClean="0"/>
          </a:p>
          <a:p>
            <a:r>
              <a:rPr kumimoji="1" lang="ja-JP" altLang="en-US" sz="3600" dirty="0" smtClean="0"/>
              <a:t>津液</a:t>
            </a:r>
            <a:endParaRPr kumimoji="1" lang="en-US" altLang="ja-JP" sz="3600" dirty="0" smtClean="0"/>
          </a:p>
          <a:p>
            <a:pPr lvl="1"/>
            <a:r>
              <a:rPr lang="ja-JP" altLang="en-US" sz="3200" dirty="0" smtClean="0"/>
              <a:t>脾胃に湿滞あり　白い舌苔</a:t>
            </a:r>
            <a:endParaRPr kumimoji="1" lang="ja-JP" alt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臓腑弁証</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sz="3200" dirty="0" smtClean="0"/>
              <a:t>脾胃気虚</a:t>
            </a:r>
            <a:endParaRPr kumimoji="1" lang="en-US" altLang="ja-JP" sz="3200" dirty="0" smtClean="0"/>
          </a:p>
          <a:p>
            <a:pPr lvl="1"/>
            <a:r>
              <a:rPr lang="ja-JP" altLang="en-US" sz="3200" dirty="0" smtClean="0"/>
              <a:t>もともと胃腸が丈夫ではない</a:t>
            </a:r>
            <a:endParaRPr lang="en-US" altLang="ja-JP" sz="3200" dirty="0" smtClean="0"/>
          </a:p>
          <a:p>
            <a:pPr lvl="1"/>
            <a:r>
              <a:rPr lang="ja-JP" altLang="en-US" sz="3200" dirty="0" smtClean="0"/>
              <a:t>食後に眠くなる</a:t>
            </a:r>
            <a:endParaRPr lang="en-US" altLang="ja-JP" sz="3200" dirty="0" smtClean="0"/>
          </a:p>
          <a:p>
            <a:pPr lvl="1"/>
            <a:r>
              <a:rPr lang="ja-JP" altLang="en-US" sz="3200" dirty="0" smtClean="0"/>
              <a:t>腹壁</a:t>
            </a:r>
            <a:r>
              <a:rPr lang="ja-JP" altLang="en-US" sz="3200" dirty="0" smtClean="0"/>
              <a:t>が薄く、力がない</a:t>
            </a:r>
            <a:endParaRPr kumimoji="1" lang="ja-JP" alt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弁証</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sz="3200" dirty="0" smtClean="0"/>
              <a:t>八綱</a:t>
            </a:r>
            <a:r>
              <a:rPr kumimoji="1" lang="ja-JP" altLang="en-US" sz="3200" dirty="0" smtClean="0"/>
              <a:t>弁証　裏　</a:t>
            </a:r>
            <a:endParaRPr kumimoji="1" lang="en-US" altLang="ja-JP" sz="3200" dirty="0" smtClean="0"/>
          </a:p>
          <a:p>
            <a:r>
              <a:rPr lang="ja-JP" altLang="en-US" sz="3200" dirty="0" smtClean="0"/>
              <a:t>病因病邪</a:t>
            </a:r>
            <a:r>
              <a:rPr lang="ja-JP" altLang="en-US" sz="3200" dirty="0" smtClean="0"/>
              <a:t>弁証　湿</a:t>
            </a:r>
            <a:endParaRPr kumimoji="1" lang="en-US" altLang="ja-JP" sz="3200" dirty="0" smtClean="0"/>
          </a:p>
          <a:p>
            <a:r>
              <a:rPr lang="ja-JP" altLang="en-US" sz="3200" dirty="0" smtClean="0"/>
              <a:t>気血津液</a:t>
            </a:r>
            <a:r>
              <a:rPr lang="ja-JP" altLang="en-US" sz="3200" dirty="0" smtClean="0"/>
              <a:t>弁証　気虚</a:t>
            </a:r>
            <a:endParaRPr lang="en-US" altLang="ja-JP" sz="3200" dirty="0" smtClean="0"/>
          </a:p>
          <a:p>
            <a:r>
              <a:rPr lang="ja-JP" altLang="en-US" sz="3200" dirty="0" smtClean="0"/>
              <a:t>臓腑弁　</a:t>
            </a:r>
            <a:r>
              <a:rPr lang="ja-JP" altLang="en-US" sz="3200" dirty="0" smtClean="0"/>
              <a:t>脾胃気虚</a:t>
            </a:r>
            <a:endParaRPr lang="en-US" altLang="ja-JP" sz="3200" dirty="0" smtClean="0"/>
          </a:p>
          <a:p>
            <a:endParaRPr kumimoji="1" lang="en-US" altLang="ja-JP" sz="3200" dirty="0"/>
          </a:p>
          <a:p>
            <a:r>
              <a:rPr lang="ja-JP" altLang="en-US" sz="3200" dirty="0" smtClean="0"/>
              <a:t>→脾気虚・痰湿内停</a:t>
            </a:r>
            <a:endParaRPr kumimoji="1" lang="ja-JP" alt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理法方薬</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sz="3200" dirty="0" smtClean="0"/>
              <a:t>理：脾気虚・痰湿内停</a:t>
            </a:r>
            <a:endParaRPr kumimoji="1" lang="en-US" altLang="ja-JP" sz="3200" dirty="0" smtClean="0"/>
          </a:p>
          <a:p>
            <a:r>
              <a:rPr lang="ja-JP" altLang="en-US" sz="3200" dirty="0" smtClean="0"/>
              <a:t>法：健脾化湿</a:t>
            </a:r>
            <a:endParaRPr lang="en-US" altLang="ja-JP" sz="3200" dirty="0" smtClean="0"/>
          </a:p>
          <a:p>
            <a:r>
              <a:rPr kumimoji="1" lang="ja-JP" altLang="en-US" sz="3200" dirty="0" smtClean="0"/>
              <a:t>方：香砂六君子湯</a:t>
            </a:r>
            <a:endParaRPr kumimoji="1" lang="en-US" altLang="ja-JP" sz="3200" dirty="0" smtClean="0"/>
          </a:p>
          <a:p>
            <a:pPr>
              <a:buNone/>
            </a:pPr>
            <a:r>
              <a:rPr lang="ja-JP" altLang="en-US" sz="3200" dirty="0"/>
              <a:t>　</a:t>
            </a:r>
            <a:r>
              <a:rPr lang="ja-JP" altLang="en-US" sz="3200" dirty="0" smtClean="0"/>
              <a:t>　　　または六君子湯</a:t>
            </a:r>
            <a:r>
              <a:rPr lang="en-US" altLang="ja-JP" sz="3200" dirty="0" smtClean="0"/>
              <a:t>+</a:t>
            </a:r>
            <a:r>
              <a:rPr lang="ja-JP" altLang="en-US" sz="3200" dirty="0" smtClean="0"/>
              <a:t>香蘇散</a:t>
            </a:r>
            <a:endParaRPr kumimoji="1" lang="en-US" altLang="ja-JP" sz="3200" dirty="0" smtClean="0"/>
          </a:p>
          <a:p>
            <a:r>
              <a:rPr lang="ja-JP" altLang="en-US" sz="3200" dirty="0" smtClean="0"/>
              <a:t>薬：薬物の加減</a:t>
            </a:r>
            <a:endParaRPr kumimoji="1" lang="ja-JP" alt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方剤</a:t>
            </a:r>
            <a:endParaRPr kumimoji="1" lang="ja-JP" altLang="en-US" dirty="0"/>
          </a:p>
        </p:txBody>
      </p:sp>
      <p:sp>
        <p:nvSpPr>
          <p:cNvPr id="3" name="コンテンツ プレースホルダ 2"/>
          <p:cNvSpPr>
            <a:spLocks noGrp="1"/>
          </p:cNvSpPr>
          <p:nvPr>
            <p:ph sz="quarter" idx="1"/>
          </p:nvPr>
        </p:nvSpPr>
        <p:spPr>
          <a:xfrm>
            <a:off x="457200" y="1600201"/>
            <a:ext cx="8229600" cy="2260848"/>
          </a:xfrm>
        </p:spPr>
        <p:txBody>
          <a:bodyPr>
            <a:normAutofit/>
          </a:bodyPr>
          <a:lstStyle/>
          <a:p>
            <a:r>
              <a:rPr kumimoji="1" lang="ja-JP" altLang="en-US" sz="3200" dirty="0" smtClean="0"/>
              <a:t>香砂六君子湯（健脾和胃・理気化痰・止痛）</a:t>
            </a:r>
            <a:endParaRPr lang="en-US" altLang="ja-JP" sz="3200" dirty="0">
              <a:solidFill>
                <a:srgbClr val="FF0000"/>
              </a:solidFill>
            </a:endParaRPr>
          </a:p>
          <a:p>
            <a:r>
              <a:rPr kumimoji="1" lang="ja-JP" altLang="en-US" sz="3200" dirty="0" smtClean="0"/>
              <a:t>六君子湯　（補気健脾・理気化痰）</a:t>
            </a:r>
            <a:endParaRPr kumimoji="1" lang="en-US" altLang="ja-JP" sz="3200" dirty="0" smtClean="0"/>
          </a:p>
          <a:p>
            <a:pPr>
              <a:buNone/>
            </a:pPr>
            <a:r>
              <a:rPr lang="en-US" altLang="ja-JP" sz="3200" dirty="0" smtClean="0"/>
              <a:t>+</a:t>
            </a:r>
            <a:r>
              <a:rPr lang="ja-JP" altLang="en-US" sz="3200" dirty="0" smtClean="0"/>
              <a:t>香蘇散（理気解表・和胃止吐）</a:t>
            </a:r>
            <a:endParaRPr lang="en-US" altLang="ja-JP" sz="3200" dirty="0" smtClean="0"/>
          </a:p>
          <a:p>
            <a:pPr>
              <a:buNone/>
            </a:pPr>
            <a:r>
              <a:rPr kumimoji="1" lang="ja-JP" altLang="en-US" dirty="0"/>
              <a:t>　</a:t>
            </a:r>
            <a:r>
              <a:rPr kumimoji="1" lang="ja-JP" altLang="en-US" dirty="0" smtClean="0"/>
              <a:t>　</a:t>
            </a:r>
            <a:endParaRPr kumimoji="1" lang="ja-JP" altLang="en-US" dirty="0"/>
          </a:p>
        </p:txBody>
      </p:sp>
      <p:graphicFrame>
        <p:nvGraphicFramePr>
          <p:cNvPr id="4" name="表 3"/>
          <p:cNvGraphicFramePr>
            <a:graphicFrameLocks noGrp="1"/>
          </p:cNvGraphicFramePr>
          <p:nvPr/>
        </p:nvGraphicFramePr>
        <p:xfrm>
          <a:off x="0" y="3429000"/>
          <a:ext cx="9012117" cy="1944214"/>
        </p:xfrm>
        <a:graphic>
          <a:graphicData uri="http://schemas.openxmlformats.org/drawingml/2006/table">
            <a:tbl>
              <a:tblPr/>
              <a:tblGrid>
                <a:gridCol w="1291173"/>
                <a:gridCol w="643412"/>
                <a:gridCol w="643412"/>
                <a:gridCol w="643412"/>
                <a:gridCol w="643412"/>
                <a:gridCol w="643412"/>
                <a:gridCol w="643412"/>
                <a:gridCol w="643412"/>
                <a:gridCol w="643412"/>
                <a:gridCol w="643412"/>
                <a:gridCol w="643412"/>
                <a:gridCol w="643412"/>
                <a:gridCol w="643412"/>
              </a:tblGrid>
              <a:tr h="242700">
                <a:tc>
                  <a:txBody>
                    <a:bodyPr/>
                    <a:lstStyle/>
                    <a:p>
                      <a:pPr algn="l" fontAlgn="ctr"/>
                      <a:r>
                        <a:rPr lang="ja-JP" altLang="en-US" sz="1500" b="0" i="0" u="none" strike="noStrike" dirty="0">
                          <a:solidFill>
                            <a:srgbClr val="000000"/>
                          </a:solidFill>
                          <a:latin typeface="ＭＳ Ｐゴシック"/>
                        </a:rPr>
                        <a:t>　</a:t>
                      </a:r>
                    </a:p>
                  </a:txBody>
                  <a:tcPr marL="13048" marR="13048" marT="13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latin typeface="ＭＳ Ｐゴシック"/>
                        </a:rPr>
                        <a:t>補気</a:t>
                      </a:r>
                    </a:p>
                  </a:txBody>
                  <a:tcPr marL="13048" marR="13048" marT="1304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0" i="0" u="none" strike="noStrike">
                          <a:solidFill>
                            <a:srgbClr val="000000"/>
                          </a:solidFill>
                          <a:latin typeface="ＭＳ Ｐゴシック"/>
                        </a:rPr>
                        <a:t>補気</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0" i="0" u="none" strike="noStrike">
                          <a:solidFill>
                            <a:srgbClr val="000000"/>
                          </a:solidFill>
                          <a:latin typeface="ＭＳ Ｐゴシック"/>
                        </a:rPr>
                        <a:t>補気</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0" i="0" u="none" strike="noStrike">
                          <a:solidFill>
                            <a:srgbClr val="000000"/>
                          </a:solidFill>
                          <a:latin typeface="ＭＳ Ｐゴシック"/>
                        </a:rPr>
                        <a:t>補気</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0" i="0" u="none" strike="noStrike">
                          <a:solidFill>
                            <a:srgbClr val="000000"/>
                          </a:solidFill>
                          <a:latin typeface="ＭＳ Ｐゴシック"/>
                        </a:rPr>
                        <a:t>化痰</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ja-JP" altLang="en-US" sz="1000" b="0" i="0" u="none" strike="noStrike">
                          <a:solidFill>
                            <a:srgbClr val="000000"/>
                          </a:solidFill>
                          <a:latin typeface="ＭＳ Ｐゴシック"/>
                        </a:rPr>
                        <a:t>理気</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ja-JP" altLang="en-US" sz="1000" b="0" i="0" u="none" strike="noStrike">
                          <a:solidFill>
                            <a:srgbClr val="000000"/>
                          </a:solidFill>
                          <a:latin typeface="ＭＳ Ｐゴシック"/>
                        </a:rPr>
                        <a:t>理気</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ja-JP" altLang="en-US" sz="1000" b="0" i="0" u="none" strike="noStrike">
                          <a:solidFill>
                            <a:srgbClr val="000000"/>
                          </a:solidFill>
                          <a:latin typeface="ＭＳ Ｐゴシック"/>
                        </a:rPr>
                        <a:t>辛温解表</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ja-JP" altLang="en-US" sz="1000" b="0" i="0" u="none" strike="noStrike">
                          <a:solidFill>
                            <a:srgbClr val="000000"/>
                          </a:solidFill>
                          <a:latin typeface="ＭＳ Ｐゴシック"/>
                        </a:rPr>
                        <a:t>辛温解表</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ja-JP" altLang="en-US" sz="1000" b="0" i="0" u="none" strike="noStrike">
                          <a:solidFill>
                            <a:srgbClr val="000000"/>
                          </a:solidFill>
                          <a:latin typeface="ＭＳ Ｐゴシック"/>
                        </a:rPr>
                        <a:t>利水滲湿</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l" fontAlgn="ctr"/>
                      <a:r>
                        <a:rPr lang="ja-JP" altLang="en-US" sz="1000" b="0" i="0" u="none" strike="noStrike">
                          <a:solidFill>
                            <a:srgbClr val="000000"/>
                          </a:solidFill>
                          <a:latin typeface="ＭＳ Ｐゴシック"/>
                        </a:rPr>
                        <a:t>芳香化湿</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l" fontAlgn="ctr"/>
                      <a:r>
                        <a:rPr lang="ja-JP" altLang="en-US" sz="1000" b="0" i="0" u="none" strike="noStrike">
                          <a:solidFill>
                            <a:srgbClr val="000000"/>
                          </a:solidFill>
                          <a:latin typeface="ＭＳ Ｐゴシック"/>
                        </a:rPr>
                        <a:t>芳香化湿</a:t>
                      </a:r>
                    </a:p>
                  </a:txBody>
                  <a:tcPr marL="13048" marR="13048" marT="1304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730714">
                <a:tc>
                  <a:txBody>
                    <a:bodyPr/>
                    <a:lstStyle/>
                    <a:p>
                      <a:pPr algn="l" fontAlgn="ctr"/>
                      <a:r>
                        <a:rPr lang="ja-JP" altLang="en-US" sz="1500" b="0" i="0" u="none" strike="noStrike">
                          <a:solidFill>
                            <a:srgbClr val="000000"/>
                          </a:solidFill>
                          <a:latin typeface="ＭＳ Ｐゴシック"/>
                        </a:rPr>
                        <a:t>　</a:t>
                      </a:r>
                    </a:p>
                  </a:txBody>
                  <a:tcPr marL="13048" marR="13048" marT="13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solidFill>
                            <a:srgbClr val="000000"/>
                          </a:solidFill>
                          <a:latin typeface="ＭＳ Ｐゴシック"/>
                        </a:rPr>
                        <a:t>大補元気</a:t>
                      </a:r>
                      <a:br>
                        <a:rPr lang="zh-TW" altLang="en-US" sz="1000" b="0" i="0" u="none" strike="noStrike">
                          <a:solidFill>
                            <a:srgbClr val="000000"/>
                          </a:solidFill>
                          <a:latin typeface="ＭＳ Ｐゴシック"/>
                        </a:rPr>
                      </a:br>
                      <a:r>
                        <a:rPr lang="zh-TW" altLang="en-US" sz="1000" b="0" i="0" u="none" strike="noStrike">
                          <a:solidFill>
                            <a:srgbClr val="000000"/>
                          </a:solidFill>
                          <a:latin typeface="ＭＳ Ｐゴシック"/>
                        </a:rPr>
                        <a:t>補脾益肺</a:t>
                      </a:r>
                      <a:br>
                        <a:rPr lang="zh-TW" altLang="en-US" sz="1000" b="0" i="0" u="none" strike="noStrike">
                          <a:solidFill>
                            <a:srgbClr val="000000"/>
                          </a:solidFill>
                          <a:latin typeface="ＭＳ Ｐゴシック"/>
                        </a:rPr>
                      </a:br>
                      <a:r>
                        <a:rPr lang="zh-TW" altLang="en-US" sz="1000" b="0" i="0" u="none" strike="noStrike">
                          <a:solidFill>
                            <a:srgbClr val="000000"/>
                          </a:solidFill>
                          <a:latin typeface="ＭＳ Ｐゴシック"/>
                        </a:rPr>
                        <a:t>生津止渇</a:t>
                      </a:r>
                      <a:br>
                        <a:rPr lang="zh-TW" altLang="en-US" sz="1000" b="0" i="0" u="none" strike="noStrike">
                          <a:solidFill>
                            <a:srgbClr val="000000"/>
                          </a:solidFill>
                          <a:latin typeface="ＭＳ Ｐゴシック"/>
                        </a:rPr>
                      </a:br>
                      <a:r>
                        <a:rPr lang="zh-TW" altLang="en-US" sz="1000" b="0" i="0" u="none" strike="noStrike">
                          <a:solidFill>
                            <a:srgbClr val="000000"/>
                          </a:solidFill>
                          <a:latin typeface="ＭＳ Ｐゴシック"/>
                        </a:rPr>
                        <a:t>安神益智</a:t>
                      </a:r>
                    </a:p>
                  </a:txBody>
                  <a:tcPr marL="13048" marR="13048" marT="1304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0" i="0" u="none" strike="noStrike">
                          <a:solidFill>
                            <a:srgbClr val="000000"/>
                          </a:solidFill>
                          <a:latin typeface="ＭＳ Ｐゴシック"/>
                        </a:rPr>
                        <a:t>補気健脾</a:t>
                      </a:r>
                      <a:br>
                        <a:rPr lang="ja-JP" altLang="en-US" sz="1000" b="0" i="0" u="none" strike="noStrike">
                          <a:solidFill>
                            <a:srgbClr val="000000"/>
                          </a:solidFill>
                          <a:latin typeface="ＭＳ Ｐゴシック"/>
                        </a:rPr>
                      </a:br>
                      <a:r>
                        <a:rPr lang="ja-JP" altLang="en-US" sz="1000" b="0" i="0" u="none" strike="noStrike">
                          <a:solidFill>
                            <a:srgbClr val="000000"/>
                          </a:solidFill>
                          <a:latin typeface="ＭＳ Ｐゴシック"/>
                        </a:rPr>
                        <a:t>燥湿利水</a:t>
                      </a:r>
                      <a:br>
                        <a:rPr lang="ja-JP" altLang="en-US" sz="1000" b="0" i="0" u="none" strike="noStrike">
                          <a:solidFill>
                            <a:srgbClr val="000000"/>
                          </a:solidFill>
                          <a:latin typeface="ＭＳ Ｐゴシック"/>
                        </a:rPr>
                      </a:br>
                      <a:r>
                        <a:rPr lang="ja-JP" altLang="en-US" sz="1000" b="0" i="0" u="none" strike="noStrike">
                          <a:solidFill>
                            <a:srgbClr val="000000"/>
                          </a:solidFill>
                          <a:latin typeface="ＭＳ Ｐゴシック"/>
                        </a:rPr>
                        <a:t>止汗安胎</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zh-TW" altLang="en-US" sz="1000" b="0" i="0" u="none" strike="noStrike" dirty="0">
                          <a:solidFill>
                            <a:srgbClr val="000000"/>
                          </a:solidFill>
                          <a:latin typeface="ＭＳ Ｐゴシック"/>
                        </a:rPr>
                        <a:t>補脾益気</a:t>
                      </a:r>
                      <a:br>
                        <a:rPr lang="zh-TW" altLang="en-US" sz="1000" b="0" i="0" u="none" strike="noStrike" dirty="0">
                          <a:solidFill>
                            <a:srgbClr val="000000"/>
                          </a:solidFill>
                          <a:latin typeface="ＭＳ Ｐゴシック"/>
                        </a:rPr>
                      </a:br>
                      <a:r>
                        <a:rPr lang="zh-TW" altLang="en-US" sz="1000" b="0" i="0" u="none" strike="noStrike" dirty="0">
                          <a:solidFill>
                            <a:srgbClr val="000000"/>
                          </a:solidFill>
                          <a:latin typeface="ＭＳ Ｐゴシック"/>
                        </a:rPr>
                        <a:t>緩急止痛</a:t>
                      </a:r>
                      <a:br>
                        <a:rPr lang="zh-TW" altLang="en-US" sz="1000" b="0" i="0" u="none" strike="noStrike" dirty="0">
                          <a:solidFill>
                            <a:srgbClr val="000000"/>
                          </a:solidFill>
                          <a:latin typeface="ＭＳ Ｐゴシック"/>
                        </a:rPr>
                      </a:br>
                      <a:r>
                        <a:rPr lang="zh-TW" altLang="en-US" sz="1000" b="0" i="0" u="none" strike="noStrike" dirty="0">
                          <a:solidFill>
                            <a:srgbClr val="000000"/>
                          </a:solidFill>
                          <a:latin typeface="ＭＳ Ｐゴシック"/>
                        </a:rPr>
                        <a:t>清熱解毒</a:t>
                      </a:r>
                      <a:br>
                        <a:rPr lang="zh-TW" altLang="en-US" sz="1000" b="0" i="0" u="none" strike="noStrike" dirty="0">
                          <a:solidFill>
                            <a:srgbClr val="000000"/>
                          </a:solidFill>
                          <a:latin typeface="ＭＳ Ｐゴシック"/>
                        </a:rPr>
                      </a:br>
                      <a:r>
                        <a:rPr lang="zh-TW" altLang="en-US" sz="1000" b="0" i="0" u="none" strike="noStrike" dirty="0">
                          <a:solidFill>
                            <a:srgbClr val="000000"/>
                          </a:solidFill>
                          <a:latin typeface="ＭＳ Ｐゴシック"/>
                        </a:rPr>
                        <a:t>調和薬性</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zh-TW" altLang="en-US" sz="1000" b="0" i="0" u="none" strike="noStrike">
                          <a:solidFill>
                            <a:srgbClr val="000000"/>
                          </a:solidFill>
                          <a:latin typeface="ＭＳ Ｐゴシック"/>
                        </a:rPr>
                        <a:t>補中益気</a:t>
                      </a:r>
                      <a:br>
                        <a:rPr lang="zh-TW" altLang="en-US" sz="1000" b="0" i="0" u="none" strike="noStrike">
                          <a:solidFill>
                            <a:srgbClr val="000000"/>
                          </a:solidFill>
                          <a:latin typeface="ＭＳ Ｐゴシック"/>
                        </a:rPr>
                      </a:br>
                      <a:r>
                        <a:rPr lang="zh-TW" altLang="en-US" sz="1000" b="0" i="0" u="none" strike="noStrike">
                          <a:solidFill>
                            <a:srgbClr val="000000"/>
                          </a:solidFill>
                          <a:latin typeface="ＭＳ Ｐゴシック"/>
                        </a:rPr>
                        <a:t>養血安神</a:t>
                      </a:r>
                      <a:br>
                        <a:rPr lang="zh-TW" altLang="en-US" sz="1000" b="0" i="0" u="none" strike="noStrike">
                          <a:solidFill>
                            <a:srgbClr val="000000"/>
                          </a:solidFill>
                          <a:latin typeface="ＭＳ Ｐゴシック"/>
                        </a:rPr>
                      </a:br>
                      <a:r>
                        <a:rPr lang="zh-TW" altLang="en-US" sz="1000" b="0" i="0" u="none" strike="noStrike">
                          <a:solidFill>
                            <a:srgbClr val="000000"/>
                          </a:solidFill>
                          <a:latin typeface="ＭＳ Ｐゴシック"/>
                        </a:rPr>
                        <a:t>緩和薬性</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zh-TW" altLang="en-US" sz="1000" b="0" i="0" u="none" strike="noStrike">
                          <a:solidFill>
                            <a:srgbClr val="000000"/>
                          </a:solidFill>
                          <a:latin typeface="ＭＳ Ｐゴシック"/>
                        </a:rPr>
                        <a:t>燥湿化痰</a:t>
                      </a:r>
                      <a:br>
                        <a:rPr lang="zh-TW" altLang="en-US" sz="1000" b="0" i="0" u="none" strike="noStrike">
                          <a:solidFill>
                            <a:srgbClr val="000000"/>
                          </a:solidFill>
                          <a:latin typeface="ＭＳ Ｐゴシック"/>
                        </a:rPr>
                      </a:br>
                      <a:r>
                        <a:rPr lang="zh-TW" altLang="en-US" sz="1000" b="0" i="0" u="none" strike="noStrike">
                          <a:solidFill>
                            <a:srgbClr val="000000"/>
                          </a:solidFill>
                          <a:latin typeface="ＭＳ Ｐゴシック"/>
                        </a:rPr>
                        <a:t>降逆止嘔</a:t>
                      </a:r>
                      <a:br>
                        <a:rPr lang="zh-TW" altLang="en-US" sz="1000" b="0" i="0" u="none" strike="noStrike">
                          <a:solidFill>
                            <a:srgbClr val="000000"/>
                          </a:solidFill>
                          <a:latin typeface="ＭＳ Ｐゴシック"/>
                        </a:rPr>
                      </a:br>
                      <a:r>
                        <a:rPr lang="zh-TW" altLang="en-US" sz="1000" b="0" i="0" u="none" strike="noStrike">
                          <a:solidFill>
                            <a:srgbClr val="000000"/>
                          </a:solidFill>
                          <a:latin typeface="ＭＳ Ｐゴシック"/>
                        </a:rPr>
                        <a:t>消痞散結</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ja-JP" altLang="en-US" sz="1000" b="0" i="0" u="none" strike="noStrike">
                          <a:solidFill>
                            <a:srgbClr val="000000"/>
                          </a:solidFill>
                          <a:latin typeface="ＭＳ Ｐゴシック"/>
                        </a:rPr>
                        <a:t>理気調中</a:t>
                      </a:r>
                      <a:br>
                        <a:rPr lang="ja-JP" altLang="en-US" sz="1000" b="0" i="0" u="none" strike="noStrike">
                          <a:solidFill>
                            <a:srgbClr val="000000"/>
                          </a:solidFill>
                          <a:latin typeface="ＭＳ Ｐゴシック"/>
                        </a:rPr>
                      </a:br>
                      <a:r>
                        <a:rPr lang="ja-JP" altLang="en-US" sz="1000" b="0" i="0" u="none" strike="noStrike">
                          <a:solidFill>
                            <a:srgbClr val="000000"/>
                          </a:solidFill>
                          <a:latin typeface="ＭＳ Ｐゴシック"/>
                        </a:rPr>
                        <a:t>燥湿化痰</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zh-TW" altLang="en-US" sz="1000" b="0" i="0" u="none" strike="noStrike">
                          <a:solidFill>
                            <a:srgbClr val="000000"/>
                          </a:solidFill>
                          <a:latin typeface="ＭＳ Ｐゴシック"/>
                        </a:rPr>
                        <a:t>疏肝理気</a:t>
                      </a:r>
                      <a:br>
                        <a:rPr lang="zh-TW" altLang="en-US" sz="1000" b="0" i="0" u="none" strike="noStrike">
                          <a:solidFill>
                            <a:srgbClr val="000000"/>
                          </a:solidFill>
                          <a:latin typeface="ＭＳ Ｐゴシック"/>
                        </a:rPr>
                      </a:br>
                      <a:r>
                        <a:rPr lang="zh-TW" altLang="en-US" sz="1000" b="0" i="0" u="none" strike="noStrike">
                          <a:solidFill>
                            <a:srgbClr val="000000"/>
                          </a:solidFill>
                          <a:latin typeface="ＭＳ Ｐゴシック"/>
                        </a:rPr>
                        <a:t>調経止痛</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zh-CN" altLang="en-US" sz="1000" b="0" i="0" u="none" strike="noStrike">
                          <a:solidFill>
                            <a:srgbClr val="000000"/>
                          </a:solidFill>
                          <a:latin typeface="ＭＳ Ｐゴシック"/>
                        </a:rPr>
                        <a:t>発汗解表</a:t>
                      </a:r>
                      <a:br>
                        <a:rPr lang="zh-CN" altLang="en-US" sz="1000" b="0" i="0" u="none" strike="noStrike">
                          <a:solidFill>
                            <a:srgbClr val="000000"/>
                          </a:solidFill>
                          <a:latin typeface="ＭＳ Ｐゴシック"/>
                        </a:rPr>
                      </a:br>
                      <a:r>
                        <a:rPr lang="zh-CN" altLang="en-US" sz="1000" b="0" i="0" u="none" strike="noStrike">
                          <a:solidFill>
                            <a:srgbClr val="000000"/>
                          </a:solidFill>
                          <a:latin typeface="ＭＳ Ｐゴシック"/>
                        </a:rPr>
                        <a:t>温中止嘔</a:t>
                      </a:r>
                      <a:br>
                        <a:rPr lang="zh-CN" altLang="en-US" sz="1000" b="0" i="0" u="none" strike="noStrike">
                          <a:solidFill>
                            <a:srgbClr val="000000"/>
                          </a:solidFill>
                          <a:latin typeface="ＭＳ Ｐゴシック"/>
                        </a:rPr>
                      </a:br>
                      <a:r>
                        <a:rPr lang="zh-CN" altLang="en-US" sz="1000" b="0" i="0" u="none" strike="noStrike">
                          <a:solidFill>
                            <a:srgbClr val="000000"/>
                          </a:solidFill>
                          <a:latin typeface="ＭＳ Ｐゴシック"/>
                        </a:rPr>
                        <a:t>温肺止咳</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zh-TW" altLang="en-US" sz="1000" b="0" i="0" u="none" strike="noStrike">
                          <a:solidFill>
                            <a:srgbClr val="000000"/>
                          </a:solidFill>
                          <a:latin typeface="ＭＳ Ｐゴシック"/>
                        </a:rPr>
                        <a:t>発表散寒</a:t>
                      </a:r>
                      <a:br>
                        <a:rPr lang="zh-TW" altLang="en-US" sz="1000" b="0" i="0" u="none" strike="noStrike">
                          <a:solidFill>
                            <a:srgbClr val="000000"/>
                          </a:solidFill>
                          <a:latin typeface="ＭＳ Ｐゴシック"/>
                        </a:rPr>
                      </a:br>
                      <a:r>
                        <a:rPr lang="zh-TW" altLang="en-US" sz="1000" b="0" i="0" u="none" strike="noStrike">
                          <a:solidFill>
                            <a:srgbClr val="000000"/>
                          </a:solidFill>
                          <a:latin typeface="ＭＳ Ｐゴシック"/>
                        </a:rPr>
                        <a:t>行気寛中</a:t>
                      </a:r>
                      <a:br>
                        <a:rPr lang="zh-TW" altLang="en-US" sz="1000" b="0" i="0" u="none" strike="noStrike">
                          <a:solidFill>
                            <a:srgbClr val="000000"/>
                          </a:solidFill>
                          <a:latin typeface="ＭＳ Ｐゴシック"/>
                        </a:rPr>
                      </a:br>
                      <a:r>
                        <a:rPr lang="zh-TW" altLang="en-US" sz="1000" b="0" i="0" u="none" strike="noStrike">
                          <a:solidFill>
                            <a:srgbClr val="000000"/>
                          </a:solidFill>
                          <a:latin typeface="ＭＳ Ｐゴシック"/>
                        </a:rPr>
                        <a:t>解魚蟹毒</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ja-JP" altLang="en-US" sz="1000" b="0" i="0" u="none" strike="noStrike">
                          <a:solidFill>
                            <a:srgbClr val="000000"/>
                          </a:solidFill>
                          <a:latin typeface="ＭＳ Ｐゴシック"/>
                        </a:rPr>
                        <a:t>利水滲湿</a:t>
                      </a:r>
                      <a:br>
                        <a:rPr lang="ja-JP" altLang="en-US" sz="1000" b="0" i="0" u="none" strike="noStrike">
                          <a:solidFill>
                            <a:srgbClr val="000000"/>
                          </a:solidFill>
                          <a:latin typeface="ＭＳ Ｐゴシック"/>
                        </a:rPr>
                      </a:br>
                      <a:r>
                        <a:rPr lang="ja-JP" altLang="en-US" sz="1000" b="0" i="0" u="none" strike="noStrike">
                          <a:solidFill>
                            <a:srgbClr val="000000"/>
                          </a:solidFill>
                          <a:latin typeface="ＭＳ Ｐゴシック"/>
                        </a:rPr>
                        <a:t>健脾</a:t>
                      </a:r>
                      <a:br>
                        <a:rPr lang="ja-JP" altLang="en-US" sz="1000" b="0" i="0" u="none" strike="noStrike">
                          <a:solidFill>
                            <a:srgbClr val="000000"/>
                          </a:solidFill>
                          <a:latin typeface="ＭＳ Ｐゴシック"/>
                        </a:rPr>
                      </a:br>
                      <a:r>
                        <a:rPr lang="ja-JP" altLang="en-US" sz="1000" b="0" i="0" u="none" strike="noStrike">
                          <a:solidFill>
                            <a:srgbClr val="000000"/>
                          </a:solidFill>
                          <a:latin typeface="ＭＳ Ｐゴシック"/>
                        </a:rPr>
                        <a:t>安神</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l" fontAlgn="ctr"/>
                      <a:r>
                        <a:rPr lang="zh-CN" altLang="en-US" sz="1000" b="0" i="0" u="none" strike="noStrike">
                          <a:solidFill>
                            <a:srgbClr val="000000"/>
                          </a:solidFill>
                          <a:latin typeface="ＭＳ Ｐゴシック"/>
                        </a:rPr>
                        <a:t>化湿 行気</a:t>
                      </a:r>
                      <a:br>
                        <a:rPr lang="zh-CN" altLang="en-US" sz="1000" b="0" i="0" u="none" strike="noStrike">
                          <a:solidFill>
                            <a:srgbClr val="000000"/>
                          </a:solidFill>
                          <a:latin typeface="ＭＳ Ｐゴシック"/>
                        </a:rPr>
                      </a:br>
                      <a:r>
                        <a:rPr lang="zh-CN" altLang="en-US" sz="1000" b="0" i="0" u="none" strike="noStrike">
                          <a:solidFill>
                            <a:srgbClr val="000000"/>
                          </a:solidFill>
                          <a:latin typeface="ＭＳ Ｐゴシック"/>
                        </a:rPr>
                        <a:t>温中 安胎</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l" fontAlgn="ctr"/>
                      <a:r>
                        <a:rPr lang="ja-JP" altLang="en-US" sz="1000" b="0" i="0" u="none" strike="noStrike">
                          <a:solidFill>
                            <a:srgbClr val="000000"/>
                          </a:solidFill>
                          <a:latin typeface="ＭＳ Ｐゴシック"/>
                        </a:rPr>
                        <a:t>化湿解暑</a:t>
                      </a:r>
                      <a:br>
                        <a:rPr lang="ja-JP" altLang="en-US" sz="1000" b="0" i="0" u="none" strike="noStrike">
                          <a:solidFill>
                            <a:srgbClr val="000000"/>
                          </a:solidFill>
                          <a:latin typeface="ＭＳ Ｐゴシック"/>
                        </a:rPr>
                      </a:br>
                      <a:r>
                        <a:rPr lang="ja-JP" altLang="en-US" sz="1000" b="0" i="0" u="none" strike="noStrike">
                          <a:solidFill>
                            <a:srgbClr val="000000"/>
                          </a:solidFill>
                          <a:latin typeface="ＭＳ Ｐゴシック"/>
                        </a:rPr>
                        <a:t>止嘔</a:t>
                      </a:r>
                    </a:p>
                  </a:txBody>
                  <a:tcPr marL="13048" marR="13048" marT="1304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242700">
                <a:tc>
                  <a:txBody>
                    <a:bodyPr/>
                    <a:lstStyle/>
                    <a:p>
                      <a:pPr algn="l" fontAlgn="ctr"/>
                      <a:r>
                        <a:rPr lang="ja-JP" altLang="en-US" sz="1500" b="0" i="0" u="none" strike="noStrike">
                          <a:solidFill>
                            <a:srgbClr val="000000"/>
                          </a:solidFill>
                          <a:latin typeface="ＭＳ Ｐゴシック"/>
                        </a:rPr>
                        <a:t>　</a:t>
                      </a:r>
                    </a:p>
                  </a:txBody>
                  <a:tcPr marL="13048" marR="13048" marT="13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1500" b="0" i="0" u="none" strike="noStrike">
                          <a:solidFill>
                            <a:srgbClr val="000000"/>
                          </a:solidFill>
                          <a:latin typeface="ＭＳ Ｐゴシック"/>
                        </a:rPr>
                        <a:t>人参</a:t>
                      </a:r>
                    </a:p>
                  </a:txBody>
                  <a:tcPr marL="13048" marR="13048" marT="1304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500" b="0" i="0" u="none" strike="noStrike">
                          <a:solidFill>
                            <a:srgbClr val="000000"/>
                          </a:solidFill>
                          <a:latin typeface="ＭＳ Ｐゴシック"/>
                        </a:rPr>
                        <a:t>白朮</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300" b="0" i="0" u="none" strike="noStrike">
                          <a:solidFill>
                            <a:srgbClr val="000000"/>
                          </a:solidFill>
                          <a:latin typeface="ＭＳ Ｐゴシック"/>
                        </a:rPr>
                        <a:t>甘草</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300" b="0" i="0" u="none" strike="noStrike">
                          <a:solidFill>
                            <a:srgbClr val="000000"/>
                          </a:solidFill>
                          <a:latin typeface="ＭＳ Ｐゴシック"/>
                        </a:rPr>
                        <a:t>大棗</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300" b="0" i="0" u="none" strike="noStrike">
                          <a:solidFill>
                            <a:srgbClr val="000000"/>
                          </a:solidFill>
                          <a:latin typeface="ＭＳ Ｐゴシック"/>
                        </a:rPr>
                        <a:t>半夏</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ja-JP" altLang="en-US" sz="1300" b="0" i="0" u="none" strike="noStrike">
                          <a:solidFill>
                            <a:srgbClr val="000000"/>
                          </a:solidFill>
                          <a:latin typeface="ＭＳ Ｐゴシック"/>
                        </a:rPr>
                        <a:t>陳皮</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ja-JP" altLang="en-US" sz="1500" b="0" i="0" u="none" strike="noStrike">
                          <a:solidFill>
                            <a:srgbClr val="000000"/>
                          </a:solidFill>
                          <a:latin typeface="ＭＳ Ｐゴシック"/>
                        </a:rPr>
                        <a:t>香附子</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ja-JP" altLang="en-US" sz="1300" b="0" i="0" u="none" strike="noStrike">
                          <a:solidFill>
                            <a:srgbClr val="000000"/>
                          </a:solidFill>
                          <a:latin typeface="ＭＳ Ｐゴシック"/>
                        </a:rPr>
                        <a:t>生姜</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ja-JP" altLang="en-US" sz="1500" b="0" i="0" u="none" strike="noStrike">
                          <a:solidFill>
                            <a:srgbClr val="000000"/>
                          </a:solidFill>
                          <a:latin typeface="ＭＳ Ｐゴシック"/>
                        </a:rPr>
                        <a:t>紫蘇葉</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ja-JP" altLang="en-US" sz="1300" b="0" i="0" u="none" strike="noStrike">
                          <a:solidFill>
                            <a:srgbClr val="000000"/>
                          </a:solidFill>
                          <a:latin typeface="ＭＳ Ｐゴシック"/>
                        </a:rPr>
                        <a:t>茯苓</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ja-JP" altLang="en-US" sz="1500" b="0" i="0" u="none" strike="noStrike">
                          <a:solidFill>
                            <a:srgbClr val="000000"/>
                          </a:solidFill>
                          <a:latin typeface="ＭＳ Ｐゴシック"/>
                        </a:rPr>
                        <a:t>縮砂</a:t>
                      </a:r>
                    </a:p>
                  </a:txBody>
                  <a:tcPr marL="13048" marR="13048" marT="1304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ja-JP" altLang="en-US" sz="1500" b="0" i="0" u="none" strike="noStrike">
                          <a:solidFill>
                            <a:srgbClr val="000000"/>
                          </a:solidFill>
                          <a:latin typeface="ＭＳ Ｐゴシック"/>
                        </a:rPr>
                        <a:t>藿香</a:t>
                      </a:r>
                    </a:p>
                  </a:txBody>
                  <a:tcPr marL="13048" marR="13048" marT="1304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242700">
                <a:tc>
                  <a:txBody>
                    <a:bodyPr/>
                    <a:lstStyle/>
                    <a:p>
                      <a:pPr algn="l" fontAlgn="ctr"/>
                      <a:r>
                        <a:rPr lang="zh-TW" altLang="en-US" sz="1500" b="0" i="0" u="none" strike="noStrike">
                          <a:solidFill>
                            <a:srgbClr val="000000"/>
                          </a:solidFill>
                          <a:latin typeface="ＭＳ Ｐゴシック"/>
                        </a:rPr>
                        <a:t>香砂六君子湯</a:t>
                      </a:r>
                    </a:p>
                  </a:txBody>
                  <a:tcPr marL="13048" marR="13048" marT="13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500" b="0" i="0" u="none" strike="noStrike">
                          <a:solidFill>
                            <a:srgbClr val="000000"/>
                          </a:solidFill>
                          <a:latin typeface="ＭＳ Ｐゴシック"/>
                        </a:rPr>
                        <a:t>4</a:t>
                      </a:r>
                    </a:p>
                  </a:txBody>
                  <a:tcPr marL="13048" marR="13048" marT="1304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en-US" altLang="ja-JP" sz="1500" b="0" i="0" u="none" strike="noStrike">
                          <a:solidFill>
                            <a:srgbClr val="000000"/>
                          </a:solidFill>
                          <a:latin typeface="ＭＳ Ｐゴシック"/>
                        </a:rPr>
                        <a:t>4</a:t>
                      </a:r>
                    </a:p>
                  </a:txBody>
                  <a:tcPr marL="13048" marR="13048" marT="13048" marB="0" anchor="ctr">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en-US" altLang="ja-JP" sz="1500" b="0" i="0" u="none" strike="noStrike">
                          <a:solidFill>
                            <a:srgbClr val="000000"/>
                          </a:solidFill>
                          <a:latin typeface="ＭＳ Ｐゴシック"/>
                        </a:rPr>
                        <a:t>1</a:t>
                      </a:r>
                    </a:p>
                  </a:txBody>
                  <a:tcPr marL="13048" marR="13048" marT="13048" marB="0" anchor="ctr">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en-US" altLang="ja-JP" sz="1500" b="0" i="0" u="none" strike="noStrike">
                          <a:solidFill>
                            <a:srgbClr val="000000"/>
                          </a:solidFill>
                          <a:latin typeface="ＭＳ Ｐゴシック"/>
                        </a:rPr>
                        <a:t>2</a:t>
                      </a:r>
                    </a:p>
                  </a:txBody>
                  <a:tcPr marL="13048" marR="13048" marT="13048" marB="0" anchor="ctr">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en-US" altLang="ja-JP" sz="1500" b="0" i="0" u="none" strike="noStrike">
                          <a:solidFill>
                            <a:srgbClr val="000000"/>
                          </a:solidFill>
                          <a:latin typeface="ＭＳ Ｐゴシック"/>
                        </a:rPr>
                        <a:t>4</a:t>
                      </a:r>
                    </a:p>
                  </a:txBody>
                  <a:tcPr marL="13048" marR="13048" marT="13048" marB="0" anchor="ctr">
                    <a:lnL>
                      <a:noFill/>
                    </a:lnL>
                    <a:lnR>
                      <a:noFill/>
                    </a:lnR>
                    <a:lnT w="6350" cap="flat" cmpd="sng" algn="ctr">
                      <a:solidFill>
                        <a:srgbClr val="000000"/>
                      </a:solidFill>
                      <a:prstDash val="solid"/>
                      <a:round/>
                      <a:headEnd type="none" w="med" len="med"/>
                      <a:tailEnd type="none" w="med" len="med"/>
                    </a:lnT>
                    <a:lnB>
                      <a:noFill/>
                    </a:lnB>
                    <a:solidFill>
                      <a:srgbClr val="00B050"/>
                    </a:solidFill>
                  </a:tcPr>
                </a:tc>
                <a:tc>
                  <a:txBody>
                    <a:bodyPr/>
                    <a:lstStyle/>
                    <a:p>
                      <a:pPr algn="ctr" fontAlgn="ctr"/>
                      <a:r>
                        <a:rPr lang="en-US" altLang="ja-JP" sz="1500" b="0" i="0" u="none" strike="noStrike">
                          <a:solidFill>
                            <a:srgbClr val="000000"/>
                          </a:solidFill>
                          <a:latin typeface="ＭＳ Ｐゴシック"/>
                        </a:rPr>
                        <a:t>2</a:t>
                      </a:r>
                    </a:p>
                  </a:txBody>
                  <a:tcPr marL="13048" marR="13048" marT="13048" marB="0" anchor="ctr">
                    <a:lnL>
                      <a:noFill/>
                    </a:lnL>
                    <a:lnR>
                      <a:noFill/>
                    </a:lnR>
                    <a:lnT w="6350" cap="flat" cmpd="sng" algn="ctr">
                      <a:solidFill>
                        <a:srgbClr val="000000"/>
                      </a:solidFill>
                      <a:prstDash val="solid"/>
                      <a:round/>
                      <a:headEnd type="none" w="med" len="med"/>
                      <a:tailEnd type="none" w="med" len="med"/>
                    </a:lnT>
                    <a:lnB>
                      <a:noFill/>
                    </a:lnB>
                    <a:solidFill>
                      <a:srgbClr val="92D050"/>
                    </a:solidFill>
                  </a:tcPr>
                </a:tc>
                <a:tc>
                  <a:txBody>
                    <a:bodyPr/>
                    <a:lstStyle/>
                    <a:p>
                      <a:pPr algn="ctr" fontAlgn="ctr"/>
                      <a:r>
                        <a:rPr lang="en-US" altLang="ja-JP" sz="1500" b="0" i="0" u="none" strike="noStrike">
                          <a:solidFill>
                            <a:srgbClr val="000000"/>
                          </a:solidFill>
                          <a:latin typeface="ＭＳ Ｐゴシック"/>
                        </a:rPr>
                        <a:t>2</a:t>
                      </a:r>
                    </a:p>
                  </a:txBody>
                  <a:tcPr marL="13048" marR="13048" marT="13048" marB="0" anchor="ctr">
                    <a:lnL>
                      <a:noFill/>
                    </a:lnL>
                    <a:lnR>
                      <a:noFill/>
                    </a:lnR>
                    <a:lnT w="6350" cap="flat" cmpd="sng" algn="ctr">
                      <a:solidFill>
                        <a:srgbClr val="000000"/>
                      </a:solidFill>
                      <a:prstDash val="solid"/>
                      <a:round/>
                      <a:headEnd type="none" w="med" len="med"/>
                      <a:tailEnd type="none" w="med" len="med"/>
                    </a:lnT>
                    <a:lnB>
                      <a:noFill/>
                    </a:lnB>
                    <a:solidFill>
                      <a:srgbClr val="92D050"/>
                    </a:solidFill>
                  </a:tcPr>
                </a:tc>
                <a:tc>
                  <a:txBody>
                    <a:bodyPr/>
                    <a:lstStyle/>
                    <a:p>
                      <a:pPr algn="ctr" fontAlgn="ctr"/>
                      <a:r>
                        <a:rPr lang="en-US" altLang="ja-JP" sz="1500" b="0" i="0" u="none" strike="noStrike">
                          <a:solidFill>
                            <a:srgbClr val="000000"/>
                          </a:solidFill>
                          <a:latin typeface="ＭＳ Ｐゴシック"/>
                        </a:rPr>
                        <a:t>2</a:t>
                      </a:r>
                    </a:p>
                  </a:txBody>
                  <a:tcPr marL="13048" marR="13048" marT="13048" marB="0" anchor="ctr">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ja-JP" altLang="en-US" sz="1500" b="0" i="0" u="none" strike="noStrike">
                          <a:solidFill>
                            <a:srgbClr val="000000"/>
                          </a:solidFill>
                          <a:latin typeface="ＭＳ Ｐゴシック"/>
                        </a:rPr>
                        <a:t>　</a:t>
                      </a:r>
                    </a:p>
                  </a:txBody>
                  <a:tcPr marL="13048" marR="13048" marT="13048" marB="0" anchor="ctr">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altLang="ja-JP" sz="1500" b="0" i="0" u="none" strike="noStrike">
                          <a:solidFill>
                            <a:srgbClr val="000000"/>
                          </a:solidFill>
                          <a:latin typeface="ＭＳ Ｐゴシック"/>
                        </a:rPr>
                        <a:t>4</a:t>
                      </a:r>
                    </a:p>
                  </a:txBody>
                  <a:tcPr marL="13048" marR="13048" marT="13048" marB="0" anchor="ctr">
                    <a:lnL>
                      <a:noFill/>
                    </a:lnL>
                    <a:lnR>
                      <a:noFill/>
                    </a:lnR>
                    <a:lnT w="6350" cap="flat" cmpd="sng" algn="ctr">
                      <a:solidFill>
                        <a:srgbClr val="000000"/>
                      </a:solidFill>
                      <a:prstDash val="solid"/>
                      <a:round/>
                      <a:headEnd type="none" w="med" len="med"/>
                      <a:tailEnd type="none" w="med" len="med"/>
                    </a:lnT>
                    <a:lnB>
                      <a:noFill/>
                    </a:lnB>
                    <a:solidFill>
                      <a:srgbClr val="B6DDE8"/>
                    </a:solidFill>
                  </a:tcPr>
                </a:tc>
                <a:tc>
                  <a:txBody>
                    <a:bodyPr/>
                    <a:lstStyle/>
                    <a:p>
                      <a:pPr algn="ctr" fontAlgn="ctr"/>
                      <a:r>
                        <a:rPr lang="en-US" altLang="ja-JP" sz="1500" b="0" i="0" u="none" strike="noStrike">
                          <a:solidFill>
                            <a:srgbClr val="000000"/>
                          </a:solidFill>
                          <a:latin typeface="ＭＳ Ｐゴシック"/>
                        </a:rPr>
                        <a:t>1</a:t>
                      </a:r>
                    </a:p>
                  </a:txBody>
                  <a:tcPr marL="13048" marR="13048" marT="13048" marB="0" anchor="ctr">
                    <a:lnL>
                      <a:noFill/>
                    </a:lnL>
                    <a:lnR>
                      <a:noFill/>
                    </a:lnR>
                    <a:lnT w="6350" cap="flat" cmpd="sng" algn="ctr">
                      <a:solidFill>
                        <a:srgbClr val="000000"/>
                      </a:solidFill>
                      <a:prstDash val="solid"/>
                      <a:round/>
                      <a:headEnd type="none" w="med" len="med"/>
                      <a:tailEnd type="none" w="med" len="med"/>
                    </a:lnT>
                    <a:lnB>
                      <a:noFill/>
                    </a:lnB>
                    <a:solidFill>
                      <a:srgbClr val="DBEEF3"/>
                    </a:solidFill>
                  </a:tcPr>
                </a:tc>
                <a:tc>
                  <a:txBody>
                    <a:bodyPr/>
                    <a:lstStyle/>
                    <a:p>
                      <a:pPr algn="ctr" fontAlgn="ctr"/>
                      <a:r>
                        <a:rPr lang="en-US" altLang="ja-JP" sz="1500" b="0" i="0" u="none" strike="noStrike">
                          <a:solidFill>
                            <a:srgbClr val="000000"/>
                          </a:solidFill>
                          <a:latin typeface="ＭＳ Ｐゴシック"/>
                        </a:rPr>
                        <a:t>1</a:t>
                      </a:r>
                    </a:p>
                  </a:txBody>
                  <a:tcPr marL="13048" marR="13048" marT="1304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BEEF3"/>
                    </a:solidFill>
                  </a:tcPr>
                </a:tc>
              </a:tr>
              <a:tr h="242700">
                <a:tc>
                  <a:txBody>
                    <a:bodyPr/>
                    <a:lstStyle/>
                    <a:p>
                      <a:pPr algn="l" fontAlgn="ctr"/>
                      <a:r>
                        <a:rPr lang="ja-JP" altLang="en-US" sz="1500" b="0" i="0" u="none" strike="noStrike">
                          <a:solidFill>
                            <a:srgbClr val="000000"/>
                          </a:solidFill>
                          <a:latin typeface="ＭＳ Ｐゴシック"/>
                        </a:rPr>
                        <a:t>六君子湯</a:t>
                      </a:r>
                    </a:p>
                  </a:txBody>
                  <a:tcPr marL="13048" marR="13048" marT="13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500" b="0" i="0" u="none" strike="noStrike">
                          <a:solidFill>
                            <a:srgbClr val="000000"/>
                          </a:solidFill>
                          <a:latin typeface="ＭＳ Ｐゴシック"/>
                        </a:rPr>
                        <a:t>4</a:t>
                      </a:r>
                    </a:p>
                  </a:txBody>
                  <a:tcPr marL="13048" marR="13048" marT="13048" marB="0" anchor="ctr">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ctr"/>
                      <a:r>
                        <a:rPr lang="en-US" altLang="ja-JP" sz="1500" b="0" i="0" u="none" strike="noStrike">
                          <a:solidFill>
                            <a:srgbClr val="000000"/>
                          </a:solidFill>
                          <a:latin typeface="ＭＳ Ｐゴシック"/>
                        </a:rPr>
                        <a:t>4</a:t>
                      </a:r>
                    </a:p>
                  </a:txBody>
                  <a:tcPr marL="13048" marR="13048" marT="13048" marB="0" anchor="ctr">
                    <a:lnL>
                      <a:noFill/>
                    </a:lnL>
                    <a:lnR>
                      <a:noFill/>
                    </a:lnR>
                    <a:lnT>
                      <a:noFill/>
                    </a:lnT>
                    <a:lnB>
                      <a:noFill/>
                    </a:lnB>
                    <a:solidFill>
                      <a:srgbClr val="FFFF00"/>
                    </a:solidFill>
                  </a:tcPr>
                </a:tc>
                <a:tc>
                  <a:txBody>
                    <a:bodyPr/>
                    <a:lstStyle/>
                    <a:p>
                      <a:pPr algn="ctr" fontAlgn="ctr"/>
                      <a:r>
                        <a:rPr lang="en-US" altLang="ja-JP" sz="1500" b="0" i="0" u="none" strike="noStrike">
                          <a:solidFill>
                            <a:srgbClr val="000000"/>
                          </a:solidFill>
                          <a:latin typeface="ＭＳ Ｐゴシック"/>
                        </a:rPr>
                        <a:t>1</a:t>
                      </a:r>
                    </a:p>
                  </a:txBody>
                  <a:tcPr marL="13048" marR="13048" marT="13048" marB="0" anchor="ctr">
                    <a:lnL>
                      <a:noFill/>
                    </a:lnL>
                    <a:lnR>
                      <a:noFill/>
                    </a:lnR>
                    <a:lnT>
                      <a:noFill/>
                    </a:lnT>
                    <a:lnB>
                      <a:noFill/>
                    </a:lnB>
                    <a:solidFill>
                      <a:srgbClr val="FFFF00"/>
                    </a:solidFill>
                  </a:tcPr>
                </a:tc>
                <a:tc>
                  <a:txBody>
                    <a:bodyPr/>
                    <a:lstStyle/>
                    <a:p>
                      <a:pPr algn="ctr" fontAlgn="ctr"/>
                      <a:r>
                        <a:rPr lang="en-US" altLang="ja-JP" sz="1500" b="0" i="0" u="none" strike="noStrike">
                          <a:solidFill>
                            <a:srgbClr val="000000"/>
                          </a:solidFill>
                          <a:latin typeface="ＭＳ Ｐゴシック"/>
                        </a:rPr>
                        <a:t>2</a:t>
                      </a:r>
                    </a:p>
                  </a:txBody>
                  <a:tcPr marL="13048" marR="13048" marT="13048" marB="0" anchor="ctr">
                    <a:lnL>
                      <a:noFill/>
                    </a:lnL>
                    <a:lnR>
                      <a:noFill/>
                    </a:lnR>
                    <a:lnT>
                      <a:noFill/>
                    </a:lnT>
                    <a:lnB>
                      <a:noFill/>
                    </a:lnB>
                    <a:solidFill>
                      <a:srgbClr val="FFFF00"/>
                    </a:solidFill>
                  </a:tcPr>
                </a:tc>
                <a:tc>
                  <a:txBody>
                    <a:bodyPr/>
                    <a:lstStyle/>
                    <a:p>
                      <a:pPr algn="ctr" fontAlgn="ctr"/>
                      <a:r>
                        <a:rPr lang="en-US" altLang="ja-JP" sz="1500" b="0" i="0" u="none" strike="noStrike">
                          <a:solidFill>
                            <a:srgbClr val="000000"/>
                          </a:solidFill>
                          <a:latin typeface="ＭＳ Ｐゴシック"/>
                        </a:rPr>
                        <a:t>4</a:t>
                      </a:r>
                    </a:p>
                  </a:txBody>
                  <a:tcPr marL="13048" marR="13048" marT="13048" marB="0" anchor="ctr">
                    <a:lnL>
                      <a:noFill/>
                    </a:lnL>
                    <a:lnR>
                      <a:noFill/>
                    </a:lnR>
                    <a:lnT>
                      <a:noFill/>
                    </a:lnT>
                    <a:lnB>
                      <a:noFill/>
                    </a:lnB>
                    <a:solidFill>
                      <a:srgbClr val="00B050"/>
                    </a:solidFill>
                  </a:tcPr>
                </a:tc>
                <a:tc>
                  <a:txBody>
                    <a:bodyPr/>
                    <a:lstStyle/>
                    <a:p>
                      <a:pPr algn="ctr" fontAlgn="ctr"/>
                      <a:r>
                        <a:rPr lang="en-US" altLang="ja-JP" sz="1500" b="0" i="0" u="none" strike="noStrike">
                          <a:solidFill>
                            <a:srgbClr val="000000"/>
                          </a:solidFill>
                          <a:latin typeface="ＭＳ Ｐゴシック"/>
                        </a:rPr>
                        <a:t>2</a:t>
                      </a:r>
                    </a:p>
                  </a:txBody>
                  <a:tcPr marL="13048" marR="13048" marT="13048" marB="0" anchor="ctr">
                    <a:lnL>
                      <a:noFill/>
                    </a:lnL>
                    <a:lnR>
                      <a:noFill/>
                    </a:lnR>
                    <a:lnT>
                      <a:noFill/>
                    </a:lnT>
                    <a:lnB>
                      <a:noFill/>
                    </a:lnB>
                    <a:solidFill>
                      <a:srgbClr val="92D050"/>
                    </a:solidFill>
                  </a:tcPr>
                </a:tc>
                <a:tc>
                  <a:txBody>
                    <a:bodyPr/>
                    <a:lstStyle/>
                    <a:p>
                      <a:pPr algn="ctr" fontAlgn="ctr"/>
                      <a:r>
                        <a:rPr lang="ja-JP" altLang="en-US" sz="1500" b="0" i="0" u="none" strike="noStrike">
                          <a:solidFill>
                            <a:srgbClr val="000000"/>
                          </a:solidFill>
                          <a:latin typeface="ＭＳ Ｐゴシック"/>
                        </a:rPr>
                        <a:t>　</a:t>
                      </a:r>
                    </a:p>
                  </a:txBody>
                  <a:tcPr marL="13048" marR="13048" marT="13048" marB="0" anchor="ctr">
                    <a:lnL>
                      <a:noFill/>
                    </a:lnL>
                    <a:lnR>
                      <a:noFill/>
                    </a:lnR>
                    <a:lnT>
                      <a:noFill/>
                    </a:lnT>
                    <a:lnB>
                      <a:noFill/>
                    </a:lnB>
                    <a:solidFill>
                      <a:srgbClr val="92D050"/>
                    </a:solidFill>
                  </a:tcPr>
                </a:tc>
                <a:tc>
                  <a:txBody>
                    <a:bodyPr/>
                    <a:lstStyle/>
                    <a:p>
                      <a:pPr algn="ctr" fontAlgn="ctr"/>
                      <a:r>
                        <a:rPr lang="en-US" altLang="ja-JP" sz="1500" b="0" i="0" u="none" strike="noStrike">
                          <a:solidFill>
                            <a:srgbClr val="000000"/>
                          </a:solidFill>
                          <a:latin typeface="ＭＳ Ｐゴシック"/>
                        </a:rPr>
                        <a:t>2</a:t>
                      </a:r>
                    </a:p>
                  </a:txBody>
                  <a:tcPr marL="13048" marR="13048" marT="13048" marB="0" anchor="ctr">
                    <a:lnL>
                      <a:noFill/>
                    </a:lnL>
                    <a:lnR>
                      <a:noFill/>
                    </a:lnR>
                    <a:lnT>
                      <a:noFill/>
                    </a:lnT>
                    <a:lnB>
                      <a:noFill/>
                    </a:lnB>
                    <a:solidFill>
                      <a:srgbClr val="FFC000"/>
                    </a:solidFill>
                  </a:tcPr>
                </a:tc>
                <a:tc>
                  <a:txBody>
                    <a:bodyPr/>
                    <a:lstStyle/>
                    <a:p>
                      <a:pPr algn="ctr" fontAlgn="ctr"/>
                      <a:r>
                        <a:rPr lang="ja-JP" altLang="en-US" sz="1500" b="0" i="0" u="none" strike="noStrike">
                          <a:solidFill>
                            <a:srgbClr val="000000"/>
                          </a:solidFill>
                          <a:latin typeface="ＭＳ Ｐゴシック"/>
                        </a:rPr>
                        <a:t>　</a:t>
                      </a:r>
                    </a:p>
                  </a:txBody>
                  <a:tcPr marL="13048" marR="13048" marT="13048" marB="0" anchor="ctr">
                    <a:lnL>
                      <a:noFill/>
                    </a:lnL>
                    <a:lnR>
                      <a:noFill/>
                    </a:lnR>
                    <a:lnT>
                      <a:noFill/>
                    </a:lnT>
                    <a:lnB>
                      <a:noFill/>
                    </a:lnB>
                    <a:solidFill>
                      <a:srgbClr val="FFC000"/>
                    </a:solidFill>
                  </a:tcPr>
                </a:tc>
                <a:tc>
                  <a:txBody>
                    <a:bodyPr/>
                    <a:lstStyle/>
                    <a:p>
                      <a:pPr algn="ctr" fontAlgn="ctr"/>
                      <a:r>
                        <a:rPr lang="en-US" altLang="ja-JP" sz="1500" b="0" i="0" u="none" strike="noStrike">
                          <a:solidFill>
                            <a:srgbClr val="000000"/>
                          </a:solidFill>
                          <a:latin typeface="ＭＳ Ｐゴシック"/>
                        </a:rPr>
                        <a:t>4</a:t>
                      </a:r>
                    </a:p>
                  </a:txBody>
                  <a:tcPr marL="13048" marR="13048" marT="13048" marB="0" anchor="ctr">
                    <a:lnL>
                      <a:noFill/>
                    </a:lnL>
                    <a:lnR>
                      <a:noFill/>
                    </a:lnR>
                    <a:lnT>
                      <a:noFill/>
                    </a:lnT>
                    <a:lnB>
                      <a:noFill/>
                    </a:lnB>
                    <a:solidFill>
                      <a:srgbClr val="B6DDE8"/>
                    </a:solidFill>
                  </a:tcPr>
                </a:tc>
                <a:tc>
                  <a:txBody>
                    <a:bodyPr/>
                    <a:lstStyle/>
                    <a:p>
                      <a:pPr algn="ctr" fontAlgn="ctr"/>
                      <a:r>
                        <a:rPr lang="ja-JP" altLang="en-US" sz="1500" b="0" i="0" u="none" strike="noStrike">
                          <a:solidFill>
                            <a:srgbClr val="000000"/>
                          </a:solidFill>
                          <a:latin typeface="ＭＳ Ｐゴシック"/>
                        </a:rPr>
                        <a:t>　</a:t>
                      </a:r>
                    </a:p>
                  </a:txBody>
                  <a:tcPr marL="13048" marR="13048" marT="13048" marB="0" anchor="ctr">
                    <a:lnL>
                      <a:noFill/>
                    </a:lnL>
                    <a:lnR>
                      <a:noFill/>
                    </a:lnR>
                    <a:lnT>
                      <a:noFill/>
                    </a:lnT>
                    <a:lnB>
                      <a:noFill/>
                    </a:lnB>
                    <a:solidFill>
                      <a:srgbClr val="DBEEF3"/>
                    </a:solidFill>
                  </a:tcPr>
                </a:tc>
                <a:tc>
                  <a:txBody>
                    <a:bodyPr/>
                    <a:lstStyle/>
                    <a:p>
                      <a:pPr algn="ctr" fontAlgn="ctr"/>
                      <a:r>
                        <a:rPr lang="ja-JP" altLang="en-US" sz="1500" b="0" i="0" u="none" strike="noStrike">
                          <a:solidFill>
                            <a:srgbClr val="000000"/>
                          </a:solidFill>
                          <a:latin typeface="ＭＳ Ｐゴシック"/>
                        </a:rPr>
                        <a:t>　</a:t>
                      </a:r>
                    </a:p>
                  </a:txBody>
                  <a:tcPr marL="13048" marR="13048" marT="13048" marB="0" anchor="ctr">
                    <a:lnL>
                      <a:noFill/>
                    </a:lnL>
                    <a:lnR w="6350" cap="flat" cmpd="sng" algn="ctr">
                      <a:solidFill>
                        <a:srgbClr val="000000"/>
                      </a:solidFill>
                      <a:prstDash val="solid"/>
                      <a:round/>
                      <a:headEnd type="none" w="med" len="med"/>
                      <a:tailEnd type="none" w="med" len="med"/>
                    </a:lnR>
                    <a:lnT>
                      <a:noFill/>
                    </a:lnT>
                    <a:lnB>
                      <a:noFill/>
                    </a:lnB>
                    <a:solidFill>
                      <a:srgbClr val="DBEEF3"/>
                    </a:solidFill>
                  </a:tcPr>
                </a:tc>
              </a:tr>
              <a:tr h="242700">
                <a:tc>
                  <a:txBody>
                    <a:bodyPr/>
                    <a:lstStyle/>
                    <a:p>
                      <a:pPr algn="l" fontAlgn="ctr"/>
                      <a:r>
                        <a:rPr lang="ja-JP" altLang="en-US" sz="1500" b="0" i="0" u="none" strike="noStrike">
                          <a:solidFill>
                            <a:srgbClr val="000000"/>
                          </a:solidFill>
                          <a:latin typeface="ＭＳ Ｐゴシック"/>
                        </a:rPr>
                        <a:t>香蘇散</a:t>
                      </a:r>
                    </a:p>
                  </a:txBody>
                  <a:tcPr marL="13048" marR="13048" marT="130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1500" b="0" i="0" u="none" strike="noStrike" dirty="0">
                          <a:solidFill>
                            <a:srgbClr val="000000"/>
                          </a:solidFill>
                          <a:latin typeface="ＭＳ Ｐゴシック"/>
                        </a:rPr>
                        <a:t>　</a:t>
                      </a:r>
                    </a:p>
                  </a:txBody>
                  <a:tcPr marL="13048" marR="13048" marT="13048"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500" b="0" i="0" u="none" strike="noStrike">
                          <a:solidFill>
                            <a:srgbClr val="000000"/>
                          </a:solidFill>
                          <a:latin typeface="ＭＳ Ｐゴシック"/>
                        </a:rPr>
                        <a:t>　</a:t>
                      </a:r>
                    </a:p>
                  </a:txBody>
                  <a:tcPr marL="13048" marR="13048" marT="13048"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500" b="0" i="0" u="none" strike="noStrike">
                          <a:solidFill>
                            <a:srgbClr val="000000"/>
                          </a:solidFill>
                          <a:latin typeface="ＭＳ Ｐゴシック"/>
                        </a:rPr>
                        <a:t>1</a:t>
                      </a:r>
                    </a:p>
                  </a:txBody>
                  <a:tcPr marL="13048" marR="13048" marT="13048"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500" b="0" i="0" u="none" strike="noStrike">
                          <a:solidFill>
                            <a:srgbClr val="000000"/>
                          </a:solidFill>
                          <a:latin typeface="ＭＳ Ｐゴシック"/>
                        </a:rPr>
                        <a:t>　</a:t>
                      </a:r>
                    </a:p>
                  </a:txBody>
                  <a:tcPr marL="13048" marR="13048" marT="13048"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500" b="0" i="0" u="none" strike="noStrike">
                          <a:solidFill>
                            <a:srgbClr val="000000"/>
                          </a:solidFill>
                          <a:latin typeface="ＭＳ Ｐゴシック"/>
                        </a:rPr>
                        <a:t>　</a:t>
                      </a:r>
                    </a:p>
                  </a:txBody>
                  <a:tcPr marL="13048" marR="13048" marT="13048" marB="0" anchor="ctr">
                    <a:lnL>
                      <a:noFill/>
                    </a:lnL>
                    <a:lnR>
                      <a:noFill/>
                    </a:lnR>
                    <a:lnT>
                      <a:noFill/>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altLang="ja-JP" sz="1500" b="0" i="0" u="none" strike="noStrike" dirty="0">
                          <a:solidFill>
                            <a:srgbClr val="000000"/>
                          </a:solidFill>
                          <a:latin typeface="ＭＳ Ｐゴシック"/>
                        </a:rPr>
                        <a:t>2.5</a:t>
                      </a:r>
                    </a:p>
                  </a:txBody>
                  <a:tcPr marL="13048" marR="13048" marT="13048" marB="0" anchor="ctr">
                    <a:lnL>
                      <a:noFill/>
                    </a:lnL>
                    <a:lnR>
                      <a:noFill/>
                    </a:lnR>
                    <a:lnT>
                      <a:noFill/>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ja-JP" sz="1500" b="0" i="0" u="none" strike="noStrike">
                          <a:solidFill>
                            <a:srgbClr val="000000"/>
                          </a:solidFill>
                          <a:latin typeface="ＭＳ Ｐゴシック"/>
                        </a:rPr>
                        <a:t>4</a:t>
                      </a:r>
                    </a:p>
                  </a:txBody>
                  <a:tcPr marL="13048" marR="13048" marT="13048" marB="0" anchor="ctr">
                    <a:lnL>
                      <a:noFill/>
                    </a:lnL>
                    <a:lnR>
                      <a:noFill/>
                    </a:lnR>
                    <a:lnT>
                      <a:noFill/>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ja-JP" sz="1500" b="0" i="0" u="none" strike="noStrike">
                          <a:solidFill>
                            <a:srgbClr val="000000"/>
                          </a:solidFill>
                          <a:latin typeface="ＭＳ Ｐゴシック"/>
                        </a:rPr>
                        <a:t>3</a:t>
                      </a:r>
                    </a:p>
                  </a:txBody>
                  <a:tcPr marL="13048" marR="13048" marT="13048" marB="0" anchor="ctr">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1500" b="0" i="0" u="none" strike="noStrike">
                          <a:solidFill>
                            <a:srgbClr val="000000"/>
                          </a:solidFill>
                          <a:latin typeface="ＭＳ Ｐゴシック"/>
                        </a:rPr>
                        <a:t>1</a:t>
                      </a:r>
                    </a:p>
                  </a:txBody>
                  <a:tcPr marL="13048" marR="13048" marT="13048" marB="0" anchor="ctr">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ja-JP" altLang="en-US" sz="1500" b="0" i="0" u="none" strike="noStrike">
                          <a:solidFill>
                            <a:srgbClr val="000000"/>
                          </a:solidFill>
                          <a:latin typeface="ＭＳ Ｐゴシック"/>
                        </a:rPr>
                        <a:t>　</a:t>
                      </a:r>
                    </a:p>
                  </a:txBody>
                  <a:tcPr marL="13048" marR="13048" marT="13048" marB="0" anchor="ctr">
                    <a:lnL>
                      <a:noFill/>
                    </a:lnL>
                    <a:lnR>
                      <a:noFill/>
                    </a:lnR>
                    <a:lnT>
                      <a:noFill/>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ja-JP" altLang="en-US" sz="1500" b="0" i="0" u="none" strike="noStrike">
                          <a:solidFill>
                            <a:srgbClr val="000000"/>
                          </a:solidFill>
                          <a:latin typeface="ＭＳ Ｐゴシック"/>
                        </a:rPr>
                        <a:t>　</a:t>
                      </a:r>
                    </a:p>
                  </a:txBody>
                  <a:tcPr marL="13048" marR="13048" marT="13048" marB="0" anchor="ctr">
                    <a:lnL>
                      <a:noFill/>
                    </a:lnL>
                    <a:lnR>
                      <a:noFill/>
                    </a:lnR>
                    <a:lnT>
                      <a:noFill/>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ja-JP" altLang="en-US" sz="1500" b="0" i="0" u="none" strike="noStrike" dirty="0">
                          <a:solidFill>
                            <a:srgbClr val="000000"/>
                          </a:solidFill>
                          <a:latin typeface="ＭＳ Ｐゴシック"/>
                        </a:rPr>
                        <a:t>　</a:t>
                      </a:r>
                    </a:p>
                  </a:txBody>
                  <a:tcPr marL="13048" marR="13048" marT="1304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BEEF3"/>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参考文献</a:t>
            </a:r>
            <a:endParaRPr kumimoji="1" lang="ja-JP" altLang="en-US" dirty="0"/>
          </a:p>
        </p:txBody>
      </p:sp>
      <p:sp>
        <p:nvSpPr>
          <p:cNvPr id="3" name="コンテンツ プレースホルダ 2"/>
          <p:cNvSpPr>
            <a:spLocks noGrp="1"/>
          </p:cNvSpPr>
          <p:nvPr>
            <p:ph sz="quarter" idx="1"/>
          </p:nvPr>
        </p:nvSpPr>
        <p:spPr>
          <a:xfrm>
            <a:off x="457200" y="1600200"/>
            <a:ext cx="8363272" cy="4493095"/>
          </a:xfrm>
        </p:spPr>
        <p:txBody>
          <a:bodyPr/>
          <a:lstStyle/>
          <a:p>
            <a:pPr lvl="0"/>
            <a:r>
              <a:rPr lang="ja-JP" altLang="ja-JP" dirty="0" smtClean="0"/>
              <a:t>中医学の基礎</a:t>
            </a:r>
            <a:r>
              <a:rPr lang="en-US" altLang="ja-JP" dirty="0" smtClean="0"/>
              <a:t> </a:t>
            </a:r>
            <a:endParaRPr lang="ja-JP" altLang="ja-JP" dirty="0" smtClean="0"/>
          </a:p>
          <a:p>
            <a:pPr>
              <a:buNone/>
            </a:pPr>
            <a:r>
              <a:rPr lang="ja-JP" altLang="en-US" dirty="0" smtClean="0"/>
              <a:t>　</a:t>
            </a:r>
            <a:r>
              <a:rPr lang="ja-JP" altLang="ja-JP" dirty="0" smtClean="0"/>
              <a:t>平馬直樹　兵頭明　路京華　劉公望　監修</a:t>
            </a:r>
            <a:r>
              <a:rPr lang="en-US" altLang="ja-JP" dirty="0" smtClean="0"/>
              <a:t> </a:t>
            </a:r>
            <a:endParaRPr lang="ja-JP" altLang="ja-JP" dirty="0" smtClean="0"/>
          </a:p>
          <a:p>
            <a:pPr>
              <a:buNone/>
            </a:pPr>
            <a:r>
              <a:rPr lang="ja-JP" altLang="ja-JP" dirty="0" smtClean="0"/>
              <a:t>　</a:t>
            </a:r>
            <a:r>
              <a:rPr lang="en-US" altLang="ja-JP" dirty="0" smtClean="0"/>
              <a:t>1995</a:t>
            </a:r>
            <a:r>
              <a:rPr lang="ja-JP" altLang="ja-JP" dirty="0" smtClean="0"/>
              <a:t>年初版　東洋学術出版社</a:t>
            </a:r>
            <a:r>
              <a:rPr lang="en-US" altLang="ja-JP" dirty="0" smtClean="0"/>
              <a:t> </a:t>
            </a:r>
            <a:endParaRPr lang="ja-JP" altLang="ja-JP" dirty="0" smtClean="0"/>
          </a:p>
          <a:p>
            <a:r>
              <a:rPr lang="ja-JP" altLang="ja-JP" dirty="0" smtClean="0"/>
              <a:t>医学生のための漢方医学（基礎編）／安井廣迪著 ／東洋学術出版社／</a:t>
            </a:r>
            <a:r>
              <a:rPr lang="en-US" altLang="ja-JP" dirty="0" smtClean="0"/>
              <a:t>2008</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a:t>
            </a:r>
            <a:r>
              <a:rPr kumimoji="1" lang="en-US" altLang="ja-JP" dirty="0" smtClean="0"/>
              <a:t>Special</a:t>
            </a:r>
            <a:r>
              <a:rPr kumimoji="1" lang="ja-JP" altLang="en-US" dirty="0" smtClean="0"/>
              <a:t>　</a:t>
            </a:r>
            <a:r>
              <a:rPr kumimoji="1" lang="en-US" altLang="ja-JP" dirty="0" smtClean="0"/>
              <a:t>Thanks</a:t>
            </a:r>
            <a:r>
              <a:rPr kumimoji="1" lang="ja-JP" altLang="en-US" dirty="0" smtClean="0"/>
              <a:t>★</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宮崎大学漢方研究会の皆様</a:t>
            </a:r>
            <a:endParaRPr kumimoji="1" lang="en-US" altLang="ja-JP" smtClean="0"/>
          </a:p>
          <a:p>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主訴</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dirty="0" smtClean="0"/>
              <a:t>食欲にムラがあり、</a:t>
            </a:r>
            <a:endParaRPr kumimoji="1" lang="en-US" altLang="ja-JP" dirty="0" smtClean="0"/>
          </a:p>
          <a:p>
            <a:pPr>
              <a:buNone/>
            </a:pPr>
            <a:r>
              <a:rPr kumimoji="1" lang="ja-JP" altLang="en-US" dirty="0" smtClean="0"/>
              <a:t>　過食するとおなかが張って苦しくなる。</a:t>
            </a:r>
            <a:endParaRPr lang="en-US" altLang="ja-JP" dirty="0"/>
          </a:p>
          <a:p>
            <a:r>
              <a:rPr lang="ja-JP" altLang="en-US" dirty="0" smtClean="0"/>
              <a:t>便は軟便で、ときどき下痢をする。</a:t>
            </a:r>
            <a:endParaRPr lang="en-US" altLang="ja-JP" dirty="0"/>
          </a:p>
          <a:p>
            <a:r>
              <a:rPr kumimoji="1" lang="ja-JP" altLang="en-US" dirty="0" smtClean="0"/>
              <a:t>手足がだるい。</a:t>
            </a:r>
            <a:endParaRPr kumimoji="1" lang="en-US" altLang="ja-JP" dirty="0" smtClean="0"/>
          </a:p>
          <a:p>
            <a:pPr>
              <a:buNone/>
            </a:pPr>
            <a:r>
              <a:rPr lang="ja-JP" altLang="en-US" dirty="0"/>
              <a:t>　</a:t>
            </a:r>
            <a:endParaRPr kumimoji="1" lang="en-US" altLang="ja-JP" dirty="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現病歴</a:t>
            </a:r>
            <a:endParaRPr kumimoji="1" lang="ja-JP" altLang="en-US" dirty="0"/>
          </a:p>
        </p:txBody>
      </p:sp>
      <p:sp>
        <p:nvSpPr>
          <p:cNvPr id="3" name="コンテンツ プレースホルダ 2"/>
          <p:cNvSpPr>
            <a:spLocks noGrp="1"/>
          </p:cNvSpPr>
          <p:nvPr>
            <p:ph sz="quarter" idx="1"/>
          </p:nvPr>
        </p:nvSpPr>
        <p:spPr/>
        <p:txBody>
          <a:bodyPr>
            <a:normAutofit/>
          </a:bodyPr>
          <a:lstStyle/>
          <a:p>
            <a:r>
              <a:rPr lang="ja-JP" altLang="en-US" dirty="0" smtClean="0"/>
              <a:t>もともと胃腸が丈夫ではなく、下痢をしやすい。</a:t>
            </a:r>
            <a:endParaRPr lang="en-US" altLang="ja-JP" dirty="0"/>
          </a:p>
          <a:p>
            <a:r>
              <a:rPr lang="ja-JP" altLang="en-US" dirty="0" smtClean="0"/>
              <a:t>また、体力がなく、疲れやすい。</a:t>
            </a:r>
            <a:endParaRPr lang="en-US" altLang="ja-JP" dirty="0"/>
          </a:p>
          <a:p>
            <a:r>
              <a:rPr lang="ja-JP" altLang="en-US" dirty="0" smtClean="0"/>
              <a:t>とくに梅雨時になると食欲がなくなり、</a:t>
            </a:r>
            <a:endParaRPr lang="en-US" altLang="ja-JP" dirty="0"/>
          </a:p>
          <a:p>
            <a:pPr>
              <a:buNone/>
            </a:pPr>
            <a:r>
              <a:rPr lang="ja-JP" altLang="en-US" dirty="0" smtClean="0"/>
              <a:t>　　あっさりしたものしか食べられなくなる。</a:t>
            </a:r>
            <a:endParaRPr lang="en-US" altLang="ja-JP" dirty="0" smtClean="0"/>
          </a:p>
          <a:p>
            <a:r>
              <a:rPr lang="ja-JP" altLang="en-US" dirty="0" smtClean="0"/>
              <a:t>手足がだるく、夏の間は昼間も横になりがちである。</a:t>
            </a:r>
            <a:endParaRPr lang="en-US" altLang="ja-JP" dirty="0" smtClean="0"/>
          </a:p>
          <a:p>
            <a:r>
              <a:rPr lang="ja-JP" altLang="en-US" dirty="0" smtClean="0"/>
              <a:t>体重も夏は毎年</a:t>
            </a:r>
            <a:r>
              <a:rPr lang="en-US" altLang="ja-JP" dirty="0" smtClean="0"/>
              <a:t>37</a:t>
            </a:r>
            <a:r>
              <a:rPr lang="ja-JP" altLang="en-US" dirty="0" smtClean="0"/>
              <a:t>ｋｇ程度まで落ちてしまう。</a:t>
            </a:r>
            <a:endParaRPr lang="en-US" altLang="ja-JP" dirty="0"/>
          </a:p>
          <a:p>
            <a:r>
              <a:rPr lang="ja-JP" altLang="en-US" dirty="0" smtClean="0"/>
              <a:t>秋晴れがつづくころになると、ようやく体調が回復して食欲が出てくる。</a:t>
            </a:r>
            <a:endParaRPr lang="en-US" altLang="ja-JP" dirty="0" smtClean="0"/>
          </a:p>
          <a:p>
            <a:r>
              <a:rPr lang="ja-JP" altLang="en-US" dirty="0" smtClean="0"/>
              <a:t>今年は梅雨前に体調をととのえて、</a:t>
            </a:r>
            <a:endParaRPr lang="en-US" altLang="ja-JP" dirty="0" smtClean="0"/>
          </a:p>
          <a:p>
            <a:pPr>
              <a:buNone/>
            </a:pPr>
            <a:r>
              <a:rPr lang="ja-JP" altLang="en-US" dirty="0"/>
              <a:t>　</a:t>
            </a:r>
            <a:r>
              <a:rPr lang="ja-JP" altLang="en-US" dirty="0" smtClean="0"/>
              <a:t>　元気に夏を乗りきりたいと来院した。　</a:t>
            </a:r>
            <a:endParaRPr lang="ja-JP" altLang="en-US" dirty="0"/>
          </a:p>
          <a:p>
            <a:endParaRPr kumimoji="1" lang="ja-JP"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既往歴</a:t>
            </a:r>
            <a:endParaRPr kumimoji="1" lang="ja-JP" altLang="en-US" dirty="0"/>
          </a:p>
        </p:txBody>
      </p:sp>
      <p:sp>
        <p:nvSpPr>
          <p:cNvPr id="3" name="コンテンツ プレースホルダ 2"/>
          <p:cNvSpPr>
            <a:spLocks noGrp="1"/>
          </p:cNvSpPr>
          <p:nvPr>
            <p:ph sz="quarter" idx="1"/>
          </p:nvPr>
        </p:nvSpPr>
        <p:spPr>
          <a:xfrm>
            <a:off x="457200" y="1600201"/>
            <a:ext cx="8229600" cy="604664"/>
          </a:xfrm>
        </p:spPr>
        <p:txBody>
          <a:bodyPr/>
          <a:lstStyle/>
          <a:p>
            <a:r>
              <a:rPr kumimoji="1" lang="ja-JP" altLang="en-US" dirty="0" smtClean="0"/>
              <a:t>とくになし。</a:t>
            </a:r>
            <a:endParaRPr kumimoji="1" lang="ja-JP" altLang="en-US" dirty="0"/>
          </a:p>
        </p:txBody>
      </p:sp>
      <p:sp>
        <p:nvSpPr>
          <p:cNvPr id="4" name="タイトル 1"/>
          <p:cNvSpPr txBox="1">
            <a:spLocks/>
          </p:cNvSpPr>
          <p:nvPr/>
        </p:nvSpPr>
        <p:spPr>
          <a:xfrm>
            <a:off x="467544" y="234888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家族歴</a:t>
            </a:r>
          </a:p>
        </p:txBody>
      </p:sp>
      <p:sp>
        <p:nvSpPr>
          <p:cNvPr id="5" name="コンテンツ プレースホルダ 2"/>
          <p:cNvSpPr txBox="1">
            <a:spLocks/>
          </p:cNvSpPr>
          <p:nvPr/>
        </p:nvSpPr>
        <p:spPr>
          <a:xfrm>
            <a:off x="467544" y="3429000"/>
            <a:ext cx="8229600" cy="60466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smtClean="0">
                <a:ln>
                  <a:noFill/>
                </a:ln>
                <a:solidFill>
                  <a:schemeClr val="tx1"/>
                </a:solidFill>
                <a:effectLst/>
                <a:uLnTx/>
                <a:uFillTx/>
                <a:latin typeface="+mn-lt"/>
                <a:ea typeface="+mn-ea"/>
                <a:cs typeface="+mn-cs"/>
              </a:rPr>
              <a:t>とくになし。</a:t>
            </a:r>
            <a:endParaRPr kumimoji="1" lang="ja-JP" alt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四診（望・聞・問・切）</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dirty="0" smtClean="0"/>
              <a:t>望診</a:t>
            </a:r>
            <a:endParaRPr kumimoji="1" lang="en-US" altLang="ja-JP" dirty="0" smtClean="0"/>
          </a:p>
          <a:p>
            <a:pPr lvl="1"/>
            <a:r>
              <a:rPr lang="ja-JP" altLang="en-US" dirty="0"/>
              <a:t>やせ</a:t>
            </a:r>
            <a:r>
              <a:rPr lang="ja-JP" altLang="en-US" dirty="0" smtClean="0"/>
              <a:t>形（</a:t>
            </a:r>
            <a:r>
              <a:rPr lang="en-US" altLang="ja-JP" dirty="0" smtClean="0"/>
              <a:t>158</a:t>
            </a:r>
            <a:r>
              <a:rPr lang="ja-JP" altLang="en-US" dirty="0" smtClean="0"/>
              <a:t>ｃｍ　</a:t>
            </a:r>
            <a:r>
              <a:rPr lang="en-US" altLang="ja-JP" dirty="0" smtClean="0"/>
              <a:t>42</a:t>
            </a:r>
            <a:r>
              <a:rPr lang="ja-JP" altLang="en-US" dirty="0" smtClean="0"/>
              <a:t>ｋｇ　</a:t>
            </a:r>
            <a:r>
              <a:rPr lang="en-US" altLang="ja-JP" dirty="0" smtClean="0"/>
              <a:t>BMI16.8</a:t>
            </a:r>
            <a:r>
              <a:rPr lang="ja-JP" altLang="en-US" dirty="0" smtClean="0"/>
              <a:t>）</a:t>
            </a:r>
            <a:endParaRPr kumimoji="1" lang="en-US" altLang="ja-JP" dirty="0" smtClean="0"/>
          </a:p>
          <a:p>
            <a:pPr lvl="1"/>
            <a:r>
              <a:rPr lang="ja-JP" altLang="en-US" dirty="0" smtClean="0"/>
              <a:t>顔色は白くつやがない。</a:t>
            </a:r>
            <a:endParaRPr lang="en-US" altLang="ja-JP" dirty="0" smtClean="0"/>
          </a:p>
          <a:p>
            <a:pPr lvl="1"/>
            <a:r>
              <a:rPr kumimoji="1" lang="ja-JP" altLang="en-US" dirty="0" smtClean="0"/>
              <a:t>舌診：舌質　淡　　舌苔　白</a:t>
            </a:r>
            <a:endParaRPr lang="en-US" altLang="ja-JP" dirty="0" smtClean="0"/>
          </a:p>
          <a:p>
            <a:r>
              <a:rPr kumimoji="1" lang="ja-JP" altLang="en-US" dirty="0" smtClean="0"/>
              <a:t>聞診</a:t>
            </a:r>
            <a:endParaRPr kumimoji="1" lang="en-US" altLang="ja-JP" dirty="0" smtClean="0"/>
          </a:p>
          <a:p>
            <a:pPr lvl="1"/>
            <a:r>
              <a:rPr lang="ja-JP" altLang="en-US" dirty="0"/>
              <a:t>とくに</a:t>
            </a:r>
            <a:r>
              <a:rPr lang="ja-JP" altLang="en-US" dirty="0" smtClean="0"/>
              <a:t>なし。</a:t>
            </a:r>
            <a:endParaRPr lang="en-US" altLang="ja-JP" dirty="0"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四診（望・聞・問・切）</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dirty="0" smtClean="0"/>
              <a:t>問診</a:t>
            </a:r>
            <a:endParaRPr kumimoji="1" lang="en-US" altLang="ja-JP" dirty="0" smtClean="0"/>
          </a:p>
          <a:p>
            <a:pPr lvl="1"/>
            <a:r>
              <a:rPr lang="ja-JP" altLang="en-US" dirty="0" smtClean="0"/>
              <a:t>食後はいつも眠くなる。</a:t>
            </a:r>
            <a:endParaRPr lang="en-US" altLang="ja-JP" dirty="0" smtClean="0"/>
          </a:p>
          <a:p>
            <a:pPr lvl="1"/>
            <a:r>
              <a:rPr kumimoji="1" lang="ja-JP" altLang="en-US" dirty="0" smtClean="0"/>
              <a:t>水っぽくあっさりした</a:t>
            </a:r>
            <a:r>
              <a:rPr lang="ja-JP" altLang="en-US" dirty="0" smtClean="0"/>
              <a:t>食べ物を好むが、</a:t>
            </a:r>
            <a:endParaRPr lang="en-US" altLang="ja-JP" dirty="0" smtClean="0"/>
          </a:p>
          <a:p>
            <a:pPr lvl="1">
              <a:buNone/>
            </a:pPr>
            <a:r>
              <a:rPr kumimoji="1" lang="ja-JP" altLang="en-US" dirty="0" smtClean="0"/>
              <a:t>水分をとり過ぎると胸がムカムカする。</a:t>
            </a:r>
            <a:endParaRPr kumimoji="1" lang="en-US" altLang="ja-JP" dirty="0" smtClean="0"/>
          </a:p>
          <a:p>
            <a:r>
              <a:rPr kumimoji="1" lang="ja-JP" altLang="en-US" dirty="0" smtClean="0"/>
              <a:t>切診</a:t>
            </a:r>
            <a:endParaRPr kumimoji="1" lang="en-US" altLang="ja-JP" dirty="0" smtClean="0"/>
          </a:p>
          <a:p>
            <a:pPr lvl="1"/>
            <a:r>
              <a:rPr lang="ja-JP" altLang="en-US" dirty="0" smtClean="0"/>
              <a:t>脈診　沈　無力</a:t>
            </a:r>
            <a:endParaRPr lang="en-US" altLang="ja-JP" dirty="0" smtClean="0"/>
          </a:p>
          <a:p>
            <a:pPr lvl="1"/>
            <a:r>
              <a:rPr kumimoji="1" lang="ja-JP" altLang="en-US" dirty="0" smtClean="0"/>
              <a:t>腹診　腹壁が薄く、力がない。</a:t>
            </a:r>
            <a:endParaRPr kumimoji="1" lang="en-US" altLang="ja-JP" dirty="0" smtClean="0"/>
          </a:p>
          <a:p>
            <a:pPr lvl="1">
              <a:buNone/>
            </a:pPr>
            <a:r>
              <a:rPr lang="ja-JP" altLang="en-US" dirty="0"/>
              <a:t>　</a:t>
            </a:r>
            <a:r>
              <a:rPr lang="ja-JP" altLang="en-US" dirty="0" smtClean="0"/>
              <a:t>　　　　心下部を押すと苦しく感じる。</a:t>
            </a:r>
            <a:endParaRPr lang="en-US" altLang="ja-JP" dirty="0" smtClean="0"/>
          </a:p>
          <a:p>
            <a:pPr lvl="1">
              <a:buNone/>
            </a:pPr>
            <a:r>
              <a:rPr kumimoji="1" lang="ja-JP" altLang="en-US" dirty="0"/>
              <a:t>　</a:t>
            </a:r>
            <a:r>
              <a:rPr kumimoji="1" lang="ja-JP" altLang="en-US" dirty="0" smtClean="0"/>
              <a:t>　　　　へそのあたりにぽちゃぽちゃと水音がする。</a:t>
            </a:r>
            <a:endParaRPr kumimoji="1" lang="en-US" altLang="ja-JP"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弁証</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八綱弁証</a:t>
            </a:r>
            <a:endParaRPr kumimoji="1" lang="en-US" altLang="ja-JP" dirty="0" smtClean="0"/>
          </a:p>
          <a:p>
            <a:r>
              <a:rPr lang="ja-JP" altLang="en-US" dirty="0" smtClean="0"/>
              <a:t>病因病邪弁証</a:t>
            </a:r>
            <a:endParaRPr kumimoji="1" lang="en-US" altLang="ja-JP" dirty="0" smtClean="0"/>
          </a:p>
          <a:p>
            <a:r>
              <a:rPr lang="ja-JP" altLang="en-US" dirty="0" smtClean="0"/>
              <a:t>気血津液弁証</a:t>
            </a:r>
            <a:endParaRPr lang="en-US" altLang="ja-JP" dirty="0" smtClean="0"/>
          </a:p>
          <a:p>
            <a:r>
              <a:rPr lang="ja-JP" altLang="en-US" dirty="0" smtClean="0"/>
              <a:t>臓腑弁証</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八綱弁証</a:t>
            </a:r>
            <a:endParaRPr kumimoji="1" lang="ja-JP" altLang="en-US" dirty="0"/>
          </a:p>
        </p:txBody>
      </p:sp>
      <p:sp>
        <p:nvSpPr>
          <p:cNvPr id="3" name="コンテンツ プレースホルダ 2"/>
          <p:cNvSpPr>
            <a:spLocks noGrp="1"/>
          </p:cNvSpPr>
          <p:nvPr>
            <p:ph sz="quarter" idx="1"/>
          </p:nvPr>
        </p:nvSpPr>
        <p:spPr>
          <a:xfrm>
            <a:off x="467544" y="1628800"/>
            <a:ext cx="8229600" cy="4525963"/>
          </a:xfrm>
        </p:spPr>
        <p:txBody>
          <a:bodyPr>
            <a:normAutofit/>
          </a:bodyPr>
          <a:lstStyle/>
          <a:p>
            <a:r>
              <a:rPr kumimoji="1" lang="ja-JP" altLang="en-US" sz="3200" dirty="0" smtClean="0"/>
              <a:t>表裏    </a:t>
            </a:r>
            <a:r>
              <a:rPr lang="ja-JP" altLang="en-US" sz="3200" dirty="0" smtClean="0"/>
              <a:t>裏</a:t>
            </a:r>
            <a:endParaRPr kumimoji="1" lang="en-US" altLang="ja-JP" sz="3200" dirty="0" smtClean="0"/>
          </a:p>
          <a:p>
            <a:r>
              <a:rPr lang="ja-JP" altLang="en-US" sz="3200" dirty="0" smtClean="0"/>
              <a:t>寒熱    特に</a:t>
            </a:r>
            <a:r>
              <a:rPr lang="ja-JP" altLang="en-US" sz="3200" dirty="0"/>
              <a:t>なし</a:t>
            </a:r>
            <a:endParaRPr lang="en-US" altLang="ja-JP" sz="3200" dirty="0" smtClean="0"/>
          </a:p>
          <a:p>
            <a:r>
              <a:rPr lang="ja-JP" altLang="en-US" sz="3200" dirty="0" smtClean="0"/>
              <a:t>虚実    </a:t>
            </a:r>
            <a:r>
              <a:rPr kumimoji="1" lang="ja-JP" altLang="en-US" sz="3200" dirty="0" smtClean="0"/>
              <a:t>虚　</a:t>
            </a:r>
          </a:p>
          <a:p>
            <a:r>
              <a:rPr kumimoji="1" lang="ja-JP" altLang="en-US" sz="3200" dirty="0" smtClean="0"/>
              <a:t>陰陽    </a:t>
            </a:r>
            <a:r>
              <a:rPr lang="ja-JP" altLang="en-US" sz="3200" dirty="0" smtClean="0"/>
              <a:t>陰</a:t>
            </a:r>
            <a:endParaRPr kumimoji="1" lang="en-US" altLang="ja-JP" sz="3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病因病邪</a:t>
            </a:r>
            <a:r>
              <a:rPr kumimoji="1" lang="ja-JP" altLang="en-US" dirty="0" smtClean="0"/>
              <a:t>弁証</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sz="3200" dirty="0" smtClean="0"/>
              <a:t>湿</a:t>
            </a:r>
            <a:r>
              <a:rPr kumimoji="1" lang="ja-JP" altLang="en-US" dirty="0" smtClean="0"/>
              <a:t>　</a:t>
            </a:r>
            <a:endParaRPr kumimoji="1" lang="ja-JP" altLang="en-US" dirty="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5237</TotalTime>
  <Words>803</Words>
  <Application>Microsoft Office PowerPoint</Application>
  <PresentationFormat>画面に合わせる (4:3)</PresentationFormat>
  <Paragraphs>273</Paragraphs>
  <Slides>16</Slides>
  <Notes>16</Notes>
  <HiddenSlides>5</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スパイス</vt:lpstr>
      <vt:lpstr>グループワーク2 46歳女性の食欲不振</vt:lpstr>
      <vt:lpstr>主訴</vt:lpstr>
      <vt:lpstr>現病歴</vt:lpstr>
      <vt:lpstr>既往歴</vt:lpstr>
      <vt:lpstr>四診（望・聞・問・切）</vt:lpstr>
      <vt:lpstr>四診（望・聞・問・切）</vt:lpstr>
      <vt:lpstr>弁証</vt:lpstr>
      <vt:lpstr>八綱弁証</vt:lpstr>
      <vt:lpstr>病因病邪弁証</vt:lpstr>
      <vt:lpstr>気血津液弁証</vt:lpstr>
      <vt:lpstr>臓腑弁証</vt:lpstr>
      <vt:lpstr>弁証</vt:lpstr>
      <vt:lpstr>理法方薬</vt:lpstr>
      <vt:lpstr>方剤</vt:lpstr>
      <vt:lpstr>参考文献</vt:lpstr>
      <vt:lpstr>★Special　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46歳女性の食欲不振</dc:title>
  <dc:creator>Noriko Yoshida</dc:creator>
  <cp:lastModifiedBy>Noriko Yoshida</cp:lastModifiedBy>
  <cp:revision>16</cp:revision>
  <dcterms:created xsi:type="dcterms:W3CDTF">2011-07-10T00:26:17Z</dcterms:created>
  <dcterms:modified xsi:type="dcterms:W3CDTF">2011-07-17T03:45:17Z</dcterms:modified>
</cp:coreProperties>
</file>