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9" r:id="rId2"/>
    <p:sldId id="273" r:id="rId3"/>
    <p:sldId id="282" r:id="rId4"/>
    <p:sldId id="286" r:id="rId5"/>
    <p:sldId id="272" r:id="rId6"/>
    <p:sldId id="287" r:id="rId7"/>
    <p:sldId id="288" r:id="rId8"/>
    <p:sldId id="289" r:id="rId9"/>
    <p:sldId id="274" r:id="rId10"/>
    <p:sldId id="278" r:id="rId11"/>
    <p:sldId id="280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027" autoAdjust="0"/>
  </p:normalViewPr>
  <p:slideViewPr>
    <p:cSldViewPr snapToGrid="0" snapToObjects="1">
      <p:cViewPr>
        <p:scale>
          <a:sx n="100" d="100"/>
          <a:sy n="100" d="100"/>
        </p:scale>
        <p:origin x="-58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62A8-41E7-CA40-9956-967D019F1710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B613A-EF0C-1045-A3AE-6E6090305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2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B613A-EF0C-1045-A3AE-6E60903053B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646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B613A-EF0C-1045-A3AE-6E60903053B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8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660033"/>
              </p:ext>
            </p:extLst>
          </p:nvPr>
        </p:nvGraphicFramePr>
        <p:xfrm>
          <a:off x="726958" y="926179"/>
          <a:ext cx="7690074" cy="584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694"/>
                <a:gridCol w="1149730"/>
                <a:gridCol w="1149730"/>
                <a:gridCol w="1149730"/>
                <a:gridCol w="1149730"/>
                <a:gridCol w="1149730"/>
                <a:gridCol w="1149730"/>
              </a:tblGrid>
              <a:tr h="41879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8/3</a:t>
                      </a:r>
                      <a:r>
                        <a:rPr kumimoji="1" lang="ja-JP" altLang="en-US" dirty="0" smtClean="0"/>
                        <a:t>（火）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dirty="0" smtClean="0"/>
                        <a:t>4</a:t>
                      </a:r>
                      <a:r>
                        <a:rPr kumimoji="1" lang="ja-JP" altLang="en-US" dirty="0" smtClean="0"/>
                        <a:t>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（日）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0881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29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漢方診断学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444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臨床製薬学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16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植物観察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集合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解散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6229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世界中の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漢方医学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漢方薬物学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漢方エキス製剤の製造と品質</a:t>
                      </a:r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エクスカーション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〜</a:t>
                      </a:r>
                      <a:r>
                        <a:rPr kumimoji="1" lang="ja-JP" altLang="en-US" sz="1200" dirty="0" smtClean="0"/>
                        <a:t>自由参加</a:t>
                      </a:r>
                      <a:r>
                        <a:rPr kumimoji="1" lang="en-US" altLang="ja-JP" sz="1200" dirty="0" smtClean="0"/>
                        <a:t>〜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ワークショップ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266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漢方生理学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漢方病因学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臨床講話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生薬実習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  <a:tr h="11453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フリートーキング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63311" y="198097"/>
            <a:ext cx="2289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カリキュラム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90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延暦寺見学</a:t>
            </a:r>
            <a:endParaRPr kumimoji="1" lang="ja-JP" altLang="en-US" dirty="0"/>
          </a:p>
        </p:txBody>
      </p:sp>
      <p:pic>
        <p:nvPicPr>
          <p:cNvPr id="5" name="図 4" descr="IMG_158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475" y="1392766"/>
            <a:ext cx="3962400" cy="2971800"/>
          </a:xfrm>
          <a:prstGeom prst="rect">
            <a:avLst/>
          </a:prstGeom>
        </p:spPr>
      </p:pic>
      <p:pic>
        <p:nvPicPr>
          <p:cNvPr id="10" name="図 9" descr="IMG_159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2450" y="2590800"/>
            <a:ext cx="2800350" cy="3733800"/>
          </a:xfrm>
          <a:prstGeom prst="rect">
            <a:avLst/>
          </a:prstGeom>
        </p:spPr>
      </p:pic>
      <p:pic>
        <p:nvPicPr>
          <p:cNvPr id="9" name="図 8" descr="IMG_159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7667" y="1964266"/>
            <a:ext cx="3725333" cy="2794000"/>
          </a:xfrm>
          <a:prstGeom prst="rect">
            <a:avLst/>
          </a:prstGeom>
        </p:spPr>
      </p:pic>
      <p:pic>
        <p:nvPicPr>
          <p:cNvPr id="6" name="図 5" descr="IMG_158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5100" y="2870199"/>
            <a:ext cx="272415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皆さんも機会があれば参加してみて下さい</a:t>
            </a:r>
            <a:r>
              <a:rPr kumimoji="1" lang="ja-JP" altLang="en-US" dirty="0" smtClean="0"/>
              <a:t>！</a:t>
            </a:r>
            <a:endParaRPr kumimoji="1" lang="ja-JP" altLang="en-US" dirty="0"/>
          </a:p>
        </p:txBody>
      </p:sp>
      <p:pic>
        <p:nvPicPr>
          <p:cNvPr id="2" name="図 1" descr="AA02744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1123" y="3771900"/>
            <a:ext cx="2153952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特別</a:t>
            </a:r>
            <a:r>
              <a:rPr lang="ja-JP" altLang="en-US" dirty="0" smtClean="0"/>
              <a:t>講義内容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7653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「ゴールへの道」　灰本クリニック　灰本元</a:t>
            </a:r>
            <a:endParaRPr kumimoji="1" lang="en-US" altLang="ja-JP" dirty="0" smtClean="0"/>
          </a:p>
          <a:p>
            <a:r>
              <a:rPr lang="ja-JP" altLang="en-US" dirty="0" smtClean="0"/>
              <a:t>「温病の臨床」　　（財）高雄病院京都駅前診療所　篠原明徳</a:t>
            </a:r>
            <a:endParaRPr lang="en-US" altLang="ja-JP" dirty="0" smtClean="0"/>
          </a:p>
          <a:p>
            <a:r>
              <a:rPr kumimoji="1" lang="ja-JP" altLang="en-US" dirty="0" smtClean="0"/>
              <a:t>「機能性腸症候群（</a:t>
            </a:r>
            <a:r>
              <a:rPr kumimoji="1" lang="en-US" altLang="ja-JP" dirty="0" smtClean="0"/>
              <a:t>IBS</a:t>
            </a:r>
            <a:r>
              <a:rPr kumimoji="1" lang="ja-JP" altLang="en-US" dirty="0" smtClean="0"/>
              <a:t>）に対する漢方治療戦略」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　　　　　　　　　神戸大学医学部付属病院漢方内科　西本隆</a:t>
            </a:r>
            <a:endParaRPr kumimoji="1" lang="en-US" altLang="ja-JP" dirty="0" smtClean="0"/>
          </a:p>
          <a:p>
            <a:r>
              <a:rPr lang="ja-JP" altLang="en-US" dirty="0" smtClean="0"/>
              <a:t>「漢方の救急への応用」　熊本赤十字病院　加島雅之先生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「精神科領域の漢方治療」　大阪市立大学大学院医学研究科卒後医学教育学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　　　　　　　　　　　　　向井誠　　　　</a:t>
            </a:r>
            <a:endParaRPr lang="en-US" altLang="ja-JP" dirty="0" smtClean="0"/>
          </a:p>
          <a:p>
            <a:r>
              <a:rPr lang="ja-JP" altLang="en-US" dirty="0" smtClean="0"/>
              <a:t>「総合病院における東洋医学」　兵庫県立尼崎病院東洋医学科　西森婦美子</a:t>
            </a:r>
            <a:endParaRPr lang="en-US" altLang="ja-JP" dirty="0" smtClean="0"/>
          </a:p>
          <a:p>
            <a:r>
              <a:rPr kumimoji="1" lang="ja-JP" altLang="en-US" dirty="0" smtClean="0"/>
              <a:t>「臨床生薬学」　名古屋市立大学大学院薬学研究科</a:t>
            </a:r>
            <a:endParaRPr kumimoji="1" lang="en-US" altLang="ja-JP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　　　　　　　　　</a:t>
            </a:r>
            <a:r>
              <a:rPr kumimoji="1" lang="ja-JP" altLang="en-US" dirty="0" smtClean="0"/>
              <a:t>医療分子機能薬学講座製薬学分野　牧野利明</a:t>
            </a:r>
            <a:endParaRPr kumimoji="1" lang="en-US" altLang="ja-JP" dirty="0" smtClean="0"/>
          </a:p>
          <a:p>
            <a:r>
              <a:rPr lang="ja-JP" altLang="en-US" dirty="0" smtClean="0"/>
              <a:t>「冷えについて経方医学的観点より」　高雄病院院長　江部洋一郎　</a:t>
            </a:r>
            <a:endParaRPr lang="en-US" altLang="ja-JP" dirty="0" smtClean="0"/>
          </a:p>
          <a:p>
            <a:r>
              <a:rPr kumimoji="1" lang="ja-JP" altLang="en-US" dirty="0" smtClean="0"/>
              <a:t>「眼科　総論と症例報告」　黒木悟</a:t>
            </a:r>
            <a:endParaRPr kumimoji="1" lang="en-US" altLang="ja-JP" dirty="0" smtClean="0"/>
          </a:p>
          <a:p>
            <a:r>
              <a:rPr lang="ja-JP" altLang="en-US" dirty="0" smtClean="0"/>
              <a:t>「東洋医学的病態の捉え方</a:t>
            </a:r>
            <a:r>
              <a:rPr lang="en-US" altLang="ja-JP" dirty="0" smtClean="0"/>
              <a:t>〜</a:t>
            </a:r>
            <a:r>
              <a:rPr lang="ja-JP" altLang="en-US" dirty="0" smtClean="0"/>
              <a:t>気の異常と治療について</a:t>
            </a:r>
            <a:r>
              <a:rPr lang="en-US" altLang="ja-JP" dirty="0" smtClean="0"/>
              <a:t>〜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ja-JP" altLang="en-US" dirty="0" smtClean="0"/>
              <a:t>千葉大学大学院医学研究院　和漢診療学　並木隆雄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2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特別</a:t>
            </a:r>
            <a:r>
              <a:rPr lang="ja-JP" altLang="en-US" dirty="0" smtClean="0"/>
              <a:t>講義内容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7653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「ゴールへの道」　灰本クリニック　灰本元</a:t>
            </a:r>
            <a:endParaRPr kumimoji="1" lang="en-US" altLang="ja-JP" dirty="0" smtClean="0"/>
          </a:p>
          <a:p>
            <a:r>
              <a:rPr lang="ja-JP" altLang="en-US" dirty="0" smtClean="0"/>
              <a:t>「温病の臨床」　　（財）高雄病院京都駅前診療所　篠原明徳</a:t>
            </a:r>
            <a:endParaRPr lang="en-US" altLang="ja-JP" dirty="0" smtClean="0"/>
          </a:p>
          <a:p>
            <a:r>
              <a:rPr kumimoji="1" lang="ja-JP" altLang="en-US" dirty="0" smtClean="0"/>
              <a:t>「機能性腸症候群（</a:t>
            </a:r>
            <a:r>
              <a:rPr kumimoji="1" lang="en-US" altLang="ja-JP" dirty="0" smtClean="0"/>
              <a:t>IBS</a:t>
            </a:r>
            <a:r>
              <a:rPr kumimoji="1" lang="ja-JP" altLang="en-US" dirty="0" smtClean="0"/>
              <a:t>）に対する漢方治療戦略」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　　　　　　　　　神戸大学医学部付属病院漢方内科　西本隆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「漢方の救急への応用」　熊本赤十字病院　加島雅之先生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「精神科領域の漢方治療」　大阪市立大学大学院医学研究科卒後医学教育学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　　　　　　　　　　　　　向井誠　　　　</a:t>
            </a:r>
            <a:endParaRPr lang="en-US" altLang="ja-JP" dirty="0" smtClean="0"/>
          </a:p>
          <a:p>
            <a:r>
              <a:rPr lang="ja-JP" altLang="en-US" dirty="0" smtClean="0"/>
              <a:t>「総合病院における東洋医学」　兵庫県立尼崎病院東洋医学科　西森婦美子</a:t>
            </a:r>
            <a:endParaRPr lang="en-US" altLang="ja-JP" dirty="0" smtClean="0"/>
          </a:p>
          <a:p>
            <a:r>
              <a:rPr kumimoji="1" lang="ja-JP" altLang="en-US" dirty="0" smtClean="0"/>
              <a:t>「臨床生薬学」　名古屋市立大学大学院薬学研究科</a:t>
            </a:r>
            <a:endParaRPr kumimoji="1" lang="en-US" altLang="ja-JP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　　　　　　　　　</a:t>
            </a:r>
            <a:r>
              <a:rPr kumimoji="1" lang="ja-JP" altLang="en-US" dirty="0" smtClean="0"/>
              <a:t>医療分子機能薬学講座製薬学分野　牧野利明</a:t>
            </a:r>
            <a:endParaRPr kumimoji="1" lang="en-US" altLang="ja-JP" dirty="0" smtClean="0"/>
          </a:p>
          <a:p>
            <a:r>
              <a:rPr lang="ja-JP" altLang="en-US" dirty="0" smtClean="0"/>
              <a:t>「冷えについて経方医学的観点より」　高雄病院院長　江部洋一郎　</a:t>
            </a:r>
            <a:endParaRPr lang="en-US" altLang="ja-JP" dirty="0" smtClean="0"/>
          </a:p>
          <a:p>
            <a:r>
              <a:rPr kumimoji="1" lang="ja-JP" altLang="en-US" dirty="0" smtClean="0"/>
              <a:t>「眼科　総論と症例報告」　黒木悟</a:t>
            </a:r>
            <a:endParaRPr kumimoji="1" lang="en-US" altLang="ja-JP" dirty="0" smtClean="0"/>
          </a:p>
          <a:p>
            <a:r>
              <a:rPr lang="ja-JP" altLang="en-US" dirty="0" smtClean="0"/>
              <a:t>「東洋医学的病態の捉え方</a:t>
            </a:r>
            <a:r>
              <a:rPr lang="en-US" altLang="ja-JP" dirty="0" smtClean="0"/>
              <a:t>〜</a:t>
            </a:r>
            <a:r>
              <a:rPr lang="ja-JP" altLang="en-US" dirty="0" smtClean="0"/>
              <a:t>気の異常と治療について</a:t>
            </a:r>
            <a:r>
              <a:rPr lang="en-US" altLang="ja-JP" dirty="0" smtClean="0"/>
              <a:t>〜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ja-JP" altLang="en-US" dirty="0" smtClean="0"/>
              <a:t>千葉大学大学院医学研究院　和漢診療学　並木隆雄</a:t>
            </a:r>
            <a:endParaRPr kumimoji="1" lang="ja-JP" altLang="en-US" dirty="0"/>
          </a:p>
        </p:txBody>
      </p:sp>
      <p:pic>
        <p:nvPicPr>
          <p:cNvPr id="5" name="図 4" descr="あるもんせんもん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93129" y="1274470"/>
            <a:ext cx="2768603" cy="230246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132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特別</a:t>
            </a:r>
            <a:r>
              <a:rPr lang="ja-JP" altLang="en-US" dirty="0" smtClean="0"/>
              <a:t>講義内容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7653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「ゴールへの道」　灰本クリニック　灰本元</a:t>
            </a:r>
            <a:endParaRPr kumimoji="1" lang="en-US" altLang="ja-JP" dirty="0" smtClean="0"/>
          </a:p>
          <a:p>
            <a:r>
              <a:rPr lang="ja-JP" altLang="en-US" dirty="0" smtClean="0"/>
              <a:t>「温病の臨床」　　（財）高雄病院京都駅前診療所　篠原明徳</a:t>
            </a:r>
            <a:endParaRPr lang="en-US" altLang="ja-JP" dirty="0" smtClean="0"/>
          </a:p>
          <a:p>
            <a:r>
              <a:rPr kumimoji="1" lang="ja-JP" altLang="en-US" dirty="0" smtClean="0"/>
              <a:t>「機能性腸症候群（</a:t>
            </a:r>
            <a:r>
              <a:rPr kumimoji="1" lang="en-US" altLang="ja-JP" dirty="0" smtClean="0"/>
              <a:t>IBS</a:t>
            </a:r>
            <a:r>
              <a:rPr kumimoji="1" lang="ja-JP" altLang="en-US" dirty="0" smtClean="0"/>
              <a:t>）に対する漢方治療戦略」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神戸大学医学部付属病院漢方内科　西本隆</a:t>
            </a:r>
            <a:endParaRPr kumimoji="1" lang="en-US" altLang="ja-JP" dirty="0" smtClean="0"/>
          </a:p>
          <a:p>
            <a:r>
              <a:rPr lang="ja-JP" altLang="en-US" dirty="0" smtClean="0"/>
              <a:t>漢方の救急への応用　熊本赤十字病院　加島雅之先生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「精神科領域の漢方治療」　大阪市立大学大学院医学研究科卒後医学教育学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　　　　　　　　　　　　　向井誠　　　　</a:t>
            </a:r>
            <a:endParaRPr lang="en-US" altLang="ja-JP" dirty="0" smtClean="0"/>
          </a:p>
          <a:p>
            <a:r>
              <a:rPr lang="ja-JP" altLang="en-US" dirty="0" smtClean="0"/>
              <a:t>「総合病院における東洋医学」　兵庫県立尼崎病院東洋医学科　西森婦美子</a:t>
            </a:r>
            <a:endParaRPr lang="en-US" altLang="ja-JP" dirty="0" smtClean="0"/>
          </a:p>
          <a:p>
            <a:r>
              <a:rPr kumimoji="1" lang="ja-JP" altLang="en-US" dirty="0" smtClean="0"/>
              <a:t>「臨床生薬学」　名古屋市立大学大学院薬学研究科</a:t>
            </a:r>
            <a:endParaRPr kumimoji="1" lang="en-US" altLang="ja-JP" dirty="0" smtClean="0"/>
          </a:p>
          <a:p>
            <a:r>
              <a:rPr lang="ja-JP" altLang="ja-JP" dirty="0"/>
              <a:t>　</a:t>
            </a:r>
            <a:r>
              <a:rPr lang="ja-JP" altLang="en-US" dirty="0" smtClean="0"/>
              <a:t>　　　　　　　　　</a:t>
            </a:r>
            <a:r>
              <a:rPr kumimoji="1" lang="ja-JP" altLang="en-US" dirty="0" smtClean="0"/>
              <a:t>医療分子機能薬学講座製薬学分野　牧野利明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「冷えについて経方医学的観点より」　高雄病院院長　江部洋一郎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kumimoji="1" lang="ja-JP" altLang="en-US" dirty="0" smtClean="0"/>
              <a:t>「眼科　総論と症例報告」　黒木悟</a:t>
            </a:r>
            <a:endParaRPr kumimoji="1" lang="en-US" altLang="ja-JP" dirty="0" smtClean="0"/>
          </a:p>
          <a:p>
            <a:r>
              <a:rPr lang="ja-JP" altLang="en-US" dirty="0" smtClean="0"/>
              <a:t>「東洋医学的病態の捉え方</a:t>
            </a:r>
            <a:r>
              <a:rPr lang="en-US" altLang="ja-JP" dirty="0" smtClean="0"/>
              <a:t>〜</a:t>
            </a:r>
            <a:r>
              <a:rPr lang="ja-JP" altLang="en-US" dirty="0" smtClean="0"/>
              <a:t>気の異常と治療について</a:t>
            </a:r>
            <a:r>
              <a:rPr lang="en-US" altLang="ja-JP" dirty="0" smtClean="0"/>
              <a:t>〜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ja-JP" altLang="en-US" dirty="0" smtClean="0"/>
              <a:t>千葉大学大学院医学研究院　和漢診療学　並木隆雄</a:t>
            </a:r>
            <a:endParaRPr kumimoji="1" lang="ja-JP" altLang="en-US" dirty="0"/>
          </a:p>
        </p:txBody>
      </p:sp>
      <p:pic>
        <p:nvPicPr>
          <p:cNvPr id="5" name="図 4" descr="スクリーンショット（2010-11-27 13.02.10）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" y="1028700"/>
            <a:ext cx="2469020" cy="3340100"/>
          </a:xfrm>
          <a:prstGeom prst="rect">
            <a:avLst/>
          </a:prstGeom>
        </p:spPr>
      </p:pic>
      <p:pic>
        <p:nvPicPr>
          <p:cNvPr id="6" name="図 5" descr="スクリーンショット（2010-11-27 13.02.19）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4320" y="1417638"/>
            <a:ext cx="2389787" cy="3276600"/>
          </a:xfrm>
          <a:prstGeom prst="rect">
            <a:avLst/>
          </a:prstGeom>
        </p:spPr>
      </p:pic>
      <p:pic>
        <p:nvPicPr>
          <p:cNvPr id="3" name="図 2" descr="IMG_1607.JPG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4295" y="274638"/>
            <a:ext cx="5480050" cy="411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731859"/>
              </p:ext>
            </p:extLst>
          </p:nvPr>
        </p:nvGraphicFramePr>
        <p:xfrm>
          <a:off x="726958" y="926179"/>
          <a:ext cx="7690074" cy="584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694"/>
                <a:gridCol w="1149730"/>
                <a:gridCol w="1149730"/>
                <a:gridCol w="1149730"/>
                <a:gridCol w="1149730"/>
                <a:gridCol w="1149730"/>
                <a:gridCol w="1149730"/>
              </a:tblGrid>
              <a:tr h="41879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8/3</a:t>
                      </a:r>
                      <a:r>
                        <a:rPr kumimoji="1" lang="ja-JP" altLang="en-US" dirty="0" smtClean="0"/>
                        <a:t>（火）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dirty="0" smtClean="0"/>
                        <a:t>4</a:t>
                      </a:r>
                      <a:r>
                        <a:rPr kumimoji="1" lang="ja-JP" altLang="en-US" dirty="0" smtClean="0"/>
                        <a:t>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（日）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0881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29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漢方診断学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44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臨床製薬学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植物観察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集合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解散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6229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世界中の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漢方医学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漢方薬物学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漢方エキス製剤の製造と品質</a:t>
                      </a:r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エクスカーション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〜</a:t>
                      </a:r>
                      <a:r>
                        <a:rPr kumimoji="1" lang="ja-JP" altLang="en-US" sz="1200" dirty="0" smtClean="0"/>
                        <a:t>自由参加</a:t>
                      </a:r>
                      <a:r>
                        <a:rPr kumimoji="1" lang="en-US" altLang="ja-JP" sz="1200" dirty="0" smtClean="0"/>
                        <a:t>〜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ワークショップ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266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漢方生理学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漢方病因学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臨床講話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生薬実習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  <a:tr h="11453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フリートーキング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63311" y="198097"/>
            <a:ext cx="2289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カリキュラム</a:t>
            </a:r>
            <a:endParaRPr kumimoji="1" lang="ja-JP" altLang="en-US" sz="3200" dirty="0"/>
          </a:p>
        </p:txBody>
      </p:sp>
      <p:pic>
        <p:nvPicPr>
          <p:cNvPr id="5" name="図 4" descr="あるもんせんもん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374966" y="1830752"/>
            <a:ext cx="3436384" cy="2630316"/>
          </a:xfrm>
          <a:prstGeom prst="ellipse">
            <a:avLst/>
          </a:prstGeom>
        </p:spPr>
      </p:pic>
      <p:cxnSp>
        <p:nvCxnSpPr>
          <p:cNvPr id="3" name="直線矢印コネクタ 2"/>
          <p:cNvCxnSpPr/>
          <p:nvPr/>
        </p:nvCxnSpPr>
        <p:spPr>
          <a:xfrm>
            <a:off x="4408316" y="3060700"/>
            <a:ext cx="1700384" cy="12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4421016" y="3073400"/>
            <a:ext cx="1789284" cy="2082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5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497455"/>
              </p:ext>
            </p:extLst>
          </p:nvPr>
        </p:nvGraphicFramePr>
        <p:xfrm>
          <a:off x="726958" y="926179"/>
          <a:ext cx="7690074" cy="584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694"/>
                <a:gridCol w="1149730"/>
                <a:gridCol w="1149730"/>
                <a:gridCol w="1149730"/>
                <a:gridCol w="1149730"/>
                <a:gridCol w="1149730"/>
                <a:gridCol w="1149730"/>
              </a:tblGrid>
              <a:tr h="41879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8/3</a:t>
                      </a:r>
                      <a:r>
                        <a:rPr kumimoji="1" lang="ja-JP" altLang="en-US" dirty="0" smtClean="0"/>
                        <a:t>（火）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dirty="0" smtClean="0"/>
                        <a:t>4</a:t>
                      </a:r>
                      <a:r>
                        <a:rPr kumimoji="1" lang="ja-JP" altLang="en-US" dirty="0" smtClean="0"/>
                        <a:t>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（日）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0881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29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漢方診断学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44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臨床製薬学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植物観察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集合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解散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6229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世界中の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漢方医学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漢方薬物学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漢方エキス製剤の製造と品質</a:t>
                      </a:r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エクスカーション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〜</a:t>
                      </a:r>
                      <a:r>
                        <a:rPr kumimoji="1" lang="ja-JP" altLang="en-US" sz="1200" dirty="0" smtClean="0"/>
                        <a:t>自由参加</a:t>
                      </a:r>
                      <a:r>
                        <a:rPr kumimoji="1" lang="en-US" altLang="ja-JP" sz="1200" dirty="0" smtClean="0"/>
                        <a:t>〜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ワークショップ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266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漢方生理学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漢方病因学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臨床講話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生薬実習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  <a:tr h="11453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フリートーキング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63311" y="198097"/>
            <a:ext cx="2289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カリキュラム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246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3212" y="2019300"/>
            <a:ext cx="2582487" cy="36576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症例を通したワークショップ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305300" y="2349500"/>
            <a:ext cx="4178300" cy="27940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４日間学んできた内容を、実際の症例を通して学習する。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グループに分かれて、どう考えたのか話し合う。</a:t>
            </a:r>
            <a:endParaRPr lang="en-US" altLang="ja-JP" sz="2400" dirty="0" smtClean="0"/>
          </a:p>
          <a:p>
            <a:r>
              <a:rPr lang="ja-JP" altLang="en-US" sz="2400" dirty="0" smtClean="0"/>
              <a:t>各グループに先生が付き、適宜アドバイスをくれる。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2316" y="5796586"/>
            <a:ext cx="46344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複雑な中医学の理論を</a:t>
            </a:r>
            <a:r>
              <a:rPr lang="ja-JP" altLang="en-US" dirty="0" smtClean="0"/>
              <a:t>三大法則で解き明かす</a:t>
            </a:r>
            <a:endParaRPr lang="en-US" altLang="ja-JP" dirty="0"/>
          </a:p>
          <a:p>
            <a:r>
              <a:rPr lang="ja-JP" altLang="en-US" dirty="0" smtClean="0"/>
              <a:t>大変解りやす教科書！！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66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（2010-11-27 12.56.26）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1628" y="863600"/>
            <a:ext cx="4905872" cy="6858000"/>
          </a:xfrm>
          <a:prstGeom prst="rect">
            <a:avLst/>
          </a:prstGeom>
        </p:spPr>
      </p:pic>
      <p:pic>
        <p:nvPicPr>
          <p:cNvPr id="5" name="図 4" descr="スクリーンショット（2010-11-27 12.56.37）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102" y="165100"/>
            <a:ext cx="46041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522110"/>
              </p:ext>
            </p:extLst>
          </p:nvPr>
        </p:nvGraphicFramePr>
        <p:xfrm>
          <a:off x="726958" y="926179"/>
          <a:ext cx="7690074" cy="584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694"/>
                <a:gridCol w="1149730"/>
                <a:gridCol w="1149730"/>
                <a:gridCol w="1149730"/>
                <a:gridCol w="1149730"/>
                <a:gridCol w="1149730"/>
                <a:gridCol w="1149730"/>
              </a:tblGrid>
              <a:tr h="41879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8/3</a:t>
                      </a:r>
                      <a:r>
                        <a:rPr kumimoji="1" lang="ja-JP" altLang="en-US" dirty="0" smtClean="0"/>
                        <a:t>（火）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dirty="0" smtClean="0"/>
                        <a:t>4</a:t>
                      </a:r>
                      <a:r>
                        <a:rPr kumimoji="1" lang="ja-JP" altLang="en-US" dirty="0" smtClean="0"/>
                        <a:t>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（日）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10881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1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ja-JP" sz="1400" dirty="0" smtClean="0"/>
                        <a:t>2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朝食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293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漢方処方学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漢方診断学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漢方治療学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44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臨床製薬学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休憩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植物観察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集合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昼食</a:t>
                      </a:r>
                      <a:endParaRPr kumimoji="1" lang="ja-JP" alt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解散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6229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世界中の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漢方医学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漢方薬物学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漢方エキス製剤の製造と品質</a:t>
                      </a:r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エクスカーション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〜</a:t>
                      </a:r>
                      <a:r>
                        <a:rPr kumimoji="1" lang="ja-JP" altLang="en-US" sz="1200" dirty="0" smtClean="0"/>
                        <a:t>自由参加</a:t>
                      </a:r>
                      <a:r>
                        <a:rPr kumimoji="1" lang="en-US" altLang="ja-JP" sz="1200" dirty="0" smtClean="0"/>
                        <a:t>〜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ワークショップ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266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漢方生理学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夕食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</a:tr>
              <a:tr h="3108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漢方病因学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臨床講話</a:t>
                      </a:r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生薬実習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  <a:tr h="11453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漢方病機学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フリートーキング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特別講義</a:t>
                      </a:r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63311" y="198097"/>
            <a:ext cx="2289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カリキュラム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237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821</Words>
  <Application>Microsoft Office PowerPoint</Application>
  <PresentationFormat>画面に合わせる (4:3)</PresentationFormat>
  <Paragraphs>419</Paragraphs>
  <Slides>11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PowerPoint プレゼンテーション</vt:lpstr>
      <vt:lpstr>特別講義内容</vt:lpstr>
      <vt:lpstr>特別講義内容</vt:lpstr>
      <vt:lpstr>特別講義内容</vt:lpstr>
      <vt:lpstr>PowerPoint プレゼンテーション</vt:lpstr>
      <vt:lpstr>PowerPoint プレゼンテーション</vt:lpstr>
      <vt:lpstr>症例を通したワークショップ</vt:lpstr>
      <vt:lpstr>PowerPoint プレゼンテーション</vt:lpstr>
      <vt:lpstr>PowerPoint プレゼンテーション</vt:lpstr>
      <vt:lpstr>延暦寺見学</vt:lpstr>
      <vt:lpstr>皆さんも機会があれば参加してみて下さい！</vt:lpstr>
    </vt:vector>
  </TitlesOfParts>
  <Company>九州大学情報統括本部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2010年度 医学生のための 漢方医学セミナー</dc:title>
  <dc:creator>九州大学</dc:creator>
  <cp:lastModifiedBy>FJ-USER</cp:lastModifiedBy>
  <cp:revision>43</cp:revision>
  <cp:lastPrinted>2010-11-27T00:32:09Z</cp:lastPrinted>
  <dcterms:created xsi:type="dcterms:W3CDTF">2010-11-18T09:32:10Z</dcterms:created>
  <dcterms:modified xsi:type="dcterms:W3CDTF">2010-12-11T10:27:33Z</dcterms:modified>
</cp:coreProperties>
</file>