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4" r:id="rId2"/>
    <p:sldId id="263" r:id="rId3"/>
    <p:sldId id="265" r:id="rId4"/>
    <p:sldId id="270" r:id="rId5"/>
    <p:sldId id="271" r:id="rId6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97" autoAdjust="0"/>
    <p:restoredTop sz="94027" autoAdjust="0"/>
  </p:normalViewPr>
  <p:slideViewPr>
    <p:cSldViewPr snapToGrid="0" snapToObjects="1">
      <p:cViewPr>
        <p:scale>
          <a:sx n="100" d="100"/>
          <a:sy n="100" d="100"/>
        </p:scale>
        <p:origin x="-582" y="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162A8-41E7-CA40-9956-967D019F1710}" type="datetimeFigureOut">
              <a:rPr kumimoji="1" lang="ja-JP" altLang="en-US" smtClean="0"/>
              <a:t>2010/12/11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5B613A-EF0C-1045-A3AE-6E60903053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125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B613A-EF0C-1045-A3AE-6E60903053B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09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B613A-EF0C-1045-A3AE-6E60903053B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6342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3CD17-A569-B048-BF44-FC23DB6A3A34}" type="datetimeFigureOut">
              <a:rPr lang="ja-JP" altLang="en-US" smtClean="0"/>
              <a:pPr/>
              <a:t>2010/12/11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3C80-DFD3-BE45-93A9-008D1A21E8C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3CD17-A569-B048-BF44-FC23DB6A3A34}" type="datetimeFigureOut">
              <a:rPr lang="ja-JP" altLang="en-US" smtClean="0"/>
              <a:pPr/>
              <a:t>2010/12/11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3C80-DFD3-BE45-93A9-008D1A21E8C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3CD17-A569-B048-BF44-FC23DB6A3A34}" type="datetimeFigureOut">
              <a:rPr lang="ja-JP" altLang="en-US" smtClean="0"/>
              <a:pPr/>
              <a:t>2010/12/11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3C80-DFD3-BE45-93A9-008D1A21E8C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3CD17-A569-B048-BF44-FC23DB6A3A34}" type="datetimeFigureOut">
              <a:rPr lang="ja-JP" altLang="en-US" smtClean="0"/>
              <a:pPr/>
              <a:t>2010/12/11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3C80-DFD3-BE45-93A9-008D1A21E8C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3CD17-A569-B048-BF44-FC23DB6A3A34}" type="datetimeFigureOut">
              <a:rPr lang="ja-JP" altLang="en-US" smtClean="0"/>
              <a:pPr/>
              <a:t>2010/12/11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3C80-DFD3-BE45-93A9-008D1A21E8C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3CD17-A569-B048-BF44-FC23DB6A3A34}" type="datetimeFigureOut">
              <a:rPr lang="ja-JP" altLang="en-US" smtClean="0"/>
              <a:pPr/>
              <a:t>2010/12/11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3C80-DFD3-BE45-93A9-008D1A21E8C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3CD17-A569-B048-BF44-FC23DB6A3A34}" type="datetimeFigureOut">
              <a:rPr lang="ja-JP" altLang="en-US" smtClean="0"/>
              <a:pPr/>
              <a:t>2010/12/11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3C80-DFD3-BE45-93A9-008D1A21E8C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3CD17-A569-B048-BF44-FC23DB6A3A34}" type="datetimeFigureOut">
              <a:rPr lang="ja-JP" altLang="en-US" smtClean="0"/>
              <a:pPr/>
              <a:t>2010/12/11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3C80-DFD3-BE45-93A9-008D1A21E8C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3CD17-A569-B048-BF44-FC23DB6A3A34}" type="datetimeFigureOut">
              <a:rPr lang="ja-JP" altLang="en-US" smtClean="0"/>
              <a:pPr/>
              <a:t>2010/12/11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3C80-DFD3-BE45-93A9-008D1A21E8C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3CD17-A569-B048-BF44-FC23DB6A3A34}" type="datetimeFigureOut">
              <a:rPr lang="ja-JP" altLang="en-US" smtClean="0"/>
              <a:pPr/>
              <a:t>2010/12/11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3C80-DFD3-BE45-93A9-008D1A21E8C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3CD17-A569-B048-BF44-FC23DB6A3A34}" type="datetimeFigureOut">
              <a:rPr lang="ja-JP" altLang="en-US" smtClean="0"/>
              <a:pPr/>
              <a:t>2010/12/11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3C80-DFD3-BE45-93A9-008D1A21E8C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3CD17-A569-B048-BF44-FC23DB6A3A34}" type="datetimeFigureOut">
              <a:rPr lang="ja-JP" altLang="en-US" smtClean="0"/>
              <a:pPr/>
              <a:t>2010/12/11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43C80-DFD3-BE45-93A9-008D1A21E8C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5478514"/>
              </p:ext>
            </p:extLst>
          </p:nvPr>
        </p:nvGraphicFramePr>
        <p:xfrm>
          <a:off x="726958" y="926179"/>
          <a:ext cx="7690074" cy="58442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1694"/>
                <a:gridCol w="1149730"/>
                <a:gridCol w="1149730"/>
                <a:gridCol w="1149730"/>
                <a:gridCol w="1149730"/>
                <a:gridCol w="1149730"/>
                <a:gridCol w="1149730"/>
              </a:tblGrid>
              <a:tr h="418792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8/3</a:t>
                      </a:r>
                      <a:r>
                        <a:rPr kumimoji="1" lang="ja-JP" altLang="en-US" dirty="0" smtClean="0"/>
                        <a:t>（火）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ja-JP" dirty="0" smtClean="0"/>
                        <a:t>4</a:t>
                      </a:r>
                      <a:r>
                        <a:rPr kumimoji="1" lang="ja-JP" altLang="en-US" dirty="0" smtClean="0"/>
                        <a:t>（水）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</a:t>
                      </a:r>
                      <a:r>
                        <a:rPr kumimoji="1" lang="ja-JP" altLang="en-US" dirty="0" smtClean="0"/>
                        <a:t>（木）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</a:t>
                      </a:r>
                      <a:r>
                        <a:rPr kumimoji="1" lang="ja-JP" altLang="en-US" dirty="0" smtClean="0"/>
                        <a:t>（金）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</a:t>
                      </a:r>
                      <a:r>
                        <a:rPr kumimoji="1" lang="ja-JP" altLang="en-US" dirty="0" smtClean="0"/>
                        <a:t>（土）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</a:t>
                      </a:r>
                      <a:r>
                        <a:rPr kumimoji="1" lang="ja-JP" altLang="en-US" dirty="0" smtClean="0"/>
                        <a:t>（日）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10881">
                <a:tc rowSpan="13"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9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0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1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2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3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4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5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6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7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8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9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2</a:t>
                      </a:r>
                      <a:r>
                        <a:rPr kumimoji="1" lang="en-US" altLang="ja-JP" sz="1400" dirty="0" smtClean="0"/>
                        <a:t>0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2</a:t>
                      </a:r>
                      <a:r>
                        <a:rPr kumimoji="1" lang="en-US" altLang="ja-JP" sz="1400" dirty="0" smtClean="0"/>
                        <a:t>1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朝食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朝食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朝食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朝食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朝食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31293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漢方病機学</a:t>
                      </a:r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漢方処方学</a:t>
                      </a:r>
                      <a:r>
                        <a:rPr kumimoji="1" lang="en-US" altLang="ja-JP" sz="1200" dirty="0" smtClean="0"/>
                        <a:t>1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5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7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13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31088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漢方処方学</a:t>
                      </a:r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漢方治療学</a:t>
                      </a:r>
                      <a:r>
                        <a:rPr kumimoji="1" lang="en-US" altLang="ja-JP" sz="1200" dirty="0" smtClean="0"/>
                        <a:t>1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8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14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31088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漢方診断学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漢方治療学</a:t>
                      </a:r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9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15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44496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 smtClean="0"/>
                    </a:p>
                    <a:p>
                      <a:pPr algn="ctr"/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臨床製薬学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昼食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16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31088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昼食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休憩</a:t>
                      </a:r>
                      <a:endParaRPr kumimoji="1" lang="ja-JP" alt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昼食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休憩</a:t>
                      </a:r>
                      <a:endParaRPr kumimoji="1" lang="ja-JP" alt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昼食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休憩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植物観察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昼食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31088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集合</a:t>
                      </a:r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昼食</a:t>
                      </a:r>
                      <a:endParaRPr kumimoji="1" lang="ja-JP" altLang="en-US" sz="1200" dirty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解散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622953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世界中の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漢方医学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漢方薬物学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漢方エキス製剤の製造と品質</a:t>
                      </a:r>
                      <a:endParaRPr kumimoji="1" lang="ja-JP" altLang="en-US" sz="12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エクスカーション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en-US" altLang="ja-JP" sz="1200" dirty="0" smtClean="0"/>
                        <a:t>〜</a:t>
                      </a:r>
                      <a:r>
                        <a:rPr kumimoji="1" lang="ja-JP" altLang="en-US" sz="1200" dirty="0" smtClean="0"/>
                        <a:t>自由参加</a:t>
                      </a:r>
                      <a:r>
                        <a:rPr kumimoji="1" lang="en-US" altLang="ja-JP" sz="1200" dirty="0" smtClean="0"/>
                        <a:t>〜</a:t>
                      </a:r>
                      <a:endParaRPr kumimoji="1" lang="ja-JP" alt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ワークショップ</a:t>
                      </a:r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</a:tr>
              <a:tr h="2669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3</a:t>
                      </a:r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1088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漢方生理学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1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4</a:t>
                      </a:r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10</a:t>
                      </a:r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</a:tr>
              <a:tr h="31088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夕食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夕食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夕食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夕食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夕食</a:t>
                      </a:r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</a:tr>
              <a:tr h="31088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漢方病因学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臨床講話</a:t>
                      </a:r>
                      <a:endParaRPr kumimoji="1" lang="ja-JP" alt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生薬実習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6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11</a:t>
                      </a:r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</a:tr>
              <a:tr h="1145385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漢方病機学</a:t>
                      </a:r>
                      <a:r>
                        <a:rPr kumimoji="1" lang="en-US" altLang="ja-JP" sz="1200" dirty="0" smtClean="0"/>
                        <a:t>1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フリートーキング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12</a:t>
                      </a:r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3363311" y="198097"/>
            <a:ext cx="228940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カリキュラム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48702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Dr. </a:t>
            </a:r>
            <a:r>
              <a:rPr lang="ja-JP" altLang="en-US" dirty="0" smtClean="0"/>
              <a:t>安井廣迪</a:t>
            </a:r>
            <a:endParaRPr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0997" y="2086740"/>
            <a:ext cx="3564529" cy="3704459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4191000" y="1666519"/>
            <a:ext cx="4838700" cy="47705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ja-JP" sz="1600" dirty="0" smtClean="0"/>
              <a:t>〜</a:t>
            </a:r>
            <a:r>
              <a:rPr lang="ja-JP" altLang="en-US" sz="1600" dirty="0" smtClean="0"/>
              <a:t>経歴</a:t>
            </a:r>
            <a:r>
              <a:rPr lang="en-US" altLang="ja-JP" sz="1600" dirty="0" smtClean="0"/>
              <a:t>〜</a:t>
            </a:r>
          </a:p>
          <a:p>
            <a:r>
              <a:rPr lang="en-US" altLang="ja-JP" sz="1600" dirty="0" smtClean="0"/>
              <a:t>1972</a:t>
            </a:r>
            <a:r>
              <a:rPr lang="ja-JP" altLang="en-US" sz="1600" dirty="0" smtClean="0"/>
              <a:t>年　</a:t>
            </a:r>
            <a:endParaRPr lang="en-US" altLang="ja-JP" sz="1600" dirty="0" smtClean="0"/>
          </a:p>
          <a:p>
            <a:r>
              <a:rPr lang="ja-JP" altLang="en-US" sz="1600" dirty="0" smtClean="0"/>
              <a:t>順天堂</a:t>
            </a:r>
            <a:r>
              <a:rPr lang="ja-JP" altLang="en-US" sz="1600" dirty="0"/>
              <a:t>大学医学部</a:t>
            </a:r>
            <a:r>
              <a:rPr lang="ja-JP" altLang="en-US" sz="1600" dirty="0" smtClean="0"/>
              <a:t>卒業、国立</a:t>
            </a:r>
            <a:r>
              <a:rPr lang="ja-JP" altLang="en-US" sz="1600" dirty="0"/>
              <a:t>東静病院勤務</a:t>
            </a:r>
          </a:p>
          <a:p>
            <a:r>
              <a:rPr lang="en-US" altLang="ja-JP" sz="1600" dirty="0"/>
              <a:t>1973</a:t>
            </a:r>
            <a:r>
              <a:rPr lang="ja-JP" altLang="en-US" sz="1600" dirty="0"/>
              <a:t>年</a:t>
            </a:r>
            <a:r>
              <a:rPr lang="en-US" altLang="ja-JP" sz="1600" dirty="0"/>
              <a:t>11</a:t>
            </a:r>
            <a:r>
              <a:rPr lang="ja-JP" altLang="en-US" sz="1600" dirty="0"/>
              <a:t>月 </a:t>
            </a:r>
            <a:endParaRPr lang="en-US" altLang="ja-JP" sz="1600" dirty="0" smtClean="0"/>
          </a:p>
          <a:p>
            <a:r>
              <a:rPr lang="ja-JP" altLang="en-US" sz="1600" dirty="0" smtClean="0"/>
              <a:t>北里</a:t>
            </a:r>
            <a:r>
              <a:rPr lang="ja-JP" altLang="en-US" sz="1600" dirty="0"/>
              <a:t>研究所付属東洋医学総合研究所勤務</a:t>
            </a:r>
          </a:p>
          <a:p>
            <a:r>
              <a:rPr lang="en-US" altLang="ja-JP" sz="1600" dirty="0"/>
              <a:t>1979</a:t>
            </a:r>
            <a:r>
              <a:rPr lang="ja-JP" altLang="en-US" sz="1600" dirty="0"/>
              <a:t>年</a:t>
            </a:r>
            <a:r>
              <a:rPr lang="en-US" altLang="ja-JP" sz="1600" dirty="0" smtClean="0"/>
              <a:t>5</a:t>
            </a:r>
            <a:r>
              <a:rPr lang="ja-JP" altLang="en-US" sz="1600" dirty="0" smtClean="0"/>
              <a:t>月</a:t>
            </a:r>
            <a:endParaRPr lang="en-US" altLang="ja-JP" sz="1600" dirty="0" smtClean="0"/>
          </a:p>
          <a:p>
            <a:r>
              <a:rPr lang="ja-JP" altLang="en-US" sz="1600" dirty="0" smtClean="0"/>
              <a:t>旧西ドイツ</a:t>
            </a:r>
            <a:r>
              <a:rPr lang="ja-JP" altLang="en-US" sz="1600" dirty="0"/>
              <a:t>・マールブルグ大学およびゲッティングン大学</a:t>
            </a:r>
            <a:r>
              <a:rPr lang="ja-JP" altLang="en-US" sz="1600" dirty="0" smtClean="0"/>
              <a:t>にてヨーロッパ民間療法</a:t>
            </a:r>
            <a:r>
              <a:rPr lang="ja-JP" altLang="en-US" sz="1600" dirty="0"/>
              <a:t>および医史学の研究に従事</a:t>
            </a:r>
          </a:p>
          <a:p>
            <a:r>
              <a:rPr lang="en-US" altLang="ja-JP" sz="1600" dirty="0"/>
              <a:t>1981</a:t>
            </a:r>
            <a:r>
              <a:rPr lang="ja-JP" altLang="en-US" sz="1600" dirty="0"/>
              <a:t>年</a:t>
            </a:r>
            <a:r>
              <a:rPr lang="en-US" altLang="ja-JP" sz="1600" dirty="0"/>
              <a:t>9</a:t>
            </a:r>
            <a:r>
              <a:rPr lang="ja-JP" altLang="en-US" sz="1600" dirty="0" smtClean="0"/>
              <a:t>月</a:t>
            </a:r>
            <a:endParaRPr lang="en-US" altLang="ja-JP" sz="1600" dirty="0" smtClean="0"/>
          </a:p>
          <a:p>
            <a:r>
              <a:rPr lang="ja-JP" altLang="en-US" sz="1600" dirty="0" smtClean="0"/>
              <a:t>北里</a:t>
            </a:r>
            <a:r>
              <a:rPr lang="ja-JP" altLang="en-US" sz="1600" dirty="0"/>
              <a:t>研究所付属東洋医学総合研究所復職</a:t>
            </a:r>
          </a:p>
          <a:p>
            <a:r>
              <a:rPr lang="en-US" altLang="ja-JP" sz="1600" dirty="0"/>
              <a:t>1983</a:t>
            </a:r>
            <a:r>
              <a:rPr lang="ja-JP" altLang="en-US" sz="1600" dirty="0"/>
              <a:t>年</a:t>
            </a:r>
            <a:r>
              <a:rPr lang="en-US" altLang="ja-JP" sz="1600" dirty="0" smtClean="0"/>
              <a:t>4</a:t>
            </a:r>
            <a:r>
              <a:rPr lang="ja-JP" altLang="en-US" sz="1600" dirty="0" smtClean="0"/>
              <a:t>月</a:t>
            </a:r>
            <a:endParaRPr lang="en-US" altLang="ja-JP" sz="1600" dirty="0" smtClean="0"/>
          </a:p>
          <a:p>
            <a:r>
              <a:rPr lang="ja-JP" altLang="en-US" sz="1600" dirty="0" smtClean="0"/>
              <a:t>同研究所</a:t>
            </a:r>
            <a:r>
              <a:rPr lang="ja-JP" altLang="en-US" sz="1600" dirty="0"/>
              <a:t>臨床研究部長</a:t>
            </a:r>
          </a:p>
          <a:p>
            <a:r>
              <a:rPr lang="en-US" altLang="ja-JP" sz="1600" dirty="0"/>
              <a:t>1986</a:t>
            </a:r>
            <a:r>
              <a:rPr lang="ja-JP" altLang="en-US" sz="1600" dirty="0"/>
              <a:t>年</a:t>
            </a:r>
            <a:r>
              <a:rPr lang="en-US" altLang="ja-JP" sz="1600" dirty="0"/>
              <a:t>3</a:t>
            </a:r>
            <a:r>
              <a:rPr lang="ja-JP" altLang="en-US" sz="1600" dirty="0"/>
              <a:t>月 </a:t>
            </a:r>
            <a:endParaRPr lang="en-US" altLang="ja-JP" sz="1600" dirty="0" smtClean="0"/>
          </a:p>
          <a:p>
            <a:r>
              <a:rPr lang="ja-JP" altLang="en-US" sz="1600" dirty="0" smtClean="0"/>
              <a:t>安井</a:t>
            </a:r>
            <a:r>
              <a:rPr lang="ja-JP" altLang="en-US" sz="1600" dirty="0"/>
              <a:t>病院</a:t>
            </a:r>
            <a:r>
              <a:rPr lang="en-US" altLang="ja-JP" sz="1600" dirty="0"/>
              <a:t>(</a:t>
            </a:r>
            <a:r>
              <a:rPr lang="ja-JP" altLang="en-US" sz="1600" dirty="0"/>
              <a:t>現・安井医院</a:t>
            </a:r>
            <a:r>
              <a:rPr lang="en-US" altLang="ja-JP" sz="1600" dirty="0"/>
              <a:t>)</a:t>
            </a:r>
            <a:r>
              <a:rPr lang="ja-JP" altLang="en-US" sz="1600" dirty="0"/>
              <a:t>院長</a:t>
            </a:r>
          </a:p>
          <a:p>
            <a:r>
              <a:rPr lang="en-US" altLang="ja-JP" sz="1600" dirty="0"/>
              <a:t>1995</a:t>
            </a:r>
            <a:r>
              <a:rPr lang="ja-JP" altLang="en-US" sz="1600" dirty="0"/>
              <a:t>年</a:t>
            </a:r>
            <a:r>
              <a:rPr lang="en-US" altLang="ja-JP" sz="1600" dirty="0"/>
              <a:t>5</a:t>
            </a:r>
            <a:r>
              <a:rPr lang="ja-JP" altLang="en-US" sz="1600" dirty="0"/>
              <a:t>月～ </a:t>
            </a:r>
            <a:r>
              <a:rPr lang="en-US" altLang="ja-JP" sz="1600" dirty="0"/>
              <a:t>1996</a:t>
            </a:r>
            <a:r>
              <a:rPr lang="ja-JP" altLang="en-US" sz="1600" dirty="0"/>
              <a:t>年</a:t>
            </a:r>
            <a:r>
              <a:rPr lang="en-US" altLang="ja-JP" sz="1600" dirty="0"/>
              <a:t>4</a:t>
            </a:r>
            <a:r>
              <a:rPr lang="ja-JP" altLang="en-US" sz="1600" dirty="0"/>
              <a:t>月</a:t>
            </a:r>
          </a:p>
          <a:p>
            <a:r>
              <a:rPr lang="ja-JP" altLang="en-US" sz="1600" dirty="0"/>
              <a:t>天津中医学院</a:t>
            </a:r>
            <a:r>
              <a:rPr lang="en-US" altLang="ja-JP" sz="1600" dirty="0"/>
              <a:t>(</a:t>
            </a:r>
            <a:r>
              <a:rPr lang="ja-JP" altLang="en-US" sz="1600" dirty="0"/>
              <a:t>現・天津中医薬大学</a:t>
            </a:r>
            <a:r>
              <a:rPr lang="en-US" altLang="ja-JP" sz="1600" dirty="0"/>
              <a:t>)</a:t>
            </a:r>
            <a:r>
              <a:rPr lang="ja-JP" altLang="en-US" sz="1600" dirty="0"/>
              <a:t>客員教授として天津に滞在</a:t>
            </a:r>
            <a:r>
              <a:rPr lang="ja-JP" altLang="en-US" sz="1600" dirty="0" smtClean="0"/>
              <a:t>。日本漢方各家学説を講義。</a:t>
            </a:r>
            <a:endParaRPr lang="ja-JP" altLang="en-US" sz="1600" dirty="0"/>
          </a:p>
          <a:p>
            <a:r>
              <a:rPr lang="en-US" altLang="ja-JP" sz="1600" dirty="0"/>
              <a:t>2004</a:t>
            </a:r>
            <a:r>
              <a:rPr lang="ja-JP" altLang="en-US" sz="1600" dirty="0"/>
              <a:t>年</a:t>
            </a:r>
            <a:r>
              <a:rPr lang="en-US" altLang="ja-JP" sz="1600" dirty="0"/>
              <a:t>4</a:t>
            </a:r>
            <a:r>
              <a:rPr lang="ja-JP" altLang="en-US" sz="1600" dirty="0"/>
              <a:t>月～ </a:t>
            </a:r>
            <a:r>
              <a:rPr lang="en-US" altLang="ja-JP" sz="1600" dirty="0"/>
              <a:t>2008</a:t>
            </a:r>
            <a:r>
              <a:rPr lang="ja-JP" altLang="en-US" sz="1600" dirty="0"/>
              <a:t>年</a:t>
            </a:r>
            <a:r>
              <a:rPr lang="en-US" altLang="ja-JP" sz="1600" dirty="0"/>
              <a:t>3</a:t>
            </a:r>
            <a:r>
              <a:rPr lang="ja-JP" altLang="en-US" sz="1600" dirty="0"/>
              <a:t>月</a:t>
            </a:r>
          </a:p>
          <a:p>
            <a:r>
              <a:rPr lang="en-US" altLang="ja-JP" sz="1600" dirty="0"/>
              <a:t>『</a:t>
            </a:r>
            <a:r>
              <a:rPr lang="ja-JP" altLang="en-US" sz="1600" dirty="0"/>
              <a:t>漢方の臨床</a:t>
            </a:r>
            <a:r>
              <a:rPr lang="en-US" altLang="ja-JP" sz="1600" dirty="0"/>
              <a:t>』</a:t>
            </a:r>
            <a:r>
              <a:rPr lang="ja-JP" altLang="en-US" sz="1600" dirty="0"/>
              <a:t>編集委員会委員長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スクリーンショット（2010-11-27 1.07.16）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6150" y="441577"/>
            <a:ext cx="3613150" cy="4822573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5105400" y="1376740"/>
            <a:ext cx="3213100" cy="313932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ja-JP" altLang="en-US" dirty="0"/>
              <a:t>第１章　漢方医学の現況</a:t>
            </a:r>
          </a:p>
          <a:p>
            <a:r>
              <a:rPr lang="ja-JP" altLang="en-US" dirty="0"/>
              <a:t>第２章　漢方医学の歴史</a:t>
            </a:r>
          </a:p>
          <a:p>
            <a:r>
              <a:rPr lang="ja-JP" altLang="en-US" dirty="0"/>
              <a:t>第３章　漢方医学の構造</a:t>
            </a:r>
          </a:p>
          <a:p>
            <a:r>
              <a:rPr lang="ja-JP" altLang="en-US" dirty="0"/>
              <a:t>第４章　漢方医学の基本概念</a:t>
            </a:r>
          </a:p>
          <a:p>
            <a:r>
              <a:rPr lang="ja-JP" altLang="en-US" dirty="0"/>
              <a:t>第５章　漢方生理学</a:t>
            </a:r>
          </a:p>
          <a:p>
            <a:r>
              <a:rPr lang="ja-JP" altLang="en-US" dirty="0"/>
              <a:t>第６章　漢方病因学</a:t>
            </a:r>
          </a:p>
          <a:p>
            <a:r>
              <a:rPr lang="ja-JP" altLang="en-US" dirty="0"/>
              <a:t>第７章　漢方病機学</a:t>
            </a:r>
          </a:p>
          <a:p>
            <a:r>
              <a:rPr lang="ja-JP" altLang="en-US" dirty="0"/>
              <a:t>第８章　漢方診断学</a:t>
            </a:r>
          </a:p>
          <a:p>
            <a:r>
              <a:rPr lang="ja-JP" altLang="en-US" dirty="0"/>
              <a:t>第９章　漢方薬物学</a:t>
            </a:r>
          </a:p>
          <a:p>
            <a:r>
              <a:rPr lang="ja-JP" altLang="en-US" dirty="0"/>
              <a:t>第</a:t>
            </a:r>
            <a:r>
              <a:rPr lang="en-US" altLang="ja-JP" dirty="0"/>
              <a:t>10</a:t>
            </a:r>
            <a:r>
              <a:rPr lang="ja-JP" altLang="en-US" dirty="0"/>
              <a:t>章　漢方処方学</a:t>
            </a:r>
          </a:p>
          <a:p>
            <a:r>
              <a:rPr lang="ja-JP" altLang="en-US" dirty="0"/>
              <a:t>第</a:t>
            </a:r>
            <a:r>
              <a:rPr lang="en-US" altLang="ja-JP" dirty="0"/>
              <a:t>11</a:t>
            </a:r>
            <a:r>
              <a:rPr lang="ja-JP" altLang="en-US" dirty="0"/>
              <a:t>章　漢方治療学 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406400" y="4960561"/>
            <a:ext cx="8559800" cy="147732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ja-JP" altLang="en-US" dirty="0" smtClean="0"/>
              <a:t>歴史</a:t>
            </a:r>
            <a:r>
              <a:rPr lang="ja-JP" altLang="en-US" dirty="0"/>
              <a:t>と現況を把握したうえで、「基本概念・診断・薬物・処方・治療」の基礎をしっかり</a:t>
            </a:r>
            <a:r>
              <a:rPr lang="ja-JP" altLang="en-US" dirty="0" smtClean="0"/>
              <a:t>学べる入門書。</a:t>
            </a:r>
            <a:endParaRPr lang="en-US" altLang="ja-JP" dirty="0" smtClean="0"/>
          </a:p>
          <a:p>
            <a:r>
              <a:rPr lang="ja-JP" altLang="en-US" dirty="0" smtClean="0"/>
              <a:t>「</a:t>
            </a:r>
            <a:r>
              <a:rPr lang="ja-JP" altLang="en-US" dirty="0"/>
              <a:t>中国伝統医学の全体像の中で漢方医学を論じる</a:t>
            </a:r>
            <a:r>
              <a:rPr lang="ja-JP" altLang="en-US" dirty="0" smtClean="0"/>
              <a:t>」いま</a:t>
            </a:r>
            <a:r>
              <a:rPr lang="ja-JP" altLang="en-US" dirty="0"/>
              <a:t>までの教科書にはなかったカリキュラム構成。臨床において必要な，中医学と漢方医学の最低限の基礎知識が身に付く。</a:t>
            </a:r>
          </a:p>
        </p:txBody>
      </p:sp>
    </p:spTree>
    <p:extLst>
      <p:ext uri="{BB962C8B-B14F-4D97-AF65-F5344CB8AC3E}">
        <p14:creationId xmlns:p14="http://schemas.microsoft.com/office/powerpoint/2010/main" val="250110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6859918"/>
              </p:ext>
            </p:extLst>
          </p:nvPr>
        </p:nvGraphicFramePr>
        <p:xfrm>
          <a:off x="726958" y="926179"/>
          <a:ext cx="7690074" cy="58442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1694"/>
                <a:gridCol w="1149730"/>
                <a:gridCol w="1149730"/>
                <a:gridCol w="1149730"/>
                <a:gridCol w="1149730"/>
                <a:gridCol w="1149730"/>
                <a:gridCol w="1149730"/>
              </a:tblGrid>
              <a:tr h="418792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8/3</a:t>
                      </a:r>
                      <a:r>
                        <a:rPr kumimoji="1" lang="ja-JP" altLang="en-US" dirty="0" smtClean="0"/>
                        <a:t>（火）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ja-JP" dirty="0" smtClean="0"/>
                        <a:t>4</a:t>
                      </a:r>
                      <a:r>
                        <a:rPr kumimoji="1" lang="ja-JP" altLang="en-US" dirty="0" smtClean="0"/>
                        <a:t>（水）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</a:t>
                      </a:r>
                      <a:r>
                        <a:rPr kumimoji="1" lang="ja-JP" altLang="en-US" dirty="0" smtClean="0"/>
                        <a:t>（木）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</a:t>
                      </a:r>
                      <a:r>
                        <a:rPr kumimoji="1" lang="ja-JP" altLang="en-US" dirty="0" smtClean="0"/>
                        <a:t>（金）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</a:t>
                      </a:r>
                      <a:r>
                        <a:rPr kumimoji="1" lang="ja-JP" altLang="en-US" dirty="0" smtClean="0"/>
                        <a:t>（土）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</a:t>
                      </a:r>
                      <a:r>
                        <a:rPr kumimoji="1" lang="ja-JP" altLang="en-US" dirty="0" smtClean="0"/>
                        <a:t>（日）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10881">
                <a:tc rowSpan="13"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9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0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1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2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3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4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5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6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7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8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9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2</a:t>
                      </a:r>
                      <a:r>
                        <a:rPr kumimoji="1" lang="en-US" altLang="ja-JP" sz="1400" dirty="0" smtClean="0"/>
                        <a:t>0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2</a:t>
                      </a:r>
                      <a:r>
                        <a:rPr kumimoji="1" lang="en-US" altLang="ja-JP" sz="1400" dirty="0" smtClean="0"/>
                        <a:t>1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朝食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朝食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朝食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朝食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朝食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31293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漢方病機学</a:t>
                      </a:r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漢方処方学</a:t>
                      </a:r>
                      <a:r>
                        <a:rPr kumimoji="1" lang="en-US" altLang="ja-JP" sz="1200" dirty="0" smtClean="0"/>
                        <a:t>1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5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7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13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31088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漢方処方学</a:t>
                      </a:r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漢方治療学</a:t>
                      </a:r>
                      <a:r>
                        <a:rPr kumimoji="1" lang="en-US" altLang="ja-JP" sz="1200" dirty="0" smtClean="0"/>
                        <a:t>1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8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14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31088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漢方診断学</a:t>
                      </a:r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漢方治療学</a:t>
                      </a:r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9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15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44496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 smtClean="0"/>
                    </a:p>
                    <a:p>
                      <a:pPr algn="ctr"/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臨床製薬学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昼食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16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31088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昼食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休憩</a:t>
                      </a:r>
                      <a:endParaRPr kumimoji="1" lang="ja-JP" alt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昼食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休憩</a:t>
                      </a:r>
                      <a:endParaRPr kumimoji="1" lang="ja-JP" alt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昼食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休憩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植物観察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昼食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31088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集合</a:t>
                      </a:r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昼食</a:t>
                      </a:r>
                      <a:endParaRPr kumimoji="1" lang="ja-JP" altLang="en-US" sz="1200" dirty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解散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622953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世界中の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漢方医学</a:t>
                      </a:r>
                      <a:endParaRPr kumimoji="1" lang="ja-JP" alt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漢方薬物学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漢方エキス製剤の製造と品質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エクスカーション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en-US" altLang="ja-JP" sz="1200" dirty="0" smtClean="0"/>
                        <a:t>〜</a:t>
                      </a:r>
                      <a:r>
                        <a:rPr kumimoji="1" lang="ja-JP" altLang="en-US" sz="1200" dirty="0" smtClean="0"/>
                        <a:t>自由参加</a:t>
                      </a:r>
                      <a:r>
                        <a:rPr kumimoji="1" lang="en-US" altLang="ja-JP" sz="1200" dirty="0" smtClean="0"/>
                        <a:t>〜</a:t>
                      </a:r>
                      <a:endParaRPr kumimoji="1" lang="ja-JP" alt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ワークショップ</a:t>
                      </a:r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</a:tr>
              <a:tr h="2669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3</a:t>
                      </a:r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1088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漢方生理学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1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4</a:t>
                      </a:r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10</a:t>
                      </a:r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</a:tr>
              <a:tr h="31088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夕食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夕食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夕食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夕食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夕食</a:t>
                      </a:r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</a:tr>
              <a:tr h="31088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漢方病因学</a:t>
                      </a:r>
                      <a:endParaRPr kumimoji="1" lang="ja-JP" alt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臨床講話</a:t>
                      </a:r>
                      <a:endParaRPr kumimoji="1" lang="ja-JP" alt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生薬実習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6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11</a:t>
                      </a:r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</a:tr>
              <a:tr h="1145385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漢方病機学</a:t>
                      </a:r>
                      <a:r>
                        <a:rPr kumimoji="1" lang="en-US" altLang="ja-JP" sz="1200" dirty="0" smtClean="0"/>
                        <a:t>1</a:t>
                      </a:r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フリートーキング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12</a:t>
                      </a:r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3363311" y="198097"/>
            <a:ext cx="228940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カリキュラム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32521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生薬実習風景</a:t>
            </a:r>
            <a:endParaRPr kumimoji="1" lang="ja-JP" altLang="en-US" dirty="0"/>
          </a:p>
        </p:txBody>
      </p:sp>
      <p:pic>
        <p:nvPicPr>
          <p:cNvPr id="5" name="図 4" descr="IMG_1580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901" y="1570038"/>
            <a:ext cx="2857500" cy="3810000"/>
          </a:xfrm>
          <a:prstGeom prst="rect">
            <a:avLst/>
          </a:prstGeom>
        </p:spPr>
      </p:pic>
      <p:pic>
        <p:nvPicPr>
          <p:cNvPr id="6" name="図 5" descr="IMG_1581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19825" y="1739900"/>
            <a:ext cx="2619375" cy="3492500"/>
          </a:xfrm>
          <a:prstGeom prst="rect">
            <a:avLst/>
          </a:prstGeom>
        </p:spPr>
      </p:pic>
      <p:pic>
        <p:nvPicPr>
          <p:cNvPr id="7" name="図 6" descr="IMG_1584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9625" y="3073400"/>
            <a:ext cx="2667000" cy="35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30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448</Words>
  <Application>Microsoft Office PowerPoint</Application>
  <PresentationFormat>画面に合わせる (4:3)</PresentationFormat>
  <Paragraphs>214</Paragraphs>
  <Slides>5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テーマ</vt:lpstr>
      <vt:lpstr>PowerPoint プレゼンテーション</vt:lpstr>
      <vt:lpstr>Dr. 安井廣迪</vt:lpstr>
      <vt:lpstr>PowerPoint プレゼンテーション</vt:lpstr>
      <vt:lpstr>PowerPoint プレゼンテーション</vt:lpstr>
      <vt:lpstr>生薬実習風景</vt:lpstr>
    </vt:vector>
  </TitlesOfParts>
  <Company>九州大学情報統括本部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2010年度 医学生のための 漢方医学セミナー</dc:title>
  <dc:creator>九州大学</dc:creator>
  <cp:lastModifiedBy>FJ-USER</cp:lastModifiedBy>
  <cp:revision>44</cp:revision>
  <cp:lastPrinted>2010-11-27T00:32:09Z</cp:lastPrinted>
  <dcterms:created xsi:type="dcterms:W3CDTF">2010-11-18T09:32:10Z</dcterms:created>
  <dcterms:modified xsi:type="dcterms:W3CDTF">2010-12-11T10:31:10Z</dcterms:modified>
</cp:coreProperties>
</file>