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9" r:id="rId3"/>
    <p:sldId id="264" r:id="rId4"/>
    <p:sldId id="314" r:id="rId5"/>
    <p:sldId id="310" r:id="rId6"/>
    <p:sldId id="318" r:id="rId7"/>
    <p:sldId id="317" r:id="rId8"/>
    <p:sldId id="313" r:id="rId9"/>
    <p:sldId id="319" r:id="rId10"/>
    <p:sldId id="315" r:id="rId11"/>
    <p:sldId id="316" r:id="rId12"/>
    <p:sldId id="311" r:id="rId13"/>
    <p:sldId id="278"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85" autoAdjust="0"/>
    <p:restoredTop sz="88928" autoAdjust="0"/>
  </p:normalViewPr>
  <p:slideViewPr>
    <p:cSldViewPr>
      <p:cViewPr>
        <p:scale>
          <a:sx n="60" d="100"/>
          <a:sy n="60" d="100"/>
        </p:scale>
        <p:origin x="-906"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35" tIns="45718" rIns="91435" bIns="45718"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1"/>
            <a:ext cx="2919412" cy="493713"/>
          </a:xfrm>
          <a:prstGeom prst="rect">
            <a:avLst/>
          </a:prstGeom>
        </p:spPr>
        <p:txBody>
          <a:bodyPr vert="horz" lIns="91435" tIns="45718" rIns="91435" bIns="45718" rtlCol="0"/>
          <a:lstStyle>
            <a:lvl1pPr algn="r">
              <a:defRPr sz="1200"/>
            </a:lvl1pPr>
          </a:lstStyle>
          <a:p>
            <a:fld id="{B699407F-0F4A-4008-A47F-4C79CE6DEEAB}" type="datetimeFigureOut">
              <a:rPr kumimoji="1" lang="ja-JP" altLang="en-US" smtClean="0"/>
              <a:pPr/>
              <a:t>2009/6/12</a:t>
            </a:fld>
            <a:endParaRPr kumimoji="1" lang="ja-JP" altLang="en-US"/>
          </a:p>
        </p:txBody>
      </p:sp>
      <p:sp>
        <p:nvSpPr>
          <p:cNvPr id="4" name="フッター プレースホルダ 3"/>
          <p:cNvSpPr>
            <a:spLocks noGrp="1"/>
          </p:cNvSpPr>
          <p:nvPr>
            <p:ph type="ftr" sz="quarter" idx="2"/>
          </p:nvPr>
        </p:nvSpPr>
        <p:spPr>
          <a:xfrm>
            <a:off x="1" y="9371013"/>
            <a:ext cx="2919413" cy="493712"/>
          </a:xfrm>
          <a:prstGeom prst="rect">
            <a:avLst/>
          </a:prstGeom>
        </p:spPr>
        <p:txBody>
          <a:bodyPr vert="horz" lIns="91435" tIns="45718" rIns="91435" bIns="45718"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35" tIns="45718" rIns="91435" bIns="45718" rtlCol="0" anchor="b"/>
          <a:lstStyle>
            <a:lvl1pPr algn="r">
              <a:defRPr sz="1200"/>
            </a:lvl1pPr>
          </a:lstStyle>
          <a:p>
            <a:fld id="{EC9094B7-BF77-4EEC-BA1C-A2AB0722EF6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8831" cy="493316"/>
          </a:xfrm>
          <a:prstGeom prst="rect">
            <a:avLst/>
          </a:prstGeom>
        </p:spPr>
        <p:txBody>
          <a:bodyPr vert="horz" lIns="91435" tIns="45718" rIns="91435" bIns="45718"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1"/>
            <a:ext cx="2918831" cy="493316"/>
          </a:xfrm>
          <a:prstGeom prst="rect">
            <a:avLst/>
          </a:prstGeom>
        </p:spPr>
        <p:txBody>
          <a:bodyPr vert="horz" lIns="91435" tIns="45718" rIns="91435" bIns="45718" rtlCol="0"/>
          <a:lstStyle>
            <a:lvl1pPr algn="r">
              <a:defRPr sz="1200"/>
            </a:lvl1pPr>
          </a:lstStyle>
          <a:p>
            <a:fld id="{4533EEED-7565-49CC-8FC2-ED5F0CA77265}" type="datetimeFigureOut">
              <a:rPr kumimoji="1" lang="ja-JP" altLang="en-US" smtClean="0"/>
              <a:pPr/>
              <a:t>2009/6/12</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35" tIns="45718" rIns="91435" bIns="45718" rtlCol="0" anchor="ctr"/>
          <a:lstStyle/>
          <a:p>
            <a:endParaRPr lang="ja-JP" altLang="en-US"/>
          </a:p>
        </p:txBody>
      </p:sp>
      <p:sp>
        <p:nvSpPr>
          <p:cNvPr id="5" name="ノート プレースホルダ 4"/>
          <p:cNvSpPr>
            <a:spLocks noGrp="1"/>
          </p:cNvSpPr>
          <p:nvPr>
            <p:ph type="body" sz="quarter" idx="3"/>
          </p:nvPr>
        </p:nvSpPr>
        <p:spPr>
          <a:xfrm>
            <a:off x="673577" y="4686500"/>
            <a:ext cx="5388610" cy="4439841"/>
          </a:xfrm>
          <a:prstGeom prst="rect">
            <a:avLst/>
          </a:prstGeom>
        </p:spPr>
        <p:txBody>
          <a:bodyPr vert="horz" lIns="91435" tIns="45718" rIns="91435" bIns="4571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285"/>
            <a:ext cx="2918831" cy="493316"/>
          </a:xfrm>
          <a:prstGeom prst="rect">
            <a:avLst/>
          </a:prstGeom>
        </p:spPr>
        <p:txBody>
          <a:bodyPr vert="horz" lIns="91435" tIns="45718" rIns="91435" bIns="4571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35" tIns="45718" rIns="91435" bIns="45718" rtlCol="0" anchor="b"/>
          <a:lstStyle>
            <a:lvl1pPr algn="r">
              <a:defRPr sz="1200"/>
            </a:lvl1pPr>
          </a:lstStyle>
          <a:p>
            <a:fld id="{F1C5F50A-C530-4773-9602-0EE904377CA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C5F50A-C530-4773-9602-0EE904377CA4}"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1C5F50A-C530-4773-9602-0EE904377CA4}"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主に１０センチメートル未満　</a:t>
            </a:r>
            <a:endParaRPr kumimoji="1" lang="ja-JP" altLang="en-US" dirty="0"/>
          </a:p>
        </p:txBody>
      </p:sp>
      <p:sp>
        <p:nvSpPr>
          <p:cNvPr id="4" name="スライド番号プレースホルダ 3"/>
          <p:cNvSpPr>
            <a:spLocks noGrp="1"/>
          </p:cNvSpPr>
          <p:nvPr>
            <p:ph type="sldNum" sz="quarter" idx="10"/>
          </p:nvPr>
        </p:nvSpPr>
        <p:spPr/>
        <p:txBody>
          <a:bodyPr/>
          <a:lstStyle/>
          <a:p>
            <a:fld id="{F1C5F50A-C530-4773-9602-0EE904377CA4}" type="slidenum">
              <a:rPr kumimoji="1" lang="ja-JP" altLang="en-US" smtClean="0"/>
              <a:pPr/>
              <a:t>10</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主に１０センチメートル未満　</a:t>
            </a:r>
            <a:endParaRPr kumimoji="1" lang="ja-JP" altLang="en-US" dirty="0"/>
          </a:p>
        </p:txBody>
      </p:sp>
      <p:sp>
        <p:nvSpPr>
          <p:cNvPr id="4" name="スライド番号プレースホルダ 3"/>
          <p:cNvSpPr>
            <a:spLocks noGrp="1"/>
          </p:cNvSpPr>
          <p:nvPr>
            <p:ph type="sldNum" sz="quarter" idx="10"/>
          </p:nvPr>
        </p:nvSpPr>
        <p:spPr/>
        <p:txBody>
          <a:bodyPr/>
          <a:lstStyle/>
          <a:p>
            <a:fld id="{F1C5F50A-C530-4773-9602-0EE904377CA4}" type="slidenum">
              <a:rPr kumimoji="1" lang="ja-JP" altLang="en-US" smtClean="0"/>
              <a:pPr/>
              <a:t>11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2009.01.24 </a:t>
            </a:r>
            <a:r>
              <a:rPr kumimoji="1" lang="ja-JP" altLang="en-US" smtClean="0"/>
              <a:t>　　伊藤 優臣</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02D2655-99C7-4DFF-A5C7-72A3C5D1F9A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2009.01.24 </a:t>
            </a:r>
            <a:r>
              <a:rPr kumimoji="1" lang="ja-JP" altLang="en-US" smtClean="0"/>
              <a:t>　　伊藤 優臣</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D2655-99C7-4DFF-A5C7-72A3C5D1F9A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グループ化 23"/>
          <p:cNvGrpSpPr/>
          <p:nvPr/>
        </p:nvGrpSpPr>
        <p:grpSpPr>
          <a:xfrm>
            <a:off x="2214546" y="0"/>
            <a:ext cx="4500594" cy="6858000"/>
            <a:chOff x="2214546" y="0"/>
            <a:chExt cx="4500594" cy="6858000"/>
          </a:xfrm>
          <a:scene3d>
            <a:camera prst="orthographicFront"/>
            <a:lightRig rig="flood" dir="t"/>
          </a:scene3d>
        </p:grpSpPr>
        <p:cxnSp>
          <p:nvCxnSpPr>
            <p:cNvPr id="17" name="直線コネクタ 16"/>
            <p:cNvCxnSpPr/>
            <p:nvPr/>
          </p:nvCxnSpPr>
          <p:spPr>
            <a:xfrm rot="5400000">
              <a:off x="1071562" y="1714488"/>
              <a:ext cx="6858000" cy="3429024"/>
            </a:xfrm>
            <a:prstGeom prst="line">
              <a:avLst/>
            </a:prstGeom>
            <a:ln w="73025" cap="flat">
              <a:bevel/>
            </a:ln>
            <a:sp3d prstMaterial="clear">
              <a:bevelT prst="angle"/>
              <a:bevelB/>
            </a:sp3d>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5400000" flipH="1" flipV="1">
              <a:off x="535777" y="1678769"/>
              <a:ext cx="6858000" cy="3500462"/>
            </a:xfrm>
            <a:prstGeom prst="line">
              <a:avLst/>
            </a:prstGeom>
            <a:ln w="73025" cap="flat">
              <a:bevel/>
            </a:ln>
            <a:sp3d prstMaterial="clear">
              <a:bevelT prst="angle"/>
              <a:bevelB/>
            </a:sp3d>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5400000">
              <a:off x="1607347" y="1750207"/>
              <a:ext cx="6858000" cy="3357586"/>
            </a:xfrm>
            <a:prstGeom prst="line">
              <a:avLst/>
            </a:prstGeom>
            <a:ln w="73025" cap="flat">
              <a:bevel/>
            </a:ln>
            <a:sp3d prstMaterial="clear">
              <a:bevelT prst="angle"/>
              <a:bevelB/>
            </a:sp3d>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ctrTitle"/>
          </p:nvPr>
        </p:nvSpPr>
        <p:spPr>
          <a:xfrm>
            <a:off x="428596" y="2071678"/>
            <a:ext cx="8358246" cy="857256"/>
          </a:xfrm>
        </p:spPr>
        <p:txBody>
          <a:bodyPr>
            <a:normAutofit/>
          </a:bodyPr>
          <a:lstStyle/>
          <a:p>
            <a:r>
              <a:rPr lang="ja-JP" altLang="en-US" u="sng" dirty="0" smtClean="0">
                <a:latin typeface="HGP創英角ﾎﾟｯﾌﾟ体" pitchFamily="50" charset="-128"/>
                <a:ea typeface="HGP創英角ﾎﾟｯﾌﾟ体" pitchFamily="50" charset="-128"/>
              </a:rPr>
              <a:t>デジタルサイネージでユビキタス</a:t>
            </a:r>
            <a:endParaRPr kumimoji="1" lang="ja-JP" altLang="en-US" u="sng"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p:txBody>
          <a:bodyPr>
            <a:normAutofit fontScale="92500" lnSpcReduction="10000"/>
          </a:bodyPr>
          <a:lstStyle/>
          <a:p>
            <a:pPr algn="r"/>
            <a:endParaRPr lang="en-US" altLang="ja-JP" sz="2200" dirty="0" smtClean="0"/>
          </a:p>
          <a:p>
            <a:pPr algn="r"/>
            <a:endParaRPr lang="en-US" altLang="ja-JP" sz="2200" dirty="0"/>
          </a:p>
          <a:p>
            <a:pPr algn="r"/>
            <a:endParaRPr lang="en-US" altLang="ja-JP" sz="2200" dirty="0" smtClean="0"/>
          </a:p>
          <a:p>
            <a:pPr algn="r"/>
            <a:r>
              <a:rPr lang="ja-JP" altLang="en-US" sz="2200" dirty="0" smtClean="0">
                <a:latin typeface="HGP創英角ﾎﾟｯﾌﾟ体" pitchFamily="50" charset="-128"/>
                <a:ea typeface="HGP創英角ﾎﾟｯﾌﾟ体" pitchFamily="50" charset="-128"/>
              </a:rPr>
              <a:t>広島経済大学 経済学部 ビジネス情報学科　</a:t>
            </a:r>
            <a:endParaRPr lang="en-US" altLang="ja-JP" sz="2200" dirty="0" smtClean="0">
              <a:latin typeface="HGP創英角ﾎﾟｯﾌﾟ体" pitchFamily="50" charset="-128"/>
              <a:ea typeface="HGP創英角ﾎﾟｯﾌﾟ体" pitchFamily="50" charset="-128"/>
            </a:endParaRPr>
          </a:p>
          <a:p>
            <a:pPr algn="r"/>
            <a:r>
              <a:rPr lang="ja-JP" altLang="en-US" sz="2200" dirty="0" smtClean="0">
                <a:latin typeface="HGP創英角ﾎﾟｯﾌﾟ体" pitchFamily="50" charset="-128"/>
                <a:ea typeface="HGP創英角ﾎﾟｯﾌﾟ体" pitchFamily="50" charset="-128"/>
              </a:rPr>
              <a:t>１８１４０９１ 伊藤  優臣</a:t>
            </a:r>
            <a:endParaRPr kumimoji="1" lang="ja-JP" altLang="en-US" sz="2200"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B02D2655-99C7-4DFF-A5C7-72A3C5D1F9A3}" type="slidenum">
              <a:rPr kumimoji="1" lang="ja-JP" altLang="en-US" smtClean="0"/>
              <a:pPr/>
              <a:t>1</a:t>
            </a:fld>
            <a:endParaRPr kumimoji="1" lang="ja-JP" altLang="en-US"/>
          </a:p>
        </p:txBody>
      </p:sp>
      <p:sp>
        <p:nvSpPr>
          <p:cNvPr id="5" name="テキスト ボックス 4"/>
          <p:cNvSpPr txBox="1"/>
          <p:nvPr/>
        </p:nvSpPr>
        <p:spPr>
          <a:xfrm>
            <a:off x="1928794" y="2928934"/>
            <a:ext cx="6286544" cy="523220"/>
          </a:xfrm>
          <a:prstGeom prst="rect">
            <a:avLst/>
          </a:prstGeom>
          <a:noFill/>
        </p:spPr>
        <p:txBody>
          <a:bodyPr wrap="square" rtlCol="0">
            <a:spAutoFit/>
          </a:bodyPr>
          <a:lstStyle/>
          <a:p>
            <a:pPr algn="r"/>
            <a:r>
              <a:rPr lang="ja-JP" altLang="en-US" sz="2800" dirty="0" smtClean="0"/>
              <a:t>～ </a:t>
            </a:r>
            <a:r>
              <a:rPr lang="ja-JP" altLang="en-US" sz="2800" dirty="0" smtClean="0"/>
              <a:t>第三の情報発信の窓口～</a:t>
            </a:r>
            <a:endParaRPr kumimoji="1" lang="ja-JP" altLang="en-US" sz="2800" u="sng" dirty="0">
              <a:latin typeface="HGP創英角ﾎﾟｯﾌﾟ体" pitchFamily="50" charset="-128"/>
              <a:ea typeface="HGP創英角ﾎﾟｯﾌﾟ体" pitchFamily="50" charset="-128"/>
            </a:endParaRPr>
          </a:p>
        </p:txBody>
      </p:sp>
      <p:sp>
        <p:nvSpPr>
          <p:cNvPr id="6" name="テキスト ボックス 5"/>
          <p:cNvSpPr txBox="1"/>
          <p:nvPr/>
        </p:nvSpPr>
        <p:spPr>
          <a:xfrm>
            <a:off x="5572132" y="4214818"/>
            <a:ext cx="2928958" cy="400110"/>
          </a:xfrm>
          <a:prstGeom prst="rect">
            <a:avLst/>
          </a:prstGeom>
          <a:noFill/>
        </p:spPr>
        <p:txBody>
          <a:bodyPr wrap="square" rtlCol="0">
            <a:spAutoFit/>
          </a:bodyPr>
          <a:lstStyle/>
          <a:p>
            <a:r>
              <a:rPr lang="ja-JP" altLang="en-US" sz="2000" dirty="0" smtClean="0">
                <a:solidFill>
                  <a:schemeClr val="tx1">
                    <a:tint val="75000"/>
                  </a:schemeClr>
                </a:solidFill>
                <a:latin typeface="HGP創英角ﾎﾟｯﾌﾟ体" pitchFamily="50" charset="-128"/>
                <a:ea typeface="HGP創英角ﾎﾟｯﾌﾟ体" pitchFamily="50" charset="-128"/>
              </a:rPr>
              <a:t>２００９．０６．１３</a:t>
            </a:r>
            <a:r>
              <a:rPr lang="ja-JP" altLang="en-US" sz="2000" dirty="0" smtClean="0">
                <a:solidFill>
                  <a:schemeClr val="tx1">
                    <a:tint val="75000"/>
                  </a:schemeClr>
                </a:solidFill>
                <a:latin typeface="HGP創英角ﾎﾟｯﾌﾟ体" pitchFamily="50" charset="-128"/>
                <a:ea typeface="HGP創英角ﾎﾟｯﾌﾟ体" pitchFamily="50" charset="-128"/>
              </a:rPr>
              <a:t>　</a:t>
            </a:r>
            <a:r>
              <a:rPr lang="en-US" altLang="ja-JP" sz="2000" dirty="0" smtClean="0">
                <a:solidFill>
                  <a:schemeClr val="tx1">
                    <a:tint val="75000"/>
                  </a:schemeClr>
                </a:solidFill>
                <a:latin typeface="HGP創英角ﾎﾟｯﾌﾟ体" pitchFamily="50" charset="-128"/>
                <a:ea typeface="HGP創英角ﾎﾟｯﾌﾟ体" pitchFamily="50" charset="-128"/>
              </a:rPr>
              <a:t>(Sat)</a:t>
            </a:r>
            <a:endParaRPr lang="ja-JP" altLang="en-US" sz="2000" dirty="0" smtClean="0">
              <a:solidFill>
                <a:schemeClr val="tx1">
                  <a:tint val="75000"/>
                </a:schemeClr>
              </a:solidFill>
              <a:latin typeface="HGP創英角ﾎﾟｯﾌﾟ体" pitchFamily="50" charset="-128"/>
              <a:ea typeface="HGP創英角ﾎﾟｯﾌﾟ体" pitchFamily="50" charset="-128"/>
            </a:endParaRPr>
          </a:p>
        </p:txBody>
      </p:sp>
      <p:sp>
        <p:nvSpPr>
          <p:cNvPr id="7" name="日付プレースホルダ 6"/>
          <p:cNvSpPr>
            <a:spLocks noGrp="1"/>
          </p:cNvSpPr>
          <p:nvPr>
            <p:ph type="dt" sz="half" idx="10"/>
          </p:nvPr>
        </p:nvSpPr>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u="sng" dirty="0" smtClean="0"/>
              <a:t>今後</a:t>
            </a:r>
            <a:endParaRPr kumimoji="1" lang="ja-JP" altLang="en-US" u="sng" dirty="0"/>
          </a:p>
        </p:txBody>
      </p:sp>
      <p:sp>
        <p:nvSpPr>
          <p:cNvPr id="3" name="コンテンツ プレースホルダ 2"/>
          <p:cNvSpPr>
            <a:spLocks noGrp="1"/>
          </p:cNvSpPr>
          <p:nvPr>
            <p:ph idx="1"/>
          </p:nvPr>
        </p:nvSpPr>
        <p:spPr/>
        <p:txBody>
          <a:bodyPr/>
          <a:lstStyle/>
          <a:p>
            <a:pPr algn="ctr">
              <a:buNone/>
            </a:pPr>
            <a:r>
              <a:rPr kumimoji="1" lang="ja-JP" altLang="en-US" dirty="0" smtClean="0"/>
              <a:t>街が情報空間となり、学校やメディア産業化</a:t>
            </a:r>
            <a:r>
              <a:rPr lang="ja-JP" altLang="en-US" dirty="0" smtClean="0"/>
              <a:t>して</a:t>
            </a:r>
            <a:r>
              <a:rPr lang="ja-JP" altLang="en-US" dirty="0" smtClean="0"/>
              <a:t>いく。銀行の看板・学校の掲示板・電車の中吊りは大きなサイネージとなり、スーパーの値札・マンションの表札・どれも小さな画面のサイネージとなる。</a:t>
            </a:r>
            <a:endParaRPr lang="en-US" altLang="ja-JP" dirty="0" smtClean="0"/>
          </a:p>
          <a:p>
            <a:pPr algn="ctr">
              <a:buNone/>
            </a:pPr>
            <a:endParaRPr kumimoji="1" lang="en-US" altLang="ja-JP" dirty="0" smtClean="0"/>
          </a:p>
          <a:p>
            <a:pPr algn="ctr">
              <a:buNone/>
            </a:pPr>
            <a:r>
              <a:rPr kumimoji="1" lang="ja-JP" altLang="en-US" dirty="0" smtClean="0"/>
              <a:t>→　これら全てがネットワークで結ばれていく</a:t>
            </a:r>
            <a:endParaRPr kumimoji="1" lang="ja-JP" altLang="en-US"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10</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u="sng" dirty="0" smtClean="0"/>
              <a:t>今後</a:t>
            </a:r>
            <a:endParaRPr kumimoji="1" lang="ja-JP" altLang="en-US" u="sng" dirty="0"/>
          </a:p>
        </p:txBody>
      </p:sp>
      <p:sp>
        <p:nvSpPr>
          <p:cNvPr id="3" name="コンテンツ プレースホルダ 2"/>
          <p:cNvSpPr>
            <a:spLocks noGrp="1"/>
          </p:cNvSpPr>
          <p:nvPr>
            <p:ph idx="1"/>
          </p:nvPr>
        </p:nvSpPr>
        <p:spPr/>
        <p:txBody>
          <a:bodyPr>
            <a:normAutofit lnSpcReduction="10000"/>
          </a:bodyPr>
          <a:lstStyle/>
          <a:p>
            <a:pPr algn="ctr">
              <a:buNone/>
            </a:pPr>
            <a:r>
              <a:rPr lang="ja-JP" altLang="en-US" dirty="0" smtClean="0"/>
              <a:t>→　携帯端末がサイネージと個人の間に立って情報をつなぐことでより深い情報を得ることができるのではないか。</a:t>
            </a:r>
            <a:endParaRPr lang="en-US" altLang="ja-JP" dirty="0" smtClean="0"/>
          </a:p>
          <a:p>
            <a:pPr algn="ctr">
              <a:buNone/>
            </a:pPr>
            <a:endParaRPr kumimoji="1" lang="en-US" altLang="ja-JP" dirty="0" smtClean="0"/>
          </a:p>
          <a:p>
            <a:pPr algn="ctr">
              <a:buNone/>
            </a:pPr>
            <a:r>
              <a:rPr kumimoji="1" lang="ja-JP" altLang="en-US" dirty="0" smtClean="0"/>
              <a:t>サイネージはユビキタス社会を実現する手段である。明確な目的と効果を伴って情報を送り届ける手段となる。</a:t>
            </a:r>
            <a:endParaRPr kumimoji="1" lang="en-US" altLang="ja-JP" dirty="0" smtClean="0"/>
          </a:p>
          <a:p>
            <a:pPr algn="ctr">
              <a:buNone/>
            </a:pPr>
            <a:r>
              <a:rPr lang="ja-JP" altLang="en-US" dirty="0" smtClean="0"/>
              <a:t>店舗</a:t>
            </a:r>
            <a:r>
              <a:rPr lang="ja-JP" altLang="en-US" dirty="0" smtClean="0"/>
              <a:t>戦略や商品開発を担う経営企画にとても重要なアイテムとなっていくだろう。</a:t>
            </a:r>
            <a:endParaRPr kumimoji="1" lang="ja-JP" altLang="en-US"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11</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en-US" altLang="ja-JP" dirty="0" smtClean="0"/>
              <a:t>-</a:t>
            </a:r>
            <a:r>
              <a:rPr lang="ja-JP" altLang="en-US" dirty="0" smtClean="0">
                <a:latin typeface="HGS行書体" pitchFamily="66" charset="-128"/>
                <a:ea typeface="HGS行書体" pitchFamily="66" charset="-128"/>
              </a:rPr>
              <a:t>参考文献</a:t>
            </a:r>
            <a:r>
              <a:rPr lang="en-US" altLang="ja-JP" dirty="0" smtClean="0"/>
              <a:t>-</a:t>
            </a:r>
            <a:endParaRPr kumimoji="1" lang="ja-JP" altLang="en-US" dirty="0"/>
          </a:p>
        </p:txBody>
      </p:sp>
      <p:sp>
        <p:nvSpPr>
          <p:cNvPr id="3" name="コンテンツ プレースホルダ 2"/>
          <p:cNvSpPr>
            <a:spLocks noGrp="1"/>
          </p:cNvSpPr>
          <p:nvPr>
            <p:ph idx="1"/>
          </p:nvPr>
        </p:nvSpPr>
        <p:spPr>
          <a:xfrm>
            <a:off x="428596" y="1000108"/>
            <a:ext cx="8429684" cy="5357850"/>
          </a:xfrm>
        </p:spPr>
        <p:txBody>
          <a:bodyPr>
            <a:normAutofit/>
          </a:bodyPr>
          <a:lstStyle/>
          <a:p>
            <a:pPr lvl="1">
              <a:buNone/>
            </a:pPr>
            <a:endParaRPr lang="en-US" altLang="ja-JP" sz="1400" dirty="0" smtClean="0"/>
          </a:p>
          <a:p>
            <a:pPr lvl="1"/>
            <a:endParaRPr kumimoji="1" lang="ja-JP" altLang="en-US" sz="1400"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12</a:t>
            </a:fld>
            <a:endParaRPr kumimoji="1" lang="ja-JP" altLang="en-US"/>
          </a:p>
        </p:txBody>
      </p:sp>
      <p:sp>
        <p:nvSpPr>
          <p:cNvPr id="6" name="テキスト ボックス 5"/>
          <p:cNvSpPr txBox="1"/>
          <p:nvPr/>
        </p:nvSpPr>
        <p:spPr>
          <a:xfrm>
            <a:off x="285720" y="1071546"/>
            <a:ext cx="8429684" cy="4278094"/>
          </a:xfrm>
          <a:prstGeom prst="rect">
            <a:avLst/>
          </a:prstGeom>
          <a:noFill/>
        </p:spPr>
        <p:txBody>
          <a:bodyPr wrap="square" rtlCol="0">
            <a:spAutoFit/>
          </a:bodyPr>
          <a:lstStyle/>
          <a:p>
            <a:r>
              <a:rPr lang="en-US" altLang="ja-JP" sz="2000" b="1" dirty="0" smtClean="0">
                <a:latin typeface="HGS正楷書体" pitchFamily="66" charset="-128"/>
                <a:ea typeface="HGS正楷書体" pitchFamily="66" charset="-128"/>
              </a:rPr>
              <a:t>ⅰ.</a:t>
            </a:r>
            <a:r>
              <a:rPr kumimoji="1" lang="ja-JP" altLang="en-US" sz="2000" b="1" dirty="0" smtClean="0">
                <a:latin typeface="HGS正楷書体" pitchFamily="66" charset="-128"/>
                <a:ea typeface="HGS正楷書体" pitchFamily="66" charset="-128"/>
              </a:rPr>
              <a:t>湯川鶴章  </a:t>
            </a:r>
            <a:r>
              <a:rPr kumimoji="1" lang="en-US" altLang="ja-JP" sz="2000" b="1" dirty="0" smtClean="0">
                <a:latin typeface="HGS正楷書体" pitchFamily="66" charset="-128"/>
                <a:ea typeface="HGS正楷書体" pitchFamily="66" charset="-128"/>
              </a:rPr>
              <a:t>〔2008.9.27〕</a:t>
            </a:r>
            <a:r>
              <a:rPr kumimoji="1" lang="ja-JP" altLang="en-US" sz="2000" b="1" dirty="0" smtClean="0">
                <a:latin typeface="HGS正楷書体" pitchFamily="66" charset="-128"/>
                <a:ea typeface="HGS正楷書体" pitchFamily="66" charset="-128"/>
              </a:rPr>
              <a:t>  </a:t>
            </a:r>
            <a:r>
              <a:rPr kumimoji="1" lang="en-US" altLang="ja-JP" sz="2000" b="1" dirty="0" smtClean="0">
                <a:latin typeface="HGS正楷書体" pitchFamily="66" charset="-128"/>
                <a:ea typeface="HGS正楷書体" pitchFamily="66" charset="-128"/>
              </a:rPr>
              <a:t/>
            </a:r>
            <a:br>
              <a:rPr kumimoji="1" lang="en-US" altLang="ja-JP" sz="2000" b="1" dirty="0" smtClean="0">
                <a:latin typeface="HGS正楷書体" pitchFamily="66" charset="-128"/>
                <a:ea typeface="HGS正楷書体" pitchFamily="66" charset="-128"/>
              </a:rPr>
            </a:br>
            <a:r>
              <a:rPr lang="ja-JP" altLang="en-US" sz="2000" b="1" dirty="0" smtClean="0">
                <a:latin typeface="HGS正楷書体" pitchFamily="66" charset="-128"/>
                <a:ea typeface="HGS正楷書体" pitchFamily="66" charset="-128"/>
              </a:rPr>
              <a:t>「</a:t>
            </a:r>
            <a:r>
              <a:rPr kumimoji="1" lang="ja-JP" altLang="en-US" sz="2000" b="1" dirty="0" smtClean="0">
                <a:latin typeface="HGS正楷書体" pitchFamily="66" charset="-128"/>
                <a:ea typeface="HGS正楷書体" pitchFamily="66" charset="-128"/>
              </a:rPr>
              <a:t>次世代マーケティングプラットフォーム 広告とマスメディアの地位を奪うもの」</a:t>
            </a:r>
            <a:endParaRPr kumimoji="1" lang="en-US" altLang="ja-JP" sz="2000" b="1" dirty="0" smtClean="0">
              <a:latin typeface="HGS正楷書体" pitchFamily="66" charset="-128"/>
              <a:ea typeface="HGS正楷書体" pitchFamily="66" charset="-128"/>
            </a:endParaRPr>
          </a:p>
          <a:p>
            <a:endParaRPr kumimoji="1" lang="en-US" altLang="ja-JP" sz="2000" b="1" dirty="0" smtClean="0">
              <a:latin typeface="HGS正楷書体" pitchFamily="66" charset="-128"/>
              <a:ea typeface="HGS正楷書体" pitchFamily="66" charset="-128"/>
            </a:endParaRPr>
          </a:p>
          <a:p>
            <a:r>
              <a:rPr kumimoji="1" lang="en-US" altLang="ja-JP" sz="2000" b="1" dirty="0" smtClean="0">
                <a:latin typeface="HGS正楷書体" pitchFamily="66" charset="-128"/>
                <a:ea typeface="HGS正楷書体" pitchFamily="66" charset="-128"/>
              </a:rPr>
              <a:t>ⅱ.</a:t>
            </a:r>
            <a:r>
              <a:rPr kumimoji="1" lang="ja-JP" altLang="en-US" sz="2000" b="1" dirty="0" smtClean="0">
                <a:latin typeface="HGS正楷書体" pitchFamily="66" charset="-128"/>
                <a:ea typeface="HGS正楷書体" pitchFamily="66" charset="-128"/>
              </a:rPr>
              <a:t>中村伊知哉   </a:t>
            </a:r>
            <a:r>
              <a:rPr kumimoji="1" lang="en-US" altLang="ja-JP" sz="2000" b="1" dirty="0" smtClean="0">
                <a:latin typeface="HGS正楷書体" pitchFamily="66" charset="-128"/>
                <a:ea typeface="HGS正楷書体" pitchFamily="66" charset="-128"/>
              </a:rPr>
              <a:t>〔2009.6.5〕</a:t>
            </a:r>
            <a:r>
              <a:rPr kumimoji="1" lang="ja-JP" altLang="en-US" sz="2000" b="1" dirty="0" smtClean="0">
                <a:latin typeface="HGS正楷書体" pitchFamily="66" charset="-128"/>
                <a:ea typeface="HGS正楷書体" pitchFamily="66" charset="-128"/>
              </a:rPr>
              <a:t>  「デジタルサイネージ革命」</a:t>
            </a:r>
            <a:endParaRPr kumimoji="1" lang="en-US" altLang="ja-JP" sz="2000" b="1" dirty="0" smtClean="0">
              <a:latin typeface="HGS正楷書体" pitchFamily="66" charset="-128"/>
              <a:ea typeface="HGS正楷書体" pitchFamily="66" charset="-128"/>
            </a:endParaRPr>
          </a:p>
          <a:p>
            <a:endParaRPr lang="en-US" altLang="ja-JP" sz="2000" b="1" dirty="0" smtClean="0">
              <a:latin typeface="HGS正楷書体" pitchFamily="66" charset="-128"/>
              <a:ea typeface="HGS正楷書体" pitchFamily="66" charset="-128"/>
            </a:endParaRPr>
          </a:p>
          <a:p>
            <a:r>
              <a:rPr lang="en-US" altLang="ja-JP" sz="2000" b="1" dirty="0" smtClean="0">
                <a:latin typeface="HGS正楷書体" pitchFamily="66" charset="-128"/>
                <a:ea typeface="HGS正楷書体" pitchFamily="66" charset="-128"/>
              </a:rPr>
              <a:t>ⅲ.</a:t>
            </a:r>
            <a:r>
              <a:rPr lang="ja-JP" altLang="en-US" sz="2000" b="1" dirty="0" smtClean="0">
                <a:latin typeface="HGS正楷書体" pitchFamily="66" charset="-128"/>
                <a:ea typeface="HGS正楷書体" pitchFamily="66" charset="-128"/>
              </a:rPr>
              <a:t> </a:t>
            </a:r>
            <a:r>
              <a:rPr lang="ja-JP" altLang="en-US" sz="2000" b="1" dirty="0" smtClean="0">
                <a:latin typeface="HGS正楷書体" pitchFamily="66" charset="-128"/>
                <a:ea typeface="HGS正楷書体" pitchFamily="66" charset="-128"/>
              </a:rPr>
              <a:t>時本豊太郎  </a:t>
            </a:r>
            <a:r>
              <a:rPr lang="en-US" altLang="ja-JP" sz="2000" b="1" dirty="0" smtClean="0">
                <a:latin typeface="HGS正楷書体" pitchFamily="66" charset="-128"/>
                <a:ea typeface="HGS正楷書体" pitchFamily="66" charset="-128"/>
              </a:rPr>
              <a:t>〔2009.1.23〕</a:t>
            </a:r>
            <a:r>
              <a:rPr lang="ja-JP" altLang="en-US" sz="2000" b="1" dirty="0" smtClean="0">
                <a:latin typeface="HGS正楷書体" pitchFamily="66" charset="-128"/>
                <a:ea typeface="HGS正楷書体" pitchFamily="66" charset="-128"/>
              </a:rPr>
              <a:t>　</a:t>
            </a:r>
            <a:r>
              <a:rPr lang="en-US" altLang="ja-JP" sz="2000" b="1" dirty="0" smtClean="0">
                <a:latin typeface="HGS正楷書体" pitchFamily="66" charset="-128"/>
                <a:ea typeface="HGS正楷書体" pitchFamily="66" charset="-128"/>
              </a:rPr>
              <a:t/>
            </a:r>
            <a:br>
              <a:rPr lang="en-US" altLang="ja-JP" sz="2000" b="1" dirty="0" smtClean="0">
                <a:latin typeface="HGS正楷書体" pitchFamily="66" charset="-128"/>
                <a:ea typeface="HGS正楷書体" pitchFamily="66" charset="-128"/>
              </a:rPr>
            </a:br>
            <a:r>
              <a:rPr lang="ja-JP" altLang="en-US" sz="2000" b="1" dirty="0" smtClean="0">
                <a:latin typeface="HGS正楷書体" pitchFamily="66" charset="-128"/>
                <a:ea typeface="HGS正楷書体" pitchFamily="66" charset="-128"/>
              </a:rPr>
              <a:t>「賭けを生み出す！魔法の映像看板　</a:t>
            </a:r>
            <a:r>
              <a:rPr lang="en-US" altLang="ja-JP" sz="2000" b="1" dirty="0" smtClean="0">
                <a:latin typeface="HGS正楷書体" pitchFamily="66" charset="-128"/>
                <a:ea typeface="HGS正楷書体" pitchFamily="66" charset="-128"/>
              </a:rPr>
              <a:t>–</a:t>
            </a:r>
            <a:r>
              <a:rPr lang="ja-JP" altLang="en-US" sz="2000" b="1" dirty="0" smtClean="0">
                <a:latin typeface="HGS正楷書体" pitchFamily="66" charset="-128"/>
                <a:ea typeface="HGS正楷書体" pitchFamily="66" charset="-128"/>
              </a:rPr>
              <a:t>　映像と文字情報でお客さまを引き寄せる！」</a:t>
            </a:r>
            <a:endParaRPr lang="en-US" altLang="ja-JP" sz="2000" b="1" dirty="0" smtClean="0">
              <a:latin typeface="HGS正楷書体" pitchFamily="66" charset="-128"/>
              <a:ea typeface="HGS正楷書体" pitchFamily="66" charset="-128"/>
            </a:endParaRPr>
          </a:p>
          <a:p>
            <a:endParaRPr kumimoji="1" lang="en-US" altLang="ja-JP" sz="2000" b="1" dirty="0" smtClean="0">
              <a:latin typeface="HGS正楷書体" pitchFamily="66" charset="-128"/>
              <a:ea typeface="HGS正楷書体" pitchFamily="66" charset="-128"/>
            </a:endParaRPr>
          </a:p>
          <a:p>
            <a:r>
              <a:rPr kumimoji="1" lang="en-US" altLang="ja-JP" sz="2000" b="1" dirty="0" smtClean="0">
                <a:latin typeface="HGS正楷書体" pitchFamily="66" charset="-128"/>
                <a:ea typeface="HGS正楷書体" pitchFamily="66" charset="-128"/>
              </a:rPr>
              <a:t>ⅳ. 〔〕</a:t>
            </a:r>
            <a:r>
              <a:rPr kumimoji="1" lang="ja-JP" altLang="en-US" sz="2000" b="1" dirty="0" smtClean="0">
                <a:latin typeface="HGS正楷書体" pitchFamily="66" charset="-128"/>
                <a:ea typeface="HGS正楷書体" pitchFamily="66" charset="-128"/>
              </a:rPr>
              <a:t>　「」</a:t>
            </a:r>
            <a:endParaRPr kumimoji="1" lang="en-US" altLang="ja-JP" sz="2000" b="1" dirty="0" smtClean="0">
              <a:latin typeface="HGS正楷書体" pitchFamily="66" charset="-128"/>
              <a:ea typeface="HGS正楷書体" pitchFamily="66" charset="-128"/>
            </a:endParaRPr>
          </a:p>
          <a:p>
            <a:endParaRPr lang="en-US" altLang="ja-JP" sz="2000" b="1" dirty="0" smtClean="0">
              <a:latin typeface="HGS正楷書体" pitchFamily="66" charset="-128"/>
              <a:ea typeface="HGS正楷書体" pitchFamily="66" charset="-128"/>
            </a:endParaRPr>
          </a:p>
          <a:p>
            <a:r>
              <a:rPr lang="en-US" altLang="ja-JP" sz="2000" b="1" dirty="0" smtClean="0">
                <a:latin typeface="HGS正楷書体" pitchFamily="66" charset="-128"/>
                <a:ea typeface="HGS正楷書体" pitchFamily="66" charset="-128"/>
              </a:rPr>
              <a:t>Ⅴ.</a:t>
            </a:r>
            <a:r>
              <a:rPr lang="ja-JP" altLang="en-US" sz="2000" b="1" dirty="0" smtClean="0">
                <a:latin typeface="HGS正楷書体" pitchFamily="66" charset="-128"/>
                <a:ea typeface="HGS正楷書体" pitchFamily="66" charset="-128"/>
              </a:rPr>
              <a:t> </a:t>
            </a:r>
            <a:r>
              <a:rPr lang="en-US" altLang="ja-JP" sz="2000" b="1" dirty="0" smtClean="0">
                <a:latin typeface="HGS正楷書体" pitchFamily="66" charset="-128"/>
                <a:ea typeface="HGS正楷書体" pitchFamily="66" charset="-128"/>
              </a:rPr>
              <a:t>〔〕</a:t>
            </a:r>
            <a:r>
              <a:rPr lang="ja-JP" altLang="en-US" sz="2000" b="1" dirty="0" smtClean="0">
                <a:latin typeface="HGS正楷書体" pitchFamily="66" charset="-128"/>
                <a:ea typeface="HGS正楷書体" pitchFamily="66" charset="-128"/>
              </a:rPr>
              <a:t>　「」</a:t>
            </a:r>
            <a:endParaRPr kumimoji="1" lang="en-US" altLang="ja-JP" sz="2000" b="1" dirty="0" smtClean="0">
              <a:latin typeface="HGS正楷書体" pitchFamily="66" charset="-128"/>
              <a:ea typeface="HGS正楷書体" pitchFamily="66" charset="-128"/>
            </a:endParaRPr>
          </a:p>
          <a:p>
            <a:endParaRPr kumimoji="1" lang="ja-JP" altLang="en-US" sz="1200" dirty="0">
              <a:latin typeface="HGS正楷書体" pitchFamily="66" charset="-128"/>
              <a:ea typeface="HGS正楷書体" pitchFamily="66" charset="-128"/>
            </a:endParaRPr>
          </a:p>
        </p:txBody>
      </p:sp>
      <p:sp>
        <p:nvSpPr>
          <p:cNvPr id="7"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214546" y="0"/>
            <a:ext cx="4500594" cy="6858000"/>
            <a:chOff x="2214546" y="0"/>
            <a:chExt cx="4500594" cy="6858000"/>
          </a:xfrm>
          <a:scene3d>
            <a:camera prst="orthographicFront"/>
            <a:lightRig rig="flood" dir="t"/>
          </a:scene3d>
        </p:grpSpPr>
        <p:cxnSp>
          <p:nvCxnSpPr>
            <p:cNvPr id="7" name="直線コネクタ 6"/>
            <p:cNvCxnSpPr/>
            <p:nvPr/>
          </p:nvCxnSpPr>
          <p:spPr>
            <a:xfrm rot="5400000">
              <a:off x="1071562" y="1714488"/>
              <a:ext cx="6858000" cy="3429024"/>
            </a:xfrm>
            <a:prstGeom prst="line">
              <a:avLst/>
            </a:prstGeom>
            <a:ln w="73025" cap="flat">
              <a:bevel/>
            </a:ln>
            <a:sp3d prstMaterial="clear">
              <a:bevelT prst="angle"/>
              <a:bevelB/>
            </a:sp3d>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flipH="1" flipV="1">
              <a:off x="535777" y="1678769"/>
              <a:ext cx="6858000" cy="3500462"/>
            </a:xfrm>
            <a:prstGeom prst="line">
              <a:avLst/>
            </a:prstGeom>
            <a:ln w="73025" cap="flat">
              <a:bevel/>
            </a:ln>
            <a:sp3d prstMaterial="clear">
              <a:bevelT prst="angle"/>
              <a:bevelB/>
            </a:sp3d>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rot="5400000">
              <a:off x="1607347" y="1750207"/>
              <a:ext cx="6858000" cy="3357586"/>
            </a:xfrm>
            <a:prstGeom prst="line">
              <a:avLst/>
            </a:prstGeom>
            <a:ln w="73025" cap="flat">
              <a:bevel/>
            </a:ln>
            <a:sp3d prstMaterial="clear">
              <a:bevelT prst="angle"/>
              <a:bevelB/>
            </a:sp3d>
          </p:spPr>
          <p:style>
            <a:lnRef idx="1">
              <a:schemeClr val="accent1"/>
            </a:lnRef>
            <a:fillRef idx="0">
              <a:schemeClr val="accent1"/>
            </a:fillRef>
            <a:effectRef idx="0">
              <a:schemeClr val="accent1"/>
            </a:effectRef>
            <a:fontRef idx="minor">
              <a:schemeClr val="tx1"/>
            </a:fontRef>
          </p:style>
        </p:cxnSp>
      </p:grpSp>
      <p:sp>
        <p:nvSpPr>
          <p:cNvPr id="3" name="コンテンツ プレースホルダ 2"/>
          <p:cNvSpPr>
            <a:spLocks noGrp="1"/>
          </p:cNvSpPr>
          <p:nvPr>
            <p:ph idx="1"/>
          </p:nvPr>
        </p:nvSpPr>
        <p:spPr/>
        <p:txBody>
          <a:bodyPr/>
          <a:lstStyle/>
          <a:p>
            <a:pPr algn="ctr">
              <a:buNone/>
            </a:pPr>
            <a:r>
              <a:rPr kumimoji="1" lang="ja-JP" altLang="en-US" dirty="0" smtClean="0"/>
              <a:t>以上にて</a:t>
            </a:r>
            <a:endParaRPr kumimoji="1" lang="en-US" altLang="ja-JP" dirty="0" smtClean="0"/>
          </a:p>
          <a:p>
            <a:pPr algn="ctr">
              <a:buNone/>
            </a:pPr>
            <a:r>
              <a:rPr lang="ja-JP" altLang="en-US" dirty="0" smtClean="0"/>
              <a:t>研究の</a:t>
            </a:r>
            <a:r>
              <a:rPr kumimoji="1" lang="ja-JP" altLang="en-US" dirty="0" smtClean="0"/>
              <a:t>報告を終わらせていただきます。</a:t>
            </a:r>
            <a:endParaRPr kumimoji="1" lang="en-US" altLang="ja-JP" dirty="0" smtClean="0"/>
          </a:p>
          <a:p>
            <a:pPr algn="ctr">
              <a:buNone/>
            </a:pPr>
            <a:r>
              <a:rPr lang="ja-JP" altLang="en-US" dirty="0" smtClean="0"/>
              <a:t>何か質問やご意見ございましたら。</a:t>
            </a:r>
            <a:endParaRPr lang="en-US" altLang="ja-JP" dirty="0" smtClean="0"/>
          </a:p>
          <a:p>
            <a:pPr algn="ctr">
              <a:buNone/>
            </a:pPr>
            <a:r>
              <a:rPr lang="ja-JP" altLang="en-US" dirty="0" smtClean="0"/>
              <a:t>お申し付けください。</a:t>
            </a:r>
            <a:endParaRPr kumimoji="1" lang="en-US" altLang="ja-JP" dirty="0" smtClean="0"/>
          </a:p>
          <a:p>
            <a:pPr algn="ctr">
              <a:buNone/>
            </a:pPr>
            <a:r>
              <a:rPr kumimoji="1" lang="ja-JP" altLang="en-US" sz="4800" u="sng" dirty="0" smtClean="0"/>
              <a:t>ご清聴ありがとうございました。</a:t>
            </a:r>
            <a:endParaRPr kumimoji="1" lang="ja-JP" altLang="en-US" sz="4800" u="sng"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13</a:t>
            </a:fld>
            <a:endParaRPr kumimoji="1" lang="ja-JP" altLang="en-US"/>
          </a:p>
        </p:txBody>
      </p:sp>
      <p:sp>
        <p:nvSpPr>
          <p:cNvPr id="10"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214290"/>
            <a:ext cx="8229600" cy="1143000"/>
          </a:xfrm>
        </p:spPr>
        <p:txBody>
          <a:bodyPr/>
          <a:lstStyle/>
          <a:p>
            <a:r>
              <a:rPr lang="en-US" altLang="ja-JP" dirty="0" smtClean="0"/>
              <a:t>-Contents</a:t>
            </a:r>
            <a:r>
              <a:rPr lang="ja-JP" altLang="en-US" dirty="0" smtClean="0"/>
              <a:t>１</a:t>
            </a:r>
            <a:r>
              <a:rPr lang="en-US" altLang="ja-JP" dirty="0" smtClean="0"/>
              <a:t>-</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はじめ</a:t>
            </a:r>
            <a:r>
              <a:rPr kumimoji="1" lang="ja-JP" altLang="en-US" dirty="0" smtClean="0"/>
              <a:t>に</a:t>
            </a:r>
            <a:endParaRPr kumimoji="1" lang="en-US" altLang="ja-JP" dirty="0" smtClean="0"/>
          </a:p>
          <a:p>
            <a:r>
              <a:rPr lang="ja-JP" altLang="en-US" dirty="0" smtClean="0"/>
              <a:t>第１章</a:t>
            </a:r>
            <a:r>
              <a:rPr lang="ja-JP" altLang="en-US" dirty="0" smtClean="0"/>
              <a:t>・・</a:t>
            </a:r>
            <a:r>
              <a:rPr lang="ja-JP" altLang="en-US" dirty="0" smtClean="0"/>
              <a:t>・デジタルサイネージ</a:t>
            </a:r>
            <a:endParaRPr kumimoji="1" lang="en-US" altLang="ja-JP" dirty="0" smtClean="0"/>
          </a:p>
          <a:p>
            <a:pPr lvl="1"/>
            <a:r>
              <a:rPr lang="ja-JP" altLang="en-US" dirty="0" smtClean="0">
                <a:solidFill>
                  <a:schemeClr val="tx1">
                    <a:lumMod val="65000"/>
                    <a:lumOff val="35000"/>
                  </a:schemeClr>
                </a:solidFill>
              </a:rPr>
              <a:t>第１節・・</a:t>
            </a:r>
            <a:r>
              <a:rPr lang="ja-JP" altLang="en-US" dirty="0" smtClean="0">
                <a:solidFill>
                  <a:schemeClr val="tx1">
                    <a:lumMod val="65000"/>
                    <a:lumOff val="35000"/>
                  </a:schemeClr>
                </a:solidFill>
              </a:rPr>
              <a:t>・概要</a:t>
            </a:r>
            <a:endParaRPr lang="en-US" altLang="ja-JP" dirty="0" smtClean="0">
              <a:solidFill>
                <a:schemeClr val="tx1">
                  <a:lumMod val="65000"/>
                  <a:lumOff val="35000"/>
                </a:schemeClr>
              </a:solidFill>
            </a:endParaRPr>
          </a:p>
          <a:p>
            <a:pPr lvl="1"/>
            <a:r>
              <a:rPr lang="ja-JP" altLang="en-US" dirty="0" smtClean="0">
                <a:solidFill>
                  <a:schemeClr val="tx1">
                    <a:lumMod val="65000"/>
                    <a:lumOff val="35000"/>
                  </a:schemeClr>
                </a:solidFill>
              </a:rPr>
              <a:t>第２節・・</a:t>
            </a:r>
            <a:r>
              <a:rPr lang="ja-JP" altLang="en-US" dirty="0" smtClean="0">
                <a:solidFill>
                  <a:schemeClr val="tx1">
                    <a:lumMod val="65000"/>
                    <a:lumOff val="35000"/>
                  </a:schemeClr>
                </a:solidFill>
              </a:rPr>
              <a:t>・事例</a:t>
            </a:r>
            <a:endParaRPr lang="en-US" altLang="ja-JP" dirty="0" smtClean="0">
              <a:solidFill>
                <a:schemeClr val="tx1">
                  <a:lumMod val="65000"/>
                  <a:lumOff val="35000"/>
                </a:schemeClr>
              </a:solidFill>
            </a:endParaRPr>
          </a:p>
          <a:p>
            <a:pPr lvl="1"/>
            <a:r>
              <a:rPr lang="ja-JP" altLang="en-US" dirty="0" smtClean="0">
                <a:solidFill>
                  <a:schemeClr val="tx1">
                    <a:lumMod val="65000"/>
                    <a:lumOff val="35000"/>
                  </a:schemeClr>
                </a:solidFill>
              </a:rPr>
              <a:t>第３節・・</a:t>
            </a:r>
            <a:r>
              <a:rPr lang="ja-JP" altLang="en-US" dirty="0" smtClean="0">
                <a:solidFill>
                  <a:schemeClr val="tx1">
                    <a:lumMod val="65000"/>
                    <a:lumOff val="35000"/>
                  </a:schemeClr>
                </a:solidFill>
              </a:rPr>
              <a:t>・実態</a:t>
            </a:r>
            <a:endParaRPr lang="en-US" altLang="ja-JP" dirty="0" smtClean="0">
              <a:solidFill>
                <a:schemeClr val="tx1">
                  <a:lumMod val="65000"/>
                  <a:lumOff val="35000"/>
                </a:schemeClr>
              </a:solidFill>
            </a:endParaRPr>
          </a:p>
          <a:p>
            <a:r>
              <a:rPr lang="ja-JP" altLang="en-US" dirty="0" smtClean="0"/>
              <a:t>第２章</a:t>
            </a:r>
            <a:r>
              <a:rPr lang="ja-JP" altLang="en-US" dirty="0" smtClean="0"/>
              <a:t>・・</a:t>
            </a:r>
            <a:r>
              <a:rPr lang="ja-JP" altLang="en-US" dirty="0" smtClean="0"/>
              <a:t>・メディアとの関係</a:t>
            </a:r>
            <a:endParaRPr lang="en-US" altLang="ja-JP" dirty="0" smtClean="0"/>
          </a:p>
          <a:p>
            <a:pPr lvl="1"/>
            <a:r>
              <a:rPr lang="ja-JP" altLang="en-US" dirty="0" smtClean="0">
                <a:solidFill>
                  <a:schemeClr val="tx1">
                    <a:lumMod val="65000"/>
                    <a:lumOff val="35000"/>
                  </a:schemeClr>
                </a:solidFill>
              </a:rPr>
              <a:t>第１節・・</a:t>
            </a:r>
            <a:r>
              <a:rPr lang="ja-JP" altLang="en-US" dirty="0" smtClean="0">
                <a:solidFill>
                  <a:schemeClr val="tx1">
                    <a:lumMod val="65000"/>
                    <a:lumOff val="35000"/>
                  </a:schemeClr>
                </a:solidFill>
              </a:rPr>
              <a:t>・広告</a:t>
            </a:r>
            <a:endParaRPr lang="en-US" altLang="ja-JP" dirty="0" smtClean="0">
              <a:solidFill>
                <a:schemeClr val="tx1">
                  <a:lumMod val="65000"/>
                  <a:lumOff val="35000"/>
                </a:schemeClr>
              </a:solidFill>
            </a:endParaRPr>
          </a:p>
          <a:p>
            <a:pPr lvl="1"/>
            <a:r>
              <a:rPr lang="ja-JP" altLang="en-US" dirty="0" smtClean="0">
                <a:solidFill>
                  <a:schemeClr val="tx1">
                    <a:lumMod val="65000"/>
                    <a:lumOff val="35000"/>
                  </a:schemeClr>
                </a:solidFill>
              </a:rPr>
              <a:t>第２節・・</a:t>
            </a:r>
            <a:r>
              <a:rPr lang="ja-JP" altLang="en-US" dirty="0" smtClean="0">
                <a:solidFill>
                  <a:schemeClr val="tx1">
                    <a:lumMod val="65000"/>
                    <a:lumOff val="35000"/>
                  </a:schemeClr>
                </a:solidFill>
              </a:rPr>
              <a:t>・ＴＶ・ＣＭ</a:t>
            </a:r>
            <a:endParaRPr lang="en-US" altLang="ja-JP" dirty="0" smtClean="0">
              <a:solidFill>
                <a:schemeClr val="tx1">
                  <a:lumMod val="65000"/>
                  <a:lumOff val="35000"/>
                </a:schemeClr>
              </a:solidFill>
            </a:endParaRPr>
          </a:p>
          <a:p>
            <a:pPr lvl="1"/>
            <a:r>
              <a:rPr lang="ja-JP" altLang="en-US" dirty="0" smtClean="0">
                <a:solidFill>
                  <a:schemeClr val="tx1">
                    <a:lumMod val="65000"/>
                    <a:lumOff val="35000"/>
                  </a:schemeClr>
                </a:solidFill>
              </a:rPr>
              <a:t>第３節・・</a:t>
            </a:r>
            <a:r>
              <a:rPr lang="ja-JP" altLang="en-US" dirty="0" smtClean="0">
                <a:solidFill>
                  <a:schemeClr val="tx1">
                    <a:lumMod val="65000"/>
                    <a:lumOff val="35000"/>
                  </a:schemeClr>
                </a:solidFill>
              </a:rPr>
              <a:t>・</a:t>
            </a:r>
            <a:endParaRPr lang="en-US" altLang="ja-JP" dirty="0" smtClean="0">
              <a:solidFill>
                <a:schemeClr val="tx1">
                  <a:lumMod val="65000"/>
                  <a:lumOff val="35000"/>
                </a:schemeClr>
              </a:solidFill>
            </a:endParaRPr>
          </a:p>
          <a:p>
            <a:pPr lvl="1"/>
            <a:endParaRPr lang="en-US" altLang="ja-JP" dirty="0" smtClean="0">
              <a:solidFill>
                <a:schemeClr val="tx1">
                  <a:lumMod val="65000"/>
                  <a:lumOff val="35000"/>
                </a:schemeClr>
              </a:solidFill>
            </a:endParaRPr>
          </a:p>
          <a:p>
            <a:endParaRPr kumimoji="1" lang="ja-JP" altLang="en-US"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2</a:t>
            </a:fld>
            <a:endParaRPr kumimoji="1" lang="ja-JP" altLang="en-US"/>
          </a:p>
        </p:txBody>
      </p:sp>
      <p:grpSp>
        <p:nvGrpSpPr>
          <p:cNvPr id="12" name="グループ化 11"/>
          <p:cNvGrpSpPr/>
          <p:nvPr/>
        </p:nvGrpSpPr>
        <p:grpSpPr>
          <a:xfrm>
            <a:off x="928662" y="285728"/>
            <a:ext cx="8001056" cy="5857916"/>
            <a:chOff x="428596" y="286522"/>
            <a:chExt cx="8001056" cy="5857916"/>
          </a:xfrm>
        </p:grpSpPr>
        <p:cxnSp>
          <p:nvCxnSpPr>
            <p:cNvPr id="7" name="直線コネクタ 6"/>
            <p:cNvCxnSpPr/>
            <p:nvPr/>
          </p:nvCxnSpPr>
          <p:spPr>
            <a:xfrm>
              <a:off x="428596" y="1214422"/>
              <a:ext cx="8001056" cy="1588"/>
            </a:xfrm>
            <a:prstGeom prst="line">
              <a:avLst/>
            </a:prstGeom>
            <a:ln w="38100" cap="rnd">
              <a:solidFill>
                <a:schemeClr val="tx1"/>
              </a:solidFill>
            </a:ln>
            <a:scene3d>
              <a:camera prst="orthographicFront"/>
              <a:lightRig rig="soft" dir="t"/>
            </a:scene3d>
            <a:sp3d extrusionH="76200" prstMaterial="metal">
              <a:extrusionClr>
                <a:schemeClr val="bg1">
                  <a:lumMod val="85000"/>
                </a:schemeClr>
              </a:extrusionClr>
            </a:sp3d>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a:xfrm rot="5400000">
              <a:off x="4429124" y="3214686"/>
              <a:ext cx="5857916" cy="1588"/>
            </a:xfrm>
            <a:prstGeom prst="line">
              <a:avLst/>
            </a:prstGeom>
            <a:ln w="38100" cap="rnd">
              <a:solidFill>
                <a:schemeClr val="tx1"/>
              </a:solidFill>
            </a:ln>
            <a:scene3d>
              <a:camera prst="orthographicFront"/>
              <a:lightRig rig="soft" dir="t"/>
            </a:scene3d>
            <a:sp3d extrusionH="76200" prstMaterial="metal">
              <a:extrusionClr>
                <a:schemeClr val="bg1">
                  <a:lumMod val="85000"/>
                </a:schemeClr>
              </a:extrusionClr>
            </a:sp3d>
          </p:spPr>
          <p:style>
            <a:lnRef idx="1">
              <a:schemeClr val="accent1"/>
            </a:lnRef>
            <a:fillRef idx="0">
              <a:schemeClr val="accent1"/>
            </a:fillRef>
            <a:effectRef idx="0">
              <a:schemeClr val="accent1"/>
            </a:effectRef>
            <a:fontRef idx="minor">
              <a:schemeClr val="tx1"/>
            </a:fontRef>
          </p:style>
        </p:cxnSp>
      </p:grpSp>
      <p:sp>
        <p:nvSpPr>
          <p:cNvPr id="11"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-Contents</a:t>
            </a:r>
            <a:r>
              <a:rPr lang="ja-JP" altLang="en-US" dirty="0" smtClean="0"/>
              <a:t>２</a:t>
            </a:r>
            <a:r>
              <a:rPr lang="en-US" altLang="ja-JP" dirty="0" smtClean="0"/>
              <a:t>-</a:t>
            </a:r>
            <a:endParaRPr kumimoji="1" lang="ja-JP" altLang="en-US" dirty="0"/>
          </a:p>
        </p:txBody>
      </p:sp>
      <p:sp>
        <p:nvSpPr>
          <p:cNvPr id="3" name="コンテンツ プレースホルダ 2"/>
          <p:cNvSpPr>
            <a:spLocks noGrp="1"/>
          </p:cNvSpPr>
          <p:nvPr>
            <p:ph idx="1"/>
          </p:nvPr>
        </p:nvSpPr>
        <p:spPr>
          <a:xfrm>
            <a:off x="285720" y="1643050"/>
            <a:ext cx="8501122" cy="4525963"/>
          </a:xfrm>
        </p:spPr>
        <p:txBody>
          <a:bodyPr>
            <a:normAutofit fontScale="92500" lnSpcReduction="10000"/>
          </a:bodyPr>
          <a:lstStyle/>
          <a:p>
            <a:r>
              <a:rPr lang="ja-JP" altLang="en-US" dirty="0" smtClean="0"/>
              <a:t>第３章</a:t>
            </a:r>
            <a:r>
              <a:rPr lang="ja-JP" altLang="en-US" dirty="0" smtClean="0"/>
              <a:t>・・</a:t>
            </a:r>
            <a:r>
              <a:rPr lang="ja-JP" altLang="en-US" dirty="0" smtClean="0"/>
              <a:t>・</a:t>
            </a:r>
            <a:r>
              <a:rPr lang="ja-JP" altLang="en-US" sz="3000" dirty="0" smtClean="0"/>
              <a:t>デジタルサイネージの戦略</a:t>
            </a:r>
            <a:endParaRPr lang="en-US" altLang="ja-JP" sz="3000" dirty="0" smtClean="0"/>
          </a:p>
          <a:p>
            <a:pPr lvl="1"/>
            <a:r>
              <a:rPr lang="ja-JP" altLang="en-US" sz="3000" dirty="0" smtClean="0">
                <a:solidFill>
                  <a:schemeClr val="tx1">
                    <a:lumMod val="65000"/>
                    <a:lumOff val="35000"/>
                  </a:schemeClr>
                </a:solidFill>
              </a:rPr>
              <a:t>第１節・・</a:t>
            </a:r>
            <a:r>
              <a:rPr lang="ja-JP" altLang="en-US" sz="3000" dirty="0" smtClean="0">
                <a:solidFill>
                  <a:schemeClr val="tx1">
                    <a:lumMod val="65000"/>
                    <a:lumOff val="35000"/>
                  </a:schemeClr>
                </a:solidFill>
              </a:rPr>
              <a:t>・</a:t>
            </a:r>
            <a:endParaRPr lang="en-US" altLang="ja-JP" sz="3000" dirty="0" smtClean="0">
              <a:solidFill>
                <a:schemeClr val="tx1">
                  <a:lumMod val="65000"/>
                  <a:lumOff val="35000"/>
                </a:schemeClr>
              </a:solidFill>
            </a:endParaRPr>
          </a:p>
          <a:p>
            <a:pPr lvl="1"/>
            <a:r>
              <a:rPr lang="ja-JP" altLang="en-US" sz="3000" dirty="0" smtClean="0">
                <a:solidFill>
                  <a:schemeClr val="tx1">
                    <a:lumMod val="65000"/>
                    <a:lumOff val="35000"/>
                  </a:schemeClr>
                </a:solidFill>
              </a:rPr>
              <a:t>第２節</a:t>
            </a:r>
            <a:r>
              <a:rPr lang="ja-JP" altLang="en-US" sz="3000" dirty="0" smtClean="0">
                <a:solidFill>
                  <a:schemeClr val="tx1">
                    <a:lumMod val="65000"/>
                    <a:lumOff val="35000"/>
                  </a:schemeClr>
                </a:solidFill>
              </a:rPr>
              <a:t>・・</a:t>
            </a:r>
            <a:r>
              <a:rPr lang="ja-JP" altLang="en-US" sz="3000" dirty="0" smtClean="0">
                <a:solidFill>
                  <a:schemeClr val="tx1">
                    <a:lumMod val="65000"/>
                    <a:lumOff val="35000"/>
                  </a:schemeClr>
                </a:solidFill>
              </a:rPr>
              <a:t>・</a:t>
            </a:r>
            <a:endParaRPr lang="en-US" altLang="ja-JP" sz="3000" dirty="0" smtClean="0">
              <a:solidFill>
                <a:schemeClr val="tx1">
                  <a:lumMod val="65000"/>
                  <a:lumOff val="35000"/>
                </a:schemeClr>
              </a:solidFill>
            </a:endParaRPr>
          </a:p>
          <a:p>
            <a:pPr lvl="1"/>
            <a:r>
              <a:rPr lang="ja-JP" altLang="en-US" sz="3000" dirty="0" smtClean="0">
                <a:solidFill>
                  <a:schemeClr val="tx1">
                    <a:lumMod val="65000"/>
                    <a:lumOff val="35000"/>
                  </a:schemeClr>
                </a:solidFill>
              </a:rPr>
              <a:t>第３節・・</a:t>
            </a:r>
            <a:r>
              <a:rPr lang="ja-JP" altLang="en-US" sz="3000" dirty="0" smtClean="0">
                <a:solidFill>
                  <a:schemeClr val="tx1">
                    <a:lumMod val="65000"/>
                    <a:lumOff val="35000"/>
                  </a:schemeClr>
                </a:solidFill>
              </a:rPr>
              <a:t>・</a:t>
            </a:r>
            <a:endParaRPr lang="en-US" altLang="ja-JP" sz="3000" dirty="0" smtClean="0">
              <a:solidFill>
                <a:schemeClr val="tx1">
                  <a:lumMod val="65000"/>
                  <a:lumOff val="35000"/>
                </a:schemeClr>
              </a:solidFill>
            </a:endParaRPr>
          </a:p>
          <a:p>
            <a:r>
              <a:rPr lang="ja-JP" altLang="en-US" dirty="0" smtClean="0"/>
              <a:t>第４章</a:t>
            </a:r>
            <a:r>
              <a:rPr lang="ja-JP" altLang="en-US" dirty="0" smtClean="0"/>
              <a:t>・・・</a:t>
            </a:r>
            <a:r>
              <a:rPr lang="ja-JP" altLang="en-US" sz="3000" dirty="0" smtClean="0"/>
              <a:t>デジタルサイネージからサイネージへ</a:t>
            </a:r>
            <a:endParaRPr lang="en-US" altLang="ja-JP" sz="3000" dirty="0" smtClean="0"/>
          </a:p>
          <a:p>
            <a:pPr lvl="1"/>
            <a:r>
              <a:rPr lang="ja-JP" altLang="en-US" sz="3000" dirty="0" smtClean="0">
                <a:solidFill>
                  <a:schemeClr val="tx1">
                    <a:lumMod val="65000"/>
                    <a:lumOff val="35000"/>
                  </a:schemeClr>
                </a:solidFill>
              </a:rPr>
              <a:t>第１節・・・携帯端末とサイネージ</a:t>
            </a:r>
            <a:endParaRPr lang="en-US" altLang="ja-JP" sz="3000" dirty="0" smtClean="0">
              <a:solidFill>
                <a:schemeClr val="tx1">
                  <a:lumMod val="65000"/>
                  <a:lumOff val="35000"/>
                </a:schemeClr>
              </a:solidFill>
            </a:endParaRPr>
          </a:p>
          <a:p>
            <a:pPr lvl="1"/>
            <a:r>
              <a:rPr lang="ja-JP" altLang="en-US" sz="3000" dirty="0" smtClean="0">
                <a:solidFill>
                  <a:schemeClr val="tx1">
                    <a:lumMod val="65000"/>
                    <a:lumOff val="35000"/>
                  </a:schemeClr>
                </a:solidFill>
              </a:rPr>
              <a:t>第２節・・・メディアの融合</a:t>
            </a:r>
            <a:endParaRPr lang="en-US" altLang="ja-JP" sz="3000" dirty="0" smtClean="0">
              <a:solidFill>
                <a:schemeClr val="tx1">
                  <a:lumMod val="65000"/>
                  <a:lumOff val="35000"/>
                </a:schemeClr>
              </a:solidFill>
            </a:endParaRPr>
          </a:p>
          <a:p>
            <a:pPr lvl="1"/>
            <a:r>
              <a:rPr lang="ja-JP" altLang="en-US" sz="3000" dirty="0" smtClean="0">
                <a:solidFill>
                  <a:schemeClr val="tx1">
                    <a:lumMod val="65000"/>
                    <a:lumOff val="35000"/>
                  </a:schemeClr>
                </a:solidFill>
              </a:rPr>
              <a:t>第３節・・・ユビキタス社会へ</a:t>
            </a:r>
            <a:endParaRPr lang="en-US" altLang="ja-JP" sz="3000" dirty="0" smtClean="0">
              <a:solidFill>
                <a:schemeClr val="tx1">
                  <a:lumMod val="65000"/>
                  <a:lumOff val="35000"/>
                </a:schemeClr>
              </a:solidFill>
            </a:endParaRPr>
          </a:p>
          <a:p>
            <a:r>
              <a:rPr lang="ja-JP" altLang="en-US" dirty="0" smtClean="0"/>
              <a:t>おわり</a:t>
            </a:r>
            <a:r>
              <a:rPr lang="ja-JP" altLang="en-US" dirty="0" smtClean="0"/>
              <a:t>に</a:t>
            </a:r>
            <a:endParaRPr lang="en-US" altLang="ja-JP" dirty="0" smtClean="0"/>
          </a:p>
          <a:p>
            <a:endParaRPr kumimoji="1" lang="ja-JP" altLang="en-US"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3</a:t>
            </a:fld>
            <a:endParaRPr kumimoji="1" lang="ja-JP" altLang="en-US"/>
          </a:p>
        </p:txBody>
      </p:sp>
      <p:grpSp>
        <p:nvGrpSpPr>
          <p:cNvPr id="6" name="グループ化 5"/>
          <p:cNvGrpSpPr/>
          <p:nvPr/>
        </p:nvGrpSpPr>
        <p:grpSpPr>
          <a:xfrm>
            <a:off x="857224" y="285728"/>
            <a:ext cx="8001056" cy="5857916"/>
            <a:chOff x="428596" y="286522"/>
            <a:chExt cx="8001056" cy="5857916"/>
          </a:xfrm>
        </p:grpSpPr>
        <p:cxnSp>
          <p:nvCxnSpPr>
            <p:cNvPr id="7" name="直線コネクタ 6"/>
            <p:cNvCxnSpPr/>
            <p:nvPr/>
          </p:nvCxnSpPr>
          <p:spPr>
            <a:xfrm>
              <a:off x="428596" y="1214422"/>
              <a:ext cx="8001056" cy="1588"/>
            </a:xfrm>
            <a:prstGeom prst="line">
              <a:avLst/>
            </a:prstGeom>
            <a:ln w="38100" cap="rnd">
              <a:solidFill>
                <a:schemeClr val="tx1"/>
              </a:solidFill>
            </a:ln>
            <a:scene3d>
              <a:camera prst="orthographicFront"/>
              <a:lightRig rig="soft" dir="t"/>
            </a:scene3d>
            <a:sp3d extrusionH="76200" prstMaterial="metal">
              <a:extrusionClr>
                <a:schemeClr val="bg1">
                  <a:lumMod val="85000"/>
                </a:schemeClr>
              </a:extrusionClr>
            </a:sp3d>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rot="5400000">
              <a:off x="4429124" y="3214686"/>
              <a:ext cx="5857916" cy="1588"/>
            </a:xfrm>
            <a:prstGeom prst="line">
              <a:avLst/>
            </a:prstGeom>
            <a:ln w="38100" cap="rnd">
              <a:solidFill>
                <a:schemeClr val="tx1"/>
              </a:solidFill>
            </a:ln>
            <a:scene3d>
              <a:camera prst="orthographicFront"/>
              <a:lightRig rig="soft" dir="t"/>
            </a:scene3d>
            <a:sp3d extrusionH="76200" prstMaterial="metal">
              <a:extrusionClr>
                <a:schemeClr val="bg1">
                  <a:lumMod val="85000"/>
                </a:schemeClr>
              </a:extrusionClr>
            </a:sp3d>
          </p:spPr>
          <p:style>
            <a:lnRef idx="1">
              <a:schemeClr val="accent1"/>
            </a:lnRef>
            <a:fillRef idx="0">
              <a:schemeClr val="accent1"/>
            </a:fillRef>
            <a:effectRef idx="0">
              <a:schemeClr val="accent1"/>
            </a:effectRef>
            <a:fontRef idx="minor">
              <a:schemeClr val="tx1"/>
            </a:fontRef>
          </p:style>
        </p:cxnSp>
      </p:grpSp>
      <p:sp>
        <p:nvSpPr>
          <p:cNvPr id="9"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u="sng" dirty="0" smtClean="0"/>
              <a:t>論点</a:t>
            </a:r>
            <a:endParaRPr kumimoji="1" lang="ja-JP" altLang="en-US" u="sng" dirty="0"/>
          </a:p>
        </p:txBody>
      </p:sp>
      <p:sp>
        <p:nvSpPr>
          <p:cNvPr id="3" name="コンテンツ プレースホルダ 2"/>
          <p:cNvSpPr>
            <a:spLocks noGrp="1"/>
          </p:cNvSpPr>
          <p:nvPr>
            <p:ph idx="1"/>
          </p:nvPr>
        </p:nvSpPr>
        <p:spPr/>
        <p:txBody>
          <a:bodyPr>
            <a:normAutofit/>
          </a:bodyPr>
          <a:lstStyle/>
          <a:p>
            <a:pPr algn="ctr">
              <a:buNone/>
            </a:pPr>
            <a:r>
              <a:rPr kumimoji="1" lang="ja-JP" altLang="en-US" dirty="0" smtClean="0"/>
              <a:t>デジタルサイネージと呼ばれる電子看板を日常生活で多く見るようになった。今後、身の回りの多くのものにも使われるようになるのではないか。</a:t>
            </a:r>
            <a:endParaRPr kumimoji="1" lang="en-US" altLang="ja-JP" dirty="0" smtClean="0"/>
          </a:p>
          <a:p>
            <a:pPr algn="ctr">
              <a:buNone/>
            </a:pPr>
            <a:r>
              <a:rPr lang="ja-JP" altLang="en-US" dirty="0" smtClean="0"/>
              <a:t>また</a:t>
            </a:r>
            <a:r>
              <a:rPr lang="ja-JP" altLang="en-US" dirty="0" smtClean="0"/>
              <a:t>、携帯端末を使ったサイネージで情報を個々の人に伝えることができるのではないかと考えた。</a:t>
            </a:r>
            <a:endParaRPr lang="en-US" altLang="ja-JP" dirty="0" smtClean="0"/>
          </a:p>
          <a:p>
            <a:pPr algn="ctr">
              <a:buNone/>
            </a:pPr>
            <a:r>
              <a:rPr lang="ja-JP" altLang="en-US" dirty="0" smtClean="0"/>
              <a:t>これからの電子看板のありかたを論じていく。</a:t>
            </a:r>
            <a:endParaRPr kumimoji="1" lang="ja-JP" altLang="en-US"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4</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u="sng" dirty="0" smtClean="0"/>
              <a:t>デジタルサイネージ（</a:t>
            </a:r>
            <a:r>
              <a:rPr lang="en-US" altLang="ja-JP" u="sng" dirty="0" smtClean="0"/>
              <a:t>Digital Signage</a:t>
            </a:r>
            <a:r>
              <a:rPr kumimoji="1" lang="ja-JP" altLang="en-US" u="sng" dirty="0" smtClean="0"/>
              <a:t>）</a:t>
            </a:r>
            <a:endParaRPr kumimoji="1" lang="ja-JP" altLang="en-US" u="sng" dirty="0"/>
          </a:p>
        </p:txBody>
      </p:sp>
      <p:sp>
        <p:nvSpPr>
          <p:cNvPr id="3" name="コンテンツ プレースホルダ 2"/>
          <p:cNvSpPr>
            <a:spLocks noGrp="1"/>
          </p:cNvSpPr>
          <p:nvPr>
            <p:ph idx="1"/>
          </p:nvPr>
        </p:nvSpPr>
        <p:spPr/>
        <p:txBody>
          <a:bodyPr>
            <a:normAutofit/>
          </a:bodyPr>
          <a:lstStyle/>
          <a:p>
            <a:pPr algn="ctr">
              <a:buNone/>
            </a:pPr>
            <a:r>
              <a:rPr lang="ja-JP" altLang="en-US" dirty="0" smtClean="0"/>
              <a:t>“デジタルサイネージ“とは？</a:t>
            </a:r>
            <a:endParaRPr kumimoji="1" lang="en-US" altLang="ja-JP" dirty="0" smtClean="0"/>
          </a:p>
          <a:p>
            <a:pPr algn="ctr">
              <a:buNone/>
            </a:pPr>
            <a:r>
              <a:rPr kumimoji="1" lang="ja-JP" altLang="en-US" dirty="0" smtClean="0"/>
              <a:t>表示と通信にデジタル技術を活用して平面ディスプレイやプロジェクタなどによって映像や情報を表示する広告媒体である。主に電子看板と訳されることが多いものである。</a:t>
            </a:r>
            <a:endParaRPr kumimoji="1" lang="en-US" altLang="ja-JP" dirty="0" smtClean="0"/>
          </a:p>
          <a:p>
            <a:pPr algn="ctr">
              <a:buNone/>
            </a:pPr>
            <a:r>
              <a:rPr kumimoji="1" lang="ja-JP" altLang="en-US" sz="2400" dirty="0" smtClean="0"/>
              <a:t>定義：野外・店頭・公共空間・交通機関などの、あらゆる場所で、ネット</a:t>
            </a:r>
            <a:r>
              <a:rPr lang="ja-JP" altLang="en-US" sz="2400" dirty="0" smtClean="0"/>
              <a:t>ワークに接続したディスプレイなどの電子的な表示機器を使って情報を発信しるシステム（デジタルサイネージコンソーシアム）</a:t>
            </a:r>
            <a:endParaRPr kumimoji="1" lang="ja-JP" altLang="en-US" sz="2400"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5</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u="sng" dirty="0" smtClean="0"/>
              <a:t>注目されている理由</a:t>
            </a:r>
            <a:endParaRPr kumimoji="1" lang="ja-JP" altLang="en-US" u="sng" dirty="0"/>
          </a:p>
        </p:txBody>
      </p:sp>
      <p:sp>
        <p:nvSpPr>
          <p:cNvPr id="3" name="コンテンツ プレースホルダ 2"/>
          <p:cNvSpPr>
            <a:spLocks noGrp="1"/>
          </p:cNvSpPr>
          <p:nvPr>
            <p:ph idx="1"/>
          </p:nvPr>
        </p:nvSpPr>
        <p:spPr/>
        <p:txBody>
          <a:bodyPr>
            <a:normAutofit/>
          </a:bodyPr>
          <a:lstStyle/>
          <a:p>
            <a:pPr algn="ctr">
              <a:buNone/>
            </a:pPr>
            <a:r>
              <a:rPr kumimoji="1" lang="ja-JP" altLang="en-US" dirty="0" smtClean="0"/>
              <a:t>動画や音楽が使える</a:t>
            </a:r>
            <a:endParaRPr kumimoji="1" lang="en-US" altLang="ja-JP" dirty="0" smtClean="0"/>
          </a:p>
          <a:p>
            <a:pPr algn="ctr">
              <a:buNone/>
            </a:pPr>
            <a:r>
              <a:rPr lang="ja-JP" altLang="en-US" dirty="0" smtClean="0"/>
              <a:t>場所</a:t>
            </a:r>
            <a:r>
              <a:rPr lang="ja-JP" altLang="en-US" dirty="0" smtClean="0"/>
              <a:t>や時間を特定できる</a:t>
            </a:r>
            <a:endParaRPr lang="en-US" altLang="ja-JP" dirty="0" smtClean="0"/>
          </a:p>
          <a:p>
            <a:pPr algn="ctr">
              <a:buNone/>
            </a:pPr>
            <a:r>
              <a:rPr kumimoji="1" lang="ja-JP" altLang="en-US" dirty="0" smtClean="0"/>
              <a:t>ディスプレイごと</a:t>
            </a:r>
            <a:r>
              <a:rPr kumimoji="1" lang="ja-JP" altLang="en-US" dirty="0" smtClean="0"/>
              <a:t>にコンテンツを制御できる</a:t>
            </a:r>
            <a:endParaRPr kumimoji="1" lang="en-US" altLang="ja-JP" dirty="0" smtClean="0"/>
          </a:p>
          <a:p>
            <a:pPr algn="ctr">
              <a:buNone/>
            </a:pPr>
            <a:r>
              <a:rPr lang="ja-JP" altLang="en-US" dirty="0" smtClean="0"/>
              <a:t>長期的に</a:t>
            </a:r>
            <a:r>
              <a:rPr lang="ja-JP" altLang="en-US" dirty="0" smtClean="0"/>
              <a:t>見て広告コストの削減につながる</a:t>
            </a:r>
            <a:endParaRPr lang="en-US" altLang="ja-JP" dirty="0" smtClean="0"/>
          </a:p>
          <a:p>
            <a:pPr algn="ctr">
              <a:buNone/>
            </a:pPr>
            <a:endParaRPr lang="en-US" altLang="ja-JP" dirty="0" smtClean="0"/>
          </a:p>
          <a:p>
            <a:pPr algn="ctr">
              <a:buNone/>
            </a:pPr>
            <a:endParaRPr kumimoji="1" lang="en-US" altLang="ja-JP" dirty="0" smtClean="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6</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
        <p:nvSpPr>
          <p:cNvPr id="6" name="右矢印 5"/>
          <p:cNvSpPr/>
          <p:nvPr/>
        </p:nvSpPr>
        <p:spPr>
          <a:xfrm>
            <a:off x="785786" y="4643446"/>
            <a:ext cx="642942" cy="857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643042" y="4500570"/>
            <a:ext cx="6500858" cy="1077218"/>
          </a:xfrm>
          <a:prstGeom prst="rect">
            <a:avLst/>
          </a:prstGeom>
          <a:noFill/>
        </p:spPr>
        <p:txBody>
          <a:bodyPr wrap="square" rtlCol="0">
            <a:spAutoFit/>
          </a:bodyPr>
          <a:lstStyle/>
          <a:p>
            <a:r>
              <a:rPr lang="ja-JP" altLang="en-US" sz="3200" dirty="0" smtClean="0"/>
              <a:t>大きな画面も小さな画面も、どこでもサイネージのテリトリーになる。</a:t>
            </a:r>
            <a:endParaRPr lang="ja-JP" altLang="en-US" sz="32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デジタルサイネージコンソーシアム</a:t>
            </a:r>
            <a:endParaRPr kumimoji="1" lang="ja-JP" altLang="en-US" u="sng" dirty="0"/>
          </a:p>
        </p:txBody>
      </p:sp>
      <p:sp>
        <p:nvSpPr>
          <p:cNvPr id="3" name="コンテンツ プレースホルダ 2"/>
          <p:cNvSpPr>
            <a:spLocks noGrp="1"/>
          </p:cNvSpPr>
          <p:nvPr>
            <p:ph idx="1"/>
          </p:nvPr>
        </p:nvSpPr>
        <p:spPr/>
        <p:txBody>
          <a:bodyPr>
            <a:normAutofit/>
          </a:bodyPr>
          <a:lstStyle/>
          <a:p>
            <a:pPr algn="ctr">
              <a:buNone/>
            </a:pPr>
            <a:r>
              <a:rPr kumimoji="1" lang="ja-JP" altLang="en-US" dirty="0" smtClean="0"/>
              <a:t>デジタルサイネージを産業として成立させ、可能性を拡大する。こうした目的の</a:t>
            </a:r>
            <a:r>
              <a:rPr lang="ja-JP" altLang="en-US" dirty="0" smtClean="0"/>
              <a:t>ため</a:t>
            </a:r>
            <a:r>
              <a:rPr lang="ja-JP" altLang="en-US" dirty="0" smtClean="0"/>
              <a:t>、「デジタルサイネージコンソーシアム」が</a:t>
            </a:r>
            <a:r>
              <a:rPr lang="en-US" altLang="ja-JP" dirty="0" smtClean="0"/>
              <a:t>2007</a:t>
            </a:r>
            <a:r>
              <a:rPr lang="ja-JP" altLang="en-US" dirty="0" smtClean="0"/>
              <a:t>年</a:t>
            </a:r>
            <a:r>
              <a:rPr lang="en-US" altLang="ja-JP" dirty="0" smtClean="0"/>
              <a:t>6</a:t>
            </a:r>
            <a:r>
              <a:rPr lang="ja-JP" altLang="en-US" dirty="0" smtClean="0"/>
              <a:t>月に設立された。大小企業１４０社が参画</a:t>
            </a:r>
            <a:endParaRPr kumimoji="1" lang="ja-JP" altLang="en-US" dirty="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7</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
        <p:nvSpPr>
          <p:cNvPr id="6" name="右矢印 5"/>
          <p:cNvSpPr/>
          <p:nvPr/>
        </p:nvSpPr>
        <p:spPr>
          <a:xfrm>
            <a:off x="714348" y="4220889"/>
            <a:ext cx="107157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143076" y="4250537"/>
            <a:ext cx="7000924" cy="369332"/>
          </a:xfrm>
          <a:prstGeom prst="rect">
            <a:avLst/>
          </a:prstGeom>
          <a:noFill/>
        </p:spPr>
        <p:txBody>
          <a:bodyPr wrap="square" rtlCol="0">
            <a:spAutoFit/>
          </a:bodyPr>
          <a:lstStyle/>
          <a:p>
            <a:r>
              <a:rPr kumimoji="1" lang="ja-JP" altLang="en-US" dirty="0" smtClean="0"/>
              <a:t>２０１５年に１兆円規模の産業とする。</a:t>
            </a:r>
            <a:endParaRPr kumimoji="1" lang="ja-JP" altLang="en-US" dirty="0"/>
          </a:p>
        </p:txBody>
      </p:sp>
      <p:sp>
        <p:nvSpPr>
          <p:cNvPr id="9" name="右矢印 8"/>
          <p:cNvSpPr/>
          <p:nvPr/>
        </p:nvSpPr>
        <p:spPr>
          <a:xfrm>
            <a:off x="714348" y="4935269"/>
            <a:ext cx="107157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143076" y="4964917"/>
            <a:ext cx="7000924" cy="369332"/>
          </a:xfrm>
          <a:prstGeom prst="rect">
            <a:avLst/>
          </a:prstGeom>
          <a:noFill/>
        </p:spPr>
        <p:txBody>
          <a:bodyPr wrap="square" rtlCol="0">
            <a:spAutoFit/>
          </a:bodyPr>
          <a:lstStyle/>
          <a:p>
            <a:r>
              <a:rPr kumimoji="1" lang="ja-JP" altLang="en-US" dirty="0" smtClean="0"/>
              <a:t>日本を世界一のサイネージ大国とし世界一の水準とする。</a:t>
            </a:r>
            <a:endParaRPr kumimoji="1" lang="ja-JP" altLang="en-US" dirty="0"/>
          </a:p>
        </p:txBody>
      </p:sp>
      <p:sp>
        <p:nvSpPr>
          <p:cNvPr id="11" name="右矢印 10"/>
          <p:cNvSpPr/>
          <p:nvPr/>
        </p:nvSpPr>
        <p:spPr>
          <a:xfrm>
            <a:off x="642910" y="5680991"/>
            <a:ext cx="107157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928794" y="5572140"/>
            <a:ext cx="7000924" cy="646331"/>
          </a:xfrm>
          <a:prstGeom prst="rect">
            <a:avLst/>
          </a:prstGeom>
          <a:noFill/>
        </p:spPr>
        <p:txBody>
          <a:bodyPr wrap="square" rtlCol="0">
            <a:spAutoFit/>
          </a:bodyPr>
          <a:lstStyle/>
          <a:p>
            <a:r>
              <a:rPr kumimoji="1" lang="ja-JP" altLang="en-US" dirty="0" smtClean="0"/>
              <a:t>２０１５年までに、すべての車両、駅、空港、商業施設・・・ネットワークでつなぎサイネージ</a:t>
            </a:r>
            <a:r>
              <a:rPr lang="ja-JP" altLang="en-US" dirty="0" smtClean="0"/>
              <a:t>化する。</a:t>
            </a:r>
            <a:endParaRPr kumimoji="1" lang="ja-JP" altLang="en-US" dirty="0"/>
          </a:p>
        </p:txBody>
      </p:sp>
      <p:sp>
        <p:nvSpPr>
          <p:cNvPr id="13" name="タイトル 1"/>
          <p:cNvSpPr txBox="1">
            <a:spLocks/>
          </p:cNvSpPr>
          <p:nvPr/>
        </p:nvSpPr>
        <p:spPr>
          <a:xfrm>
            <a:off x="3929058" y="3643314"/>
            <a:ext cx="1571636" cy="64294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400" b="1" i="0" strike="noStrike" kern="1200" cap="none" spc="0" normalizeH="0" baseline="0" noProof="0" dirty="0" smtClean="0">
                <a:ln>
                  <a:noFill/>
                </a:ln>
                <a:solidFill>
                  <a:schemeClr val="tx1"/>
                </a:solidFill>
                <a:effectLst/>
                <a:uLnTx/>
                <a:uFillTx/>
                <a:latin typeface="+mj-lt"/>
                <a:ea typeface="+mj-ea"/>
                <a:cs typeface="+mj-cs"/>
              </a:rPr>
              <a:t>ミッション</a:t>
            </a:r>
            <a:endParaRPr kumimoji="1" lang="ja-JP" altLang="en-US" sz="2400" b="1" i="0"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u="sng" dirty="0" smtClean="0"/>
              <a:t>デジタルサイネージの利点</a:t>
            </a:r>
            <a:endParaRPr kumimoji="1" lang="ja-JP" altLang="en-US" u="sng" dirty="0"/>
          </a:p>
        </p:txBody>
      </p:sp>
      <p:sp>
        <p:nvSpPr>
          <p:cNvPr id="3" name="コンテンツ プレースホルダ 2"/>
          <p:cNvSpPr>
            <a:spLocks noGrp="1"/>
          </p:cNvSpPr>
          <p:nvPr>
            <p:ph idx="1"/>
          </p:nvPr>
        </p:nvSpPr>
        <p:spPr>
          <a:xfrm>
            <a:off x="428596" y="1785926"/>
            <a:ext cx="8229600" cy="4525963"/>
          </a:xfrm>
        </p:spPr>
        <p:txBody>
          <a:bodyPr>
            <a:normAutofit lnSpcReduction="10000"/>
          </a:bodyPr>
          <a:lstStyle/>
          <a:p>
            <a:pPr algn="ctr">
              <a:buNone/>
            </a:pPr>
            <a:r>
              <a:rPr lang="ja-JP" altLang="en-US" dirty="0" smtClean="0"/>
              <a:t>地域性を考慮したターゲットへメッセージの発信が可能</a:t>
            </a:r>
            <a:endParaRPr kumimoji="1" lang="en-US" altLang="ja-JP" dirty="0" smtClean="0"/>
          </a:p>
          <a:p>
            <a:pPr algn="ctr">
              <a:buNone/>
            </a:pPr>
            <a:r>
              <a:rPr kumimoji="1" lang="ja-JP" altLang="en-US" dirty="0" smtClean="0"/>
              <a:t>表示内容の更新や変更が容易</a:t>
            </a:r>
            <a:endParaRPr kumimoji="1" lang="en-US" altLang="ja-JP" dirty="0" smtClean="0"/>
          </a:p>
          <a:p>
            <a:pPr algn="ctr">
              <a:buNone/>
            </a:pPr>
            <a:r>
              <a:rPr lang="ja-JP" altLang="en-US" dirty="0" smtClean="0"/>
              <a:t>内臓記憶</a:t>
            </a:r>
            <a:r>
              <a:rPr lang="ja-JP" altLang="en-US" dirty="0" smtClean="0"/>
              <a:t>装置に多数の表示情報を記録</a:t>
            </a:r>
            <a:endParaRPr lang="en-US" altLang="ja-JP" dirty="0" smtClean="0"/>
          </a:p>
          <a:p>
            <a:pPr algn="ctr">
              <a:buNone/>
            </a:pPr>
            <a:r>
              <a:rPr lang="ja-JP" altLang="en-US" dirty="0" smtClean="0"/>
              <a:t>秒単位で表示内容を切り替え可能</a:t>
            </a:r>
            <a:endParaRPr lang="en-US" altLang="ja-JP" dirty="0" smtClean="0"/>
          </a:p>
          <a:p>
            <a:pPr algn="ctr">
              <a:buNone/>
            </a:pPr>
            <a:r>
              <a:rPr lang="ja-JP" altLang="en-US" dirty="0" smtClean="0"/>
              <a:t>ポスター</a:t>
            </a:r>
            <a:r>
              <a:rPr lang="ja-JP" altLang="en-US" dirty="0" smtClean="0"/>
              <a:t>や看板のような印刷物の手間がない</a:t>
            </a:r>
            <a:endParaRPr lang="en-US" altLang="ja-JP" dirty="0" smtClean="0"/>
          </a:p>
          <a:p>
            <a:pPr algn="ctr">
              <a:buNone/>
            </a:pPr>
            <a:r>
              <a:rPr lang="ja-JP" altLang="en-US" dirty="0" smtClean="0"/>
              <a:t>動画の表示が</a:t>
            </a:r>
            <a:r>
              <a:rPr lang="ja-JP" altLang="en-US" dirty="0" smtClean="0"/>
              <a:t>できる</a:t>
            </a:r>
            <a:endParaRPr lang="en-US" altLang="ja-JP" dirty="0" smtClean="0"/>
          </a:p>
          <a:p>
            <a:pPr algn="ctr">
              <a:buNone/>
            </a:pPr>
            <a:r>
              <a:rPr lang="ja-JP" altLang="en-US" dirty="0" smtClean="0"/>
              <a:t>１つ</a:t>
            </a:r>
            <a:r>
              <a:rPr lang="ja-JP" altLang="en-US" dirty="0" smtClean="0"/>
              <a:t>の表示機器で複数の広告主に提供できる</a:t>
            </a:r>
            <a:endParaRPr lang="en-US" altLang="ja-JP" dirty="0" smtClean="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8</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u="sng" dirty="0" smtClean="0"/>
              <a:t>デジタルサイネージの問題</a:t>
            </a:r>
            <a:endParaRPr kumimoji="1" lang="ja-JP" altLang="en-US" u="sng" dirty="0"/>
          </a:p>
        </p:txBody>
      </p:sp>
      <p:sp>
        <p:nvSpPr>
          <p:cNvPr id="3" name="コンテンツ プレースホルダ 2"/>
          <p:cNvSpPr>
            <a:spLocks noGrp="1"/>
          </p:cNvSpPr>
          <p:nvPr>
            <p:ph idx="1"/>
          </p:nvPr>
        </p:nvSpPr>
        <p:spPr>
          <a:xfrm>
            <a:off x="428596" y="1714488"/>
            <a:ext cx="8229600" cy="4525963"/>
          </a:xfrm>
        </p:spPr>
        <p:txBody>
          <a:bodyPr/>
          <a:lstStyle/>
          <a:p>
            <a:pPr algn="ctr">
              <a:buNone/>
            </a:pPr>
            <a:r>
              <a:rPr lang="ja-JP" altLang="en-US" dirty="0" smtClean="0"/>
              <a:t>技術面</a:t>
            </a:r>
            <a:endParaRPr lang="en-US" altLang="ja-JP" dirty="0" smtClean="0"/>
          </a:p>
          <a:p>
            <a:pPr algn="ctr">
              <a:buNone/>
            </a:pPr>
            <a:r>
              <a:rPr lang="ja-JP" altLang="en-US" dirty="0" smtClean="0"/>
              <a:t>コスト面</a:t>
            </a:r>
            <a:endParaRPr lang="en-US" altLang="ja-JP" dirty="0" smtClean="0"/>
          </a:p>
          <a:p>
            <a:pPr algn="ctr">
              <a:buNone/>
            </a:pPr>
            <a:r>
              <a:rPr lang="ja-JP" altLang="en-US" dirty="0" smtClean="0"/>
              <a:t>ビジネスモデル面</a:t>
            </a:r>
            <a:endParaRPr lang="en-US" altLang="ja-JP" dirty="0" smtClean="0"/>
          </a:p>
          <a:p>
            <a:pPr algn="ctr">
              <a:buNone/>
            </a:pPr>
            <a:r>
              <a:rPr lang="ja-JP" altLang="en-US" dirty="0" smtClean="0"/>
              <a:t>制度面</a:t>
            </a:r>
            <a:endParaRPr lang="en-US" altLang="ja-JP" dirty="0" smtClean="0"/>
          </a:p>
          <a:p>
            <a:pPr algn="ctr">
              <a:buNone/>
            </a:pPr>
            <a:r>
              <a:rPr lang="ja-JP" altLang="en-US" dirty="0" smtClean="0"/>
              <a:t>知名度</a:t>
            </a:r>
            <a:endParaRPr lang="en-US" altLang="ja-JP" dirty="0" smtClean="0"/>
          </a:p>
          <a:p>
            <a:pPr algn="ctr">
              <a:buNone/>
            </a:pPr>
            <a:r>
              <a:rPr lang="ja-JP" altLang="en-US" dirty="0" smtClean="0"/>
              <a:t>法などのルールの策定</a:t>
            </a:r>
            <a:endParaRPr lang="en-US" altLang="ja-JP" dirty="0" smtClean="0"/>
          </a:p>
        </p:txBody>
      </p:sp>
      <p:sp>
        <p:nvSpPr>
          <p:cNvPr id="5" name="スライド番号プレースホルダ 4"/>
          <p:cNvSpPr>
            <a:spLocks noGrp="1"/>
          </p:cNvSpPr>
          <p:nvPr>
            <p:ph type="sldNum" sz="quarter" idx="12"/>
          </p:nvPr>
        </p:nvSpPr>
        <p:spPr/>
        <p:txBody>
          <a:bodyPr/>
          <a:lstStyle/>
          <a:p>
            <a:fld id="{B02D2655-99C7-4DFF-A5C7-72A3C5D1F9A3}" type="slidenum">
              <a:rPr kumimoji="1" lang="ja-JP" altLang="en-US" smtClean="0"/>
              <a:pPr/>
              <a:t>9</a:t>
            </a:fld>
            <a:endParaRPr kumimoji="1" lang="ja-JP" altLang="en-US"/>
          </a:p>
        </p:txBody>
      </p:sp>
      <p:sp>
        <p:nvSpPr>
          <p:cNvPr id="8" name="日付プレースホルダ 6"/>
          <p:cNvSpPr>
            <a:spLocks noGrp="1"/>
          </p:cNvSpPr>
          <p:nvPr>
            <p:ph type="dt" sz="half" idx="10"/>
          </p:nvPr>
        </p:nvSpPr>
        <p:spPr>
          <a:xfrm>
            <a:off x="457200" y="6356350"/>
            <a:ext cx="2133600" cy="365125"/>
          </a:xfrm>
        </p:spPr>
        <p:txBody>
          <a:bodyPr/>
          <a:lstStyle/>
          <a:p>
            <a:r>
              <a:rPr kumimoji="1" lang="en-US" altLang="ja-JP" dirty="0" smtClean="0">
                <a:latin typeface="HG行書体" pitchFamily="65" charset="-128"/>
                <a:ea typeface="HG行書体" pitchFamily="65" charset="-128"/>
              </a:rPr>
              <a:t>2009.06.13 </a:t>
            </a:r>
            <a:r>
              <a:rPr kumimoji="1" lang="ja-JP" altLang="en-US" dirty="0" smtClean="0">
                <a:latin typeface="HG行書体" pitchFamily="65" charset="-128"/>
                <a:ea typeface="HG行書体" pitchFamily="65" charset="-128"/>
              </a:rPr>
              <a:t>　　伊藤 優臣</a:t>
            </a:r>
            <a:endParaRPr kumimoji="1" lang="ja-JP" altLang="en-US" dirty="0">
              <a:latin typeface="HG行書体" pitchFamily="65" charset="-128"/>
              <a:ea typeface="HG行書体" pitchFamily="65"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4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メトロ">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4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4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3070</TotalTime>
  <Words>626</Words>
  <Application>Microsoft Office PowerPoint</Application>
  <PresentationFormat>画面に合わせる (4:3)</PresentationFormat>
  <Paragraphs>119</Paragraphs>
  <Slides>13</Slides>
  <Notes>4</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デジタルサイネージでユビキタス</vt:lpstr>
      <vt:lpstr>-Contents１-</vt:lpstr>
      <vt:lpstr>-Contents２-</vt:lpstr>
      <vt:lpstr>論点</vt:lpstr>
      <vt:lpstr>デジタルサイネージ（Digital Signage）</vt:lpstr>
      <vt:lpstr>注目されている理由</vt:lpstr>
      <vt:lpstr>デジタルサイネージコンソーシアム</vt:lpstr>
      <vt:lpstr>デジタルサイネージの利点</vt:lpstr>
      <vt:lpstr>デジタルサイネージの問題</vt:lpstr>
      <vt:lpstr>今後</vt:lpstr>
      <vt:lpstr>今後</vt:lpstr>
      <vt:lpstr>-参考文献-</vt:lpstr>
      <vt:lpstr>スライド 13</vt:lpstr>
    </vt:vector>
  </TitlesOfParts>
  <Company>FJ-WORK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携帯電子マネーの可能性 普及の</dc:title>
  <dc:creator>user</dc:creator>
  <cp:lastModifiedBy>Owner</cp:lastModifiedBy>
  <cp:revision>254</cp:revision>
  <dcterms:created xsi:type="dcterms:W3CDTF">2008-06-10T09:42:54Z</dcterms:created>
  <dcterms:modified xsi:type="dcterms:W3CDTF">2009-06-12T22:59:47Z</dcterms:modified>
</cp:coreProperties>
</file>