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9" r:id="rId2"/>
    <p:sldId id="260" r:id="rId3"/>
    <p:sldId id="261" r:id="rId4"/>
    <p:sldId id="262" r:id="rId5"/>
    <p:sldId id="303" r:id="rId6"/>
    <p:sldId id="316" r:id="rId7"/>
    <p:sldId id="315" r:id="rId8"/>
    <p:sldId id="310" r:id="rId9"/>
    <p:sldId id="311" r:id="rId10"/>
    <p:sldId id="304" r:id="rId11"/>
    <p:sldId id="309" r:id="rId12"/>
    <p:sldId id="305" r:id="rId13"/>
    <p:sldId id="317" r:id="rId14"/>
    <p:sldId id="307" r:id="rId15"/>
    <p:sldId id="318" r:id="rId16"/>
    <p:sldId id="312" r:id="rId17"/>
    <p:sldId id="313" r:id="rId18"/>
    <p:sldId id="314" r:id="rId19"/>
    <p:sldId id="281" r:id="rId20"/>
    <p:sldId id="279" r:id="rId21"/>
    <p:sldId id="280" r:id="rId2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1FF"/>
    <a:srgbClr val="F0D2EC"/>
    <a:srgbClr val="23ED7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16" autoAdjust="0"/>
  </p:normalViewPr>
  <p:slideViewPr>
    <p:cSldViewPr>
      <p:cViewPr>
        <p:scale>
          <a:sx n="80" d="100"/>
          <a:sy n="80" d="100"/>
        </p:scale>
        <p:origin x="-276" y="-78"/>
      </p:cViewPr>
      <p:guideLst>
        <p:guide orient="horz" pos="2160"/>
        <p:guide pos="2880"/>
      </p:guideLst>
    </p:cSldViewPr>
  </p:slideViewPr>
  <p:notesTextViewPr>
    <p:cViewPr>
      <p:scale>
        <a:sx n="100" d="100"/>
        <a:sy n="100" d="100"/>
      </p:scale>
      <p:origin x="0" y="0"/>
    </p:cViewPr>
  </p:notesTextViewPr>
  <p:sorterViewPr>
    <p:cViewPr>
      <p:scale>
        <a:sx n="72" d="100"/>
        <a:sy n="72"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___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______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style val="4"/>
  <c:chart>
    <c:title>
      <c:tx>
        <c:rich>
          <a:bodyPr/>
          <a:lstStyle/>
          <a:p>
            <a:pPr>
              <a:defRPr>
                <a:solidFill>
                  <a:schemeClr val="bg2">
                    <a:lumMod val="50000"/>
                  </a:schemeClr>
                </a:solidFill>
              </a:defRPr>
            </a:pPr>
            <a:r>
              <a:rPr lang="ja-JP">
                <a:solidFill>
                  <a:schemeClr val="bg2">
                    <a:lumMod val="50000"/>
                  </a:schemeClr>
                </a:solidFill>
              </a:rPr>
              <a:t>東証</a:t>
            </a:r>
            <a:r>
              <a:rPr lang="en-US">
                <a:solidFill>
                  <a:schemeClr val="bg2">
                    <a:lumMod val="50000"/>
                  </a:schemeClr>
                </a:solidFill>
              </a:rPr>
              <a:t>1</a:t>
            </a:r>
            <a:r>
              <a:rPr lang="ja-JP">
                <a:solidFill>
                  <a:schemeClr val="bg2">
                    <a:lumMod val="50000"/>
                  </a:schemeClr>
                </a:solidFill>
              </a:rPr>
              <a:t>部株式時価総額</a:t>
            </a:r>
            <a:endParaRPr lang="en-US">
              <a:solidFill>
                <a:schemeClr val="bg2">
                  <a:lumMod val="50000"/>
                </a:schemeClr>
              </a:solidFill>
            </a:endParaRPr>
          </a:p>
        </c:rich>
      </c:tx>
      <c:layout>
        <c:manualLayout>
          <c:xMode val="edge"/>
          <c:yMode val="edge"/>
          <c:x val="0.31756944316386693"/>
          <c:y val="2.5000055844083328E-2"/>
        </c:manualLayout>
      </c:layout>
    </c:title>
    <c:plotArea>
      <c:layout/>
      <c:lineChart>
        <c:grouping val="standard"/>
        <c:ser>
          <c:idx val="0"/>
          <c:order val="0"/>
          <c:tx>
            <c:strRef>
              <c:f>Sheet1!$B$1</c:f>
              <c:strCache>
                <c:ptCount val="1"/>
                <c:pt idx="0">
                  <c:v>時価総額</c:v>
                </c:pt>
              </c:strCache>
            </c:strRef>
          </c:tx>
          <c:dLbls>
            <c:dLbl>
              <c:idx val="0"/>
              <c:layout>
                <c:manualLayout>
                  <c:x val="-3.2407407407407489E-2"/>
                  <c:y val="-4.1666666666666685E-2"/>
                </c:manualLayout>
              </c:layout>
              <c:dLblPos val="r"/>
              <c:showVal val="1"/>
            </c:dLbl>
            <c:dLbl>
              <c:idx val="1"/>
              <c:layout>
                <c:manualLayout>
                  <c:x val="-1.5432098765432115E-2"/>
                  <c:y val="3.3333333333333354E-2"/>
                </c:manualLayout>
              </c:layout>
              <c:dLblPos val="r"/>
              <c:showVal val="1"/>
            </c:dLbl>
            <c:dLbl>
              <c:idx val="4"/>
              <c:layout>
                <c:manualLayout>
                  <c:x val="-4.9382716049382873E-2"/>
                  <c:y val="4.4444444444444509E-2"/>
                </c:manualLayout>
              </c:layout>
              <c:dLblPos val="r"/>
              <c:showVal val="1"/>
            </c:dLbl>
            <c:dLbl>
              <c:idx val="5"/>
              <c:layout>
                <c:manualLayout>
                  <c:x val="-4.0123456790123413E-2"/>
                  <c:y val="-4.4444444444444509E-2"/>
                </c:manualLayout>
              </c:layout>
              <c:dLblPos val="r"/>
              <c:showVal val="1"/>
            </c:dLbl>
            <c:dLbl>
              <c:idx val="6"/>
              <c:layout>
                <c:manualLayout>
                  <c:x val="-4.0123456790123482E-2"/>
                  <c:y val="3.888888888888889E-2"/>
                </c:manualLayout>
              </c:layout>
              <c:dLblPos val="r"/>
              <c:showVal val="1"/>
            </c:dLbl>
            <c:dLbl>
              <c:idx val="7"/>
              <c:layout>
                <c:manualLayout>
                  <c:x val="-3.2407407407407454E-2"/>
                  <c:y val="1.9444444444444445E-2"/>
                </c:manualLayout>
              </c:layout>
              <c:dLblPos val="r"/>
              <c:showVal val="1"/>
            </c:dLbl>
            <c:dLbl>
              <c:idx val="8"/>
              <c:layout>
                <c:manualLayout>
                  <c:x val="-8.4876543209876712E-2"/>
                  <c:y val="-3.6111111111111149E-2"/>
                </c:manualLayout>
              </c:layout>
              <c:dLblPos val="r"/>
              <c:showVal val="1"/>
            </c:dLbl>
            <c:dLbl>
              <c:idx val="9"/>
              <c:layout>
                <c:manualLayout>
                  <c:x val="-6.6358024691358028E-2"/>
                  <c:y val="-4.7222222222222297E-2"/>
                </c:manualLayout>
              </c:layout>
              <c:dLblPos val="r"/>
              <c:showVal val="1"/>
            </c:dLbl>
            <c:dLbl>
              <c:idx val="10"/>
              <c:layout>
                <c:manualLayout>
                  <c:x val="-4.0123456790123482E-2"/>
                  <c:y val="3.888888888888889E-2"/>
                </c:manualLayout>
              </c:layout>
              <c:dLblPos val="r"/>
              <c:showVal val="1"/>
            </c:dLbl>
            <c:txPr>
              <a:bodyPr/>
              <a:lstStyle/>
              <a:p>
                <a:pPr>
                  <a:defRPr sz="1100" b="1">
                    <a:solidFill>
                      <a:schemeClr val="bg1">
                        <a:lumMod val="95000"/>
                        <a:lumOff val="5000"/>
                      </a:schemeClr>
                    </a:solidFill>
                  </a:defRPr>
                </a:pPr>
                <a:endParaRPr lang="ja-JP"/>
              </a:p>
            </c:txPr>
            <c:showVal val="1"/>
          </c:dLbls>
          <c:cat>
            <c:numRef>
              <c:f>Sheet1!$A$2:$A$13</c:f>
              <c:numCache>
                <c:formatCode>General</c:formatCode>
                <c:ptCount val="12"/>
                <c:pt idx="0">
                  <c:v>1997</c:v>
                </c:pt>
                <c:pt idx="1">
                  <c:v>1998</c:v>
                </c:pt>
                <c:pt idx="2">
                  <c:v>1999</c:v>
                </c:pt>
                <c:pt idx="3">
                  <c:v>2000</c:v>
                </c:pt>
                <c:pt idx="4">
                  <c:v>2001</c:v>
                </c:pt>
                <c:pt idx="5">
                  <c:v>2002</c:v>
                </c:pt>
                <c:pt idx="6">
                  <c:v>2003</c:v>
                </c:pt>
                <c:pt idx="7">
                  <c:v>2004</c:v>
                </c:pt>
                <c:pt idx="8">
                  <c:v>2005</c:v>
                </c:pt>
                <c:pt idx="9">
                  <c:v>2006</c:v>
                </c:pt>
                <c:pt idx="10">
                  <c:v>2007</c:v>
                </c:pt>
                <c:pt idx="11">
                  <c:v>2008</c:v>
                </c:pt>
              </c:numCache>
            </c:numRef>
          </c:cat>
          <c:val>
            <c:numRef>
              <c:f>Sheet1!$B$2:$B$13</c:f>
              <c:numCache>
                <c:formatCode>#,##0;[Red]\-#,##0</c:formatCode>
                <c:ptCount val="12"/>
                <c:pt idx="0">
                  <c:v>320349055</c:v>
                </c:pt>
                <c:pt idx="1">
                  <c:v>279110670</c:v>
                </c:pt>
                <c:pt idx="2">
                  <c:v>353725648</c:v>
                </c:pt>
                <c:pt idx="3">
                  <c:v>708084651</c:v>
                </c:pt>
                <c:pt idx="4">
                  <c:v>330958631</c:v>
                </c:pt>
                <c:pt idx="5">
                  <c:v>278029460</c:v>
                </c:pt>
                <c:pt idx="6">
                  <c:v>267502646</c:v>
                </c:pt>
                <c:pt idx="7">
                  <c:v>341026156</c:v>
                </c:pt>
                <c:pt idx="8">
                  <c:v>401520142</c:v>
                </c:pt>
                <c:pt idx="9">
                  <c:v>522132343</c:v>
                </c:pt>
                <c:pt idx="10">
                  <c:v>533493011</c:v>
                </c:pt>
                <c:pt idx="11">
                  <c:v>378780211</c:v>
                </c:pt>
              </c:numCache>
            </c:numRef>
          </c:val>
        </c:ser>
        <c:marker val="1"/>
        <c:axId val="136788224"/>
        <c:axId val="140489472"/>
      </c:lineChart>
      <c:catAx>
        <c:axId val="136788224"/>
        <c:scaling>
          <c:orientation val="minMax"/>
        </c:scaling>
        <c:axPos val="b"/>
        <c:numFmt formatCode="General" sourceLinked="1"/>
        <c:tickLblPos val="nextTo"/>
        <c:txPr>
          <a:bodyPr/>
          <a:lstStyle/>
          <a:p>
            <a:pPr>
              <a:defRPr sz="1600">
                <a:solidFill>
                  <a:schemeClr val="bg2">
                    <a:lumMod val="50000"/>
                  </a:schemeClr>
                </a:solidFill>
              </a:defRPr>
            </a:pPr>
            <a:endParaRPr lang="ja-JP"/>
          </a:p>
        </c:txPr>
        <c:crossAx val="140489472"/>
        <c:crosses val="autoZero"/>
        <c:auto val="1"/>
        <c:lblAlgn val="ctr"/>
        <c:lblOffset val="100"/>
      </c:catAx>
      <c:valAx>
        <c:axId val="140489472"/>
        <c:scaling>
          <c:orientation val="minMax"/>
        </c:scaling>
        <c:axPos val="l"/>
        <c:majorGridlines/>
        <c:numFmt formatCode="#,##0;[Red]\-#,##0" sourceLinked="1"/>
        <c:tickLblPos val="nextTo"/>
        <c:txPr>
          <a:bodyPr/>
          <a:lstStyle/>
          <a:p>
            <a:pPr>
              <a:defRPr sz="1600">
                <a:solidFill>
                  <a:schemeClr val="bg2">
                    <a:lumMod val="50000"/>
                  </a:schemeClr>
                </a:solidFill>
              </a:defRPr>
            </a:pPr>
            <a:endParaRPr lang="ja-JP"/>
          </a:p>
        </c:txPr>
        <c:crossAx val="136788224"/>
        <c:crosses val="autoZero"/>
        <c:crossBetween val="between"/>
      </c:valAx>
    </c:plotArea>
    <c:legend>
      <c:legendPos val="r"/>
      <c:layout>
        <c:manualLayout>
          <c:xMode val="edge"/>
          <c:yMode val="edge"/>
          <c:x val="0.8302469158568293"/>
          <c:y val="0.43240252415256625"/>
          <c:w val="0.15740741423715493"/>
          <c:h val="7.7097671301725498E-2"/>
        </c:manualLayout>
      </c:layout>
      <c:txPr>
        <a:bodyPr/>
        <a:lstStyle/>
        <a:p>
          <a:pPr>
            <a:defRPr>
              <a:solidFill>
                <a:schemeClr val="bg2">
                  <a:lumMod val="50000"/>
                </a:schemeClr>
              </a:solidFill>
            </a:defRPr>
          </a:pPr>
          <a:endParaRPr lang="ja-JP"/>
        </a:p>
      </c:txPr>
    </c:legend>
    <c:plotVisOnly val="1"/>
    <c:dispBlanksAs val="gap"/>
  </c:chart>
  <c:txPr>
    <a:bodyPr/>
    <a:lstStyle/>
    <a:p>
      <a:pPr>
        <a:defRPr sz="18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style val="4"/>
  <c:chart>
    <c:title>
      <c:tx>
        <c:rich>
          <a:bodyPr/>
          <a:lstStyle/>
          <a:p>
            <a:pPr>
              <a:defRPr>
                <a:solidFill>
                  <a:schemeClr val="bg2">
                    <a:lumMod val="50000"/>
                  </a:schemeClr>
                </a:solidFill>
              </a:defRPr>
            </a:pPr>
            <a:r>
              <a:rPr lang="ja-JP" dirty="0">
                <a:solidFill>
                  <a:schemeClr val="bg2">
                    <a:lumMod val="50000"/>
                  </a:schemeClr>
                </a:solidFill>
              </a:rPr>
              <a:t>東証</a:t>
            </a:r>
            <a:r>
              <a:rPr lang="ja-JP" dirty="0" smtClean="0">
                <a:solidFill>
                  <a:schemeClr val="bg2">
                    <a:lumMod val="50000"/>
                  </a:schemeClr>
                </a:solidFill>
              </a:rPr>
              <a:t>年間株式</a:t>
            </a:r>
            <a:r>
              <a:rPr lang="ja-JP" altLang="en-US" dirty="0" smtClean="0">
                <a:solidFill>
                  <a:schemeClr val="bg2">
                    <a:lumMod val="50000"/>
                  </a:schemeClr>
                </a:solidFill>
              </a:rPr>
              <a:t>売買株数</a:t>
            </a:r>
            <a:endParaRPr lang="ja-JP" dirty="0">
              <a:solidFill>
                <a:schemeClr val="bg2">
                  <a:lumMod val="50000"/>
                </a:schemeClr>
              </a:solidFill>
            </a:endParaRPr>
          </a:p>
        </c:rich>
      </c:tx>
      <c:layout/>
    </c:title>
    <c:plotArea>
      <c:layout/>
      <c:barChart>
        <c:barDir val="col"/>
        <c:grouping val="clustered"/>
        <c:ser>
          <c:idx val="0"/>
          <c:order val="0"/>
          <c:tx>
            <c:strRef>
              <c:f>Sheet1!$B$1</c:f>
              <c:strCache>
                <c:ptCount val="1"/>
                <c:pt idx="0">
                  <c:v>売上高</c:v>
                </c:pt>
              </c:strCache>
            </c:strRef>
          </c:tx>
          <c:dLbls>
            <c:dLbl>
              <c:idx val="0"/>
              <c:layout>
                <c:manualLayout>
                  <c:x val="-4.0123456790123482E-2"/>
                  <c:y val="0.1000000000000001"/>
                </c:manualLayout>
              </c:layout>
              <c:dLblPos val="outEnd"/>
              <c:showVal val="1"/>
            </c:dLbl>
            <c:dLbl>
              <c:idx val="1"/>
              <c:layout>
                <c:manualLayout>
                  <c:x val="-2.7777777777777901E-2"/>
                  <c:y val="1.1111111111111139E-2"/>
                </c:manualLayout>
              </c:layout>
              <c:dLblPos val="outEnd"/>
              <c:showVal val="1"/>
            </c:dLbl>
            <c:dLbl>
              <c:idx val="2"/>
              <c:layout>
                <c:manualLayout>
                  <c:x val="-4.0123456790123482E-2"/>
                  <c:y val="-2.7777777777777913E-3"/>
                </c:manualLayout>
              </c:layout>
              <c:dLblPos val="outEnd"/>
              <c:showVal val="1"/>
            </c:dLbl>
            <c:dLbl>
              <c:idx val="3"/>
              <c:layout>
                <c:manualLayout>
                  <c:x val="1.5432098765432143E-3"/>
                  <c:y val="-1.1111111111111139E-2"/>
                </c:manualLayout>
              </c:layout>
              <c:dLblPos val="outEnd"/>
              <c:showVal val="1"/>
            </c:dLbl>
            <c:dLbl>
              <c:idx val="4"/>
              <c:layout>
                <c:manualLayout>
                  <c:x val="4.166666666666672E-2"/>
                  <c:y val="-1.6666666666666701E-2"/>
                </c:manualLayout>
              </c:layout>
              <c:dLblPos val="outEnd"/>
              <c:showVal val="1"/>
            </c:dLbl>
            <c:dLbl>
              <c:idx val="5"/>
              <c:layout>
                <c:manualLayout>
                  <c:x val="1.6975308641975353E-2"/>
                  <c:y val="-6.6666666666666624E-2"/>
                </c:manualLayout>
              </c:layout>
              <c:dLblPos val="outEnd"/>
              <c:showVal val="1"/>
            </c:dLbl>
            <c:dLbl>
              <c:idx val="6"/>
              <c:layout>
                <c:manualLayout>
                  <c:x val="-2.0061728395061741E-2"/>
                  <c:y val="-5.5555555555555558E-3"/>
                </c:manualLayout>
              </c:layout>
              <c:dLblPos val="outEnd"/>
              <c:showVal val="1"/>
            </c:dLbl>
            <c:dLbl>
              <c:idx val="7"/>
              <c:layout>
                <c:manualLayout>
                  <c:x val="3.0864197530864283E-3"/>
                  <c:y val="0"/>
                </c:manualLayout>
              </c:layout>
              <c:dLblPos val="outEnd"/>
              <c:showVal val="1"/>
            </c:dLbl>
            <c:dLbl>
              <c:idx val="8"/>
              <c:layout>
                <c:manualLayout>
                  <c:x val="-3.2407407407407503E-2"/>
                  <c:y val="1.388888888888893E-2"/>
                </c:manualLayout>
              </c:layout>
              <c:dLblPos val="outEnd"/>
              <c:showVal val="1"/>
            </c:dLbl>
            <c:dLbl>
              <c:idx val="9"/>
              <c:layout>
                <c:manualLayout>
                  <c:x val="-1.5432098765432143E-3"/>
                  <c:y val="2.7777777777777901E-2"/>
                </c:manualLayout>
              </c:layout>
              <c:dLblPos val="outEnd"/>
              <c:showVal val="1"/>
            </c:dLbl>
            <c:dLbl>
              <c:idx val="10"/>
              <c:layout>
                <c:manualLayout>
                  <c:x val="6.1728395061728418E-3"/>
                  <c:y val="5.5553368328958895E-3"/>
                </c:manualLayout>
              </c:layout>
              <c:dLblPos val="outEnd"/>
              <c:showVal val="1"/>
            </c:dLbl>
            <c:dLbl>
              <c:idx val="11"/>
              <c:layout>
                <c:manualLayout>
                  <c:x val="6.1728152036551097E-2"/>
                  <c:y val="6.6666666666666693E-2"/>
                </c:manualLayout>
              </c:layout>
              <c:dLblPos val="outEnd"/>
              <c:showVal val="1"/>
            </c:dLbl>
            <c:txPr>
              <a:bodyPr/>
              <a:lstStyle/>
              <a:p>
                <a:pPr>
                  <a:defRPr b="1">
                    <a:solidFill>
                      <a:schemeClr val="bg1">
                        <a:lumMod val="95000"/>
                        <a:lumOff val="5000"/>
                      </a:schemeClr>
                    </a:solidFill>
                  </a:defRPr>
                </a:pPr>
                <a:endParaRPr lang="ja-JP"/>
              </a:p>
            </c:txPr>
            <c:showVal val="1"/>
          </c:dLbls>
          <c:cat>
            <c:numRef>
              <c:f>Sheet1!$A$2:$A$13</c:f>
              <c:numCache>
                <c:formatCode>General</c:formatCode>
                <c:ptCount val="12"/>
                <c:pt idx="0">
                  <c:v>1997</c:v>
                </c:pt>
                <c:pt idx="1">
                  <c:v>1998</c:v>
                </c:pt>
                <c:pt idx="2">
                  <c:v>1999</c:v>
                </c:pt>
                <c:pt idx="3">
                  <c:v>2000</c:v>
                </c:pt>
                <c:pt idx="4">
                  <c:v>2001</c:v>
                </c:pt>
                <c:pt idx="5">
                  <c:v>2002</c:v>
                </c:pt>
                <c:pt idx="6">
                  <c:v>2003</c:v>
                </c:pt>
                <c:pt idx="7">
                  <c:v>2004</c:v>
                </c:pt>
                <c:pt idx="8">
                  <c:v>2005</c:v>
                </c:pt>
                <c:pt idx="9">
                  <c:v>2006</c:v>
                </c:pt>
                <c:pt idx="10">
                  <c:v>2007</c:v>
                </c:pt>
                <c:pt idx="11">
                  <c:v>2008</c:v>
                </c:pt>
              </c:numCache>
            </c:numRef>
          </c:cat>
          <c:val>
            <c:numRef>
              <c:f>Sheet1!$B$2:$B$13</c:f>
              <c:numCache>
                <c:formatCode>#,##0;[Red]\-#,##0</c:formatCode>
                <c:ptCount val="12"/>
                <c:pt idx="0">
                  <c:v>105533074</c:v>
                </c:pt>
                <c:pt idx="1">
                  <c:v>121595801</c:v>
                </c:pt>
                <c:pt idx="2">
                  <c:v>151200315</c:v>
                </c:pt>
                <c:pt idx="3">
                  <c:v>169598555</c:v>
                </c:pt>
                <c:pt idx="4">
                  <c:v>199531583</c:v>
                </c:pt>
                <c:pt idx="5">
                  <c:v>207281765</c:v>
                </c:pt>
                <c:pt idx="6">
                  <c:v>307194085</c:v>
                </c:pt>
                <c:pt idx="7">
                  <c:v>357034276</c:v>
                </c:pt>
                <c:pt idx="8">
                  <c:v>508310426</c:v>
                </c:pt>
                <c:pt idx="9">
                  <c:v>477894218</c:v>
                </c:pt>
                <c:pt idx="10">
                  <c:v>545835876</c:v>
                </c:pt>
                <c:pt idx="11">
                  <c:v>541576224</c:v>
                </c:pt>
              </c:numCache>
            </c:numRef>
          </c:val>
        </c:ser>
        <c:axId val="157084672"/>
        <c:axId val="181207808"/>
      </c:barChart>
      <c:catAx>
        <c:axId val="157084672"/>
        <c:scaling>
          <c:orientation val="minMax"/>
        </c:scaling>
        <c:axPos val="b"/>
        <c:numFmt formatCode="General" sourceLinked="1"/>
        <c:tickLblPos val="nextTo"/>
        <c:txPr>
          <a:bodyPr/>
          <a:lstStyle/>
          <a:p>
            <a:pPr>
              <a:defRPr sz="1600" b="0">
                <a:solidFill>
                  <a:schemeClr val="bg2">
                    <a:lumMod val="50000"/>
                  </a:schemeClr>
                </a:solidFill>
              </a:defRPr>
            </a:pPr>
            <a:endParaRPr lang="ja-JP"/>
          </a:p>
        </c:txPr>
        <c:crossAx val="181207808"/>
        <c:crosses val="autoZero"/>
        <c:auto val="1"/>
        <c:lblAlgn val="ctr"/>
        <c:lblOffset val="100"/>
      </c:catAx>
      <c:valAx>
        <c:axId val="181207808"/>
        <c:scaling>
          <c:orientation val="minMax"/>
        </c:scaling>
        <c:axPos val="l"/>
        <c:majorGridlines/>
        <c:numFmt formatCode="#,##0;[Red]\-#,##0" sourceLinked="1"/>
        <c:tickLblPos val="nextTo"/>
        <c:txPr>
          <a:bodyPr/>
          <a:lstStyle/>
          <a:p>
            <a:pPr>
              <a:defRPr sz="1600">
                <a:solidFill>
                  <a:schemeClr val="bg2">
                    <a:lumMod val="50000"/>
                  </a:schemeClr>
                </a:solidFill>
              </a:defRPr>
            </a:pPr>
            <a:endParaRPr lang="ja-JP"/>
          </a:p>
        </c:txPr>
        <c:crossAx val="157084672"/>
        <c:crosses val="autoZero"/>
        <c:crossBetween val="between"/>
      </c:valAx>
    </c:plotArea>
    <c:legend>
      <c:legendPos val="r"/>
      <c:layout/>
      <c:txPr>
        <a:bodyPr/>
        <a:lstStyle/>
        <a:p>
          <a:pPr>
            <a:defRPr>
              <a:solidFill>
                <a:schemeClr val="bg2">
                  <a:lumMod val="50000"/>
                </a:schemeClr>
              </a:solidFill>
            </a:defRPr>
          </a:pPr>
          <a:endParaRPr lang="ja-JP"/>
        </a:p>
      </c:txPr>
    </c:legend>
    <c:plotVisOnly val="1"/>
    <c:dispBlanksAs val="zero"/>
  </c:chart>
  <c:txPr>
    <a:bodyPr/>
    <a:lstStyle/>
    <a:p>
      <a:pPr>
        <a:defRPr sz="18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style val="4"/>
  <c:chart>
    <c:title>
      <c:tx>
        <c:rich>
          <a:bodyPr/>
          <a:lstStyle/>
          <a:p>
            <a:pPr>
              <a:defRPr>
                <a:solidFill>
                  <a:schemeClr val="bg2">
                    <a:lumMod val="50000"/>
                  </a:schemeClr>
                </a:solidFill>
              </a:defRPr>
            </a:pPr>
            <a:r>
              <a:rPr lang="ja-JP">
                <a:solidFill>
                  <a:schemeClr val="bg2">
                    <a:lumMod val="50000"/>
                  </a:schemeClr>
                </a:solidFill>
              </a:rPr>
              <a:t>東証年間株式売上代金</a:t>
            </a:r>
          </a:p>
        </c:rich>
      </c:tx>
      <c:layout>
        <c:manualLayout>
          <c:xMode val="edge"/>
          <c:yMode val="edge"/>
          <c:x val="0.32504625446409374"/>
          <c:y val="2.5000055844083324E-2"/>
        </c:manualLayout>
      </c:layout>
    </c:title>
    <c:plotArea>
      <c:layout/>
      <c:barChart>
        <c:barDir val="col"/>
        <c:grouping val="clustered"/>
        <c:ser>
          <c:idx val="0"/>
          <c:order val="0"/>
          <c:tx>
            <c:strRef>
              <c:f>Sheet1!$B$1</c:f>
              <c:strCache>
                <c:ptCount val="1"/>
                <c:pt idx="0">
                  <c:v>売上代金</c:v>
                </c:pt>
              </c:strCache>
            </c:strRef>
          </c:tx>
          <c:dLbls>
            <c:dLbl>
              <c:idx val="0"/>
              <c:layout>
                <c:manualLayout>
                  <c:x val="1.5432098765432139E-3"/>
                  <c:y val="-2.7777777777777913E-3"/>
                </c:manualLayout>
              </c:layout>
              <c:dLblPos val="outEnd"/>
              <c:showVal val="1"/>
            </c:dLbl>
            <c:dLbl>
              <c:idx val="1"/>
              <c:layout>
                <c:manualLayout>
                  <c:x val="1.5432098765432139E-3"/>
                  <c:y val="4.7222222222222318E-2"/>
                </c:manualLayout>
              </c:layout>
              <c:dLblPos val="outEnd"/>
              <c:showVal val="1"/>
            </c:dLbl>
            <c:dLbl>
              <c:idx val="2"/>
              <c:layout>
                <c:manualLayout>
                  <c:x val="-1.6975430154564045E-2"/>
                  <c:y val="5.5555555555555558E-3"/>
                </c:manualLayout>
              </c:layout>
              <c:dLblPos val="outEnd"/>
              <c:showVal val="1"/>
            </c:dLbl>
            <c:dLbl>
              <c:idx val="3"/>
              <c:layout>
                <c:manualLayout>
                  <c:x val="0"/>
                  <c:y val="-6.3888888888888884E-2"/>
                </c:manualLayout>
              </c:layout>
              <c:dLblPos val="outEnd"/>
              <c:showVal val="1"/>
            </c:dLbl>
            <c:dLbl>
              <c:idx val="4"/>
              <c:layout>
                <c:manualLayout>
                  <c:x val="1.3888888888888907E-2"/>
                  <c:y val="0.14444444444444476"/>
                </c:manualLayout>
              </c:layout>
              <c:dLblPos val="outEnd"/>
              <c:showVal val="1"/>
            </c:dLbl>
            <c:dLbl>
              <c:idx val="5"/>
              <c:layout>
                <c:manualLayout>
                  <c:x val="5.7098765432098811E-2"/>
                  <c:y val="5.8333333333333424E-2"/>
                </c:manualLayout>
              </c:layout>
              <c:dLblPos val="outEnd"/>
              <c:showVal val="1"/>
            </c:dLbl>
            <c:dLbl>
              <c:idx val="6"/>
              <c:layout>
                <c:manualLayout>
                  <c:x val="6.1728395061728392E-2"/>
                  <c:y val="3.0555555555555575E-2"/>
                </c:manualLayout>
              </c:layout>
              <c:dLblPos val="outEnd"/>
              <c:showVal val="1"/>
            </c:dLbl>
            <c:dLbl>
              <c:idx val="7"/>
              <c:layout>
                <c:manualLayout>
                  <c:x val="7.7160493827160611E-3"/>
                  <c:y val="-5.5555555555555558E-3"/>
                </c:manualLayout>
              </c:layout>
              <c:dLblPos val="outEnd"/>
              <c:showVal val="1"/>
            </c:dLbl>
            <c:txPr>
              <a:bodyPr/>
              <a:lstStyle/>
              <a:p>
                <a:pPr>
                  <a:defRPr sz="1400" b="1">
                    <a:solidFill>
                      <a:schemeClr val="bg1">
                        <a:lumMod val="95000"/>
                        <a:lumOff val="5000"/>
                      </a:schemeClr>
                    </a:solidFill>
                  </a:defRPr>
                </a:pPr>
                <a:endParaRPr lang="ja-JP"/>
              </a:p>
            </c:txPr>
            <c:showVal val="1"/>
          </c:dLbls>
          <c:cat>
            <c:numRef>
              <c:f>Sheet1!$A$2:$A$13</c:f>
              <c:numCache>
                <c:formatCode>General</c:formatCode>
                <c:ptCount val="12"/>
                <c:pt idx="0">
                  <c:v>1997</c:v>
                </c:pt>
                <c:pt idx="1">
                  <c:v>1998</c:v>
                </c:pt>
                <c:pt idx="2">
                  <c:v>1999</c:v>
                </c:pt>
                <c:pt idx="3">
                  <c:v>2000</c:v>
                </c:pt>
                <c:pt idx="4">
                  <c:v>2001</c:v>
                </c:pt>
                <c:pt idx="5">
                  <c:v>2002</c:v>
                </c:pt>
                <c:pt idx="6">
                  <c:v>2003</c:v>
                </c:pt>
                <c:pt idx="7">
                  <c:v>2004</c:v>
                </c:pt>
                <c:pt idx="8">
                  <c:v>2005</c:v>
                </c:pt>
                <c:pt idx="9">
                  <c:v>2006</c:v>
                </c:pt>
                <c:pt idx="10">
                  <c:v>2007</c:v>
                </c:pt>
                <c:pt idx="11">
                  <c:v>2008</c:v>
                </c:pt>
              </c:numCache>
            </c:numRef>
          </c:cat>
          <c:val>
            <c:numRef>
              <c:f>Sheet1!$B$2:$B$13</c:f>
              <c:numCache>
                <c:formatCode>#,##0;[Red]\-#,##0</c:formatCode>
                <c:ptCount val="12"/>
                <c:pt idx="0">
                  <c:v>106427171</c:v>
                </c:pt>
                <c:pt idx="1">
                  <c:v>96001269</c:v>
                </c:pt>
                <c:pt idx="2">
                  <c:v>178041139</c:v>
                </c:pt>
                <c:pt idx="3">
                  <c:v>242632346</c:v>
                </c:pt>
                <c:pt idx="4">
                  <c:v>199844292</c:v>
                </c:pt>
                <c:pt idx="5">
                  <c:v>190869955</c:v>
                </c:pt>
                <c:pt idx="6">
                  <c:v>237905753</c:v>
                </c:pt>
                <c:pt idx="7">
                  <c:v>323918214</c:v>
                </c:pt>
                <c:pt idx="8">
                  <c:v>459136406</c:v>
                </c:pt>
                <c:pt idx="9">
                  <c:v>644308788</c:v>
                </c:pt>
                <c:pt idx="10">
                  <c:v>735333528</c:v>
                </c:pt>
                <c:pt idx="11">
                  <c:v>568538950</c:v>
                </c:pt>
              </c:numCache>
            </c:numRef>
          </c:val>
        </c:ser>
        <c:axId val="146910208"/>
        <c:axId val="146575744"/>
      </c:barChart>
      <c:catAx>
        <c:axId val="146910208"/>
        <c:scaling>
          <c:orientation val="minMax"/>
        </c:scaling>
        <c:axPos val="b"/>
        <c:numFmt formatCode="General" sourceLinked="1"/>
        <c:tickLblPos val="nextTo"/>
        <c:txPr>
          <a:bodyPr/>
          <a:lstStyle/>
          <a:p>
            <a:pPr>
              <a:defRPr sz="1600" b="0">
                <a:solidFill>
                  <a:schemeClr val="bg2">
                    <a:lumMod val="50000"/>
                  </a:schemeClr>
                </a:solidFill>
              </a:defRPr>
            </a:pPr>
            <a:endParaRPr lang="ja-JP"/>
          </a:p>
        </c:txPr>
        <c:crossAx val="146575744"/>
        <c:crosses val="autoZero"/>
        <c:auto val="1"/>
        <c:lblAlgn val="ctr"/>
        <c:lblOffset val="100"/>
      </c:catAx>
      <c:valAx>
        <c:axId val="146575744"/>
        <c:scaling>
          <c:orientation val="minMax"/>
        </c:scaling>
        <c:axPos val="l"/>
        <c:majorGridlines/>
        <c:numFmt formatCode="#,##0;[Red]\-#,##0" sourceLinked="1"/>
        <c:tickLblPos val="nextTo"/>
        <c:txPr>
          <a:bodyPr/>
          <a:lstStyle/>
          <a:p>
            <a:pPr>
              <a:defRPr sz="1600">
                <a:solidFill>
                  <a:schemeClr val="bg2">
                    <a:lumMod val="50000"/>
                  </a:schemeClr>
                </a:solidFill>
              </a:defRPr>
            </a:pPr>
            <a:endParaRPr lang="ja-JP"/>
          </a:p>
        </c:txPr>
        <c:crossAx val="146910208"/>
        <c:crosses val="autoZero"/>
        <c:crossBetween val="between"/>
      </c:valAx>
    </c:plotArea>
    <c:legend>
      <c:legendPos val="r"/>
      <c:layout/>
      <c:txPr>
        <a:bodyPr/>
        <a:lstStyle/>
        <a:p>
          <a:pPr>
            <a:defRPr sz="1600">
              <a:solidFill>
                <a:schemeClr val="bg2">
                  <a:lumMod val="50000"/>
                </a:schemeClr>
              </a:solidFill>
            </a:defRPr>
          </a:pPr>
          <a:endParaRPr lang="ja-JP"/>
        </a:p>
      </c:txPr>
    </c:legend>
    <c:plotVisOnly val="1"/>
    <c:dispBlanksAs val="gap"/>
  </c:chart>
  <c:txPr>
    <a:bodyPr/>
    <a:lstStyle/>
    <a:p>
      <a:pPr>
        <a:defRPr sz="1800" b="0"/>
      </a:pPr>
      <a:endParaRPr lang="ja-JP"/>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0.07465</cdr:x>
      <cdr:y>0.80729</cdr:y>
    </cdr:from>
    <cdr:to>
      <cdr:x>0.16146</cdr:x>
      <cdr:y>0.88542</cdr:y>
    </cdr:to>
    <cdr:sp macro="" textlink="">
      <cdr:nvSpPr>
        <cdr:cNvPr id="2" name="テキスト ボックス 1"/>
        <cdr:cNvSpPr txBox="1"/>
      </cdr:nvSpPr>
      <cdr:spPr>
        <a:xfrm xmlns:a="http://schemas.openxmlformats.org/drawingml/2006/main">
          <a:off x="614338" y="3690950"/>
          <a:ext cx="714380"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ja-JP" alt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3526F489-795B-438D-BBF3-D833FFABEE98}" type="datetimeFigureOut">
              <a:rPr lang="ja-JP" altLang="en-US"/>
              <a:pPr>
                <a:defRPr/>
              </a:pPr>
              <a:t>2009/6/13</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59CD62BF-3B82-45D1-88E4-180D3BF0AAE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42819161-8FF9-4E66-A1DE-32980DA774D5}" type="datetimeFigureOut">
              <a:rPr lang="ja-JP" altLang="en-US"/>
              <a:pPr>
                <a:defRPr/>
              </a:pPr>
              <a:t>2009/6/13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E55720A6-8A0E-4FC0-A646-283EAD82810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ツギ！！）金融市場のうちの株式・債券をぶんるい</a:t>
            </a:r>
            <a:r>
              <a:rPr lang="en-US" altLang="ja-JP" smtClean="0"/>
              <a:t>…</a:t>
            </a:r>
            <a:r>
              <a:rPr lang="ja-JP" altLang="en-US" smtClean="0"/>
              <a:t>どういう取引？残高？種類？</a:t>
            </a:r>
            <a:endParaRPr lang="en-US" altLang="ja-JP" smtClean="0"/>
          </a:p>
          <a:p>
            <a:pPr>
              <a:spcBef>
                <a:spcPct val="0"/>
              </a:spcBef>
            </a:pPr>
            <a:r>
              <a:rPr lang="ja-JP" altLang="en-US" smtClean="0"/>
              <a:t>　　　　　　株式時価総額、数字・データをかくかく！</a:t>
            </a:r>
            <a:endParaRPr lang="en-US" altLang="ja-JP" smtClean="0"/>
          </a:p>
          <a:p>
            <a:pPr>
              <a:spcBef>
                <a:spcPct val="0"/>
              </a:spcBef>
            </a:pPr>
            <a:endParaRPr lang="en-US" altLang="ja-JP" smtClean="0"/>
          </a:p>
        </p:txBody>
      </p:sp>
      <p:sp>
        <p:nvSpPr>
          <p:cNvPr id="276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BF4637-2AD2-4D3B-8C06-F2167C0A271C}" type="slidenum">
              <a:rPr lang="ja-JP" altLang="en-US"/>
              <a:pPr fontAlgn="base">
                <a:spcBef>
                  <a:spcPct val="0"/>
                </a:spcBef>
                <a:spcAft>
                  <a:spcPct val="0"/>
                </a:spcAft>
              </a:pPr>
              <a:t>4</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なお、株式を表章する有価証券である株券の意味で使われることもある。</a:t>
            </a:r>
          </a:p>
          <a:p>
            <a:pPr>
              <a:spcBef>
                <a:spcPct val="0"/>
              </a:spcBef>
            </a:pPr>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altLang="ja-JP" smtClean="0"/>
              <a:t>2000</a:t>
            </a:r>
            <a:r>
              <a:rPr lang="ja-JP" altLang="en-US" smtClean="0"/>
              <a:t>年問題、コンピュータシステムの誤作動に備えて、</a:t>
            </a:r>
            <a:r>
              <a:rPr lang="en-US" altLang="ja-JP" smtClean="0"/>
              <a:t>IT</a:t>
            </a:r>
            <a:r>
              <a:rPr lang="ja-JP" altLang="en-US" smtClean="0"/>
              <a:t>企業が資本金の増資をはかった為。</a:t>
            </a:r>
          </a:p>
        </p:txBody>
      </p:sp>
      <p:sp>
        <p:nvSpPr>
          <p:cNvPr id="297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A67966-62E4-449D-B6B1-9BC268078E17}" type="slidenum">
              <a:rPr lang="ja-JP" altLang="en-US"/>
              <a:pPr fontAlgn="base">
                <a:spcBef>
                  <a:spcPct val="0"/>
                </a:spcBef>
                <a:spcAft>
                  <a:spcPct val="0"/>
                </a:spcAft>
              </a:pPr>
              <a:t>7</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07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07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3C9A59-AE85-4EF8-B335-103CB7202ACF}" type="slidenum">
              <a:rPr lang="ja-JP" altLang="en-US"/>
              <a:pPr fontAlgn="base">
                <a:spcBef>
                  <a:spcPct val="0"/>
                </a:spcBef>
                <a:spcAft>
                  <a:spcPct val="0"/>
                </a:spcAft>
              </a:pPr>
              <a:t>8</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グラフを見てどうなのか？</a:t>
            </a:r>
            <a:endParaRPr lang="en-US" altLang="ja-JP" smtClean="0"/>
          </a:p>
          <a:p>
            <a:pPr>
              <a:spcBef>
                <a:spcPct val="0"/>
              </a:spcBef>
            </a:pPr>
            <a:r>
              <a:rPr lang="en-US" altLang="ja-JP" smtClean="0"/>
              <a:t>2006</a:t>
            </a:r>
            <a:r>
              <a:rPr lang="ja-JP" altLang="en-US" smtClean="0"/>
              <a:t>年、</a:t>
            </a:r>
            <a:r>
              <a:rPr lang="en-US" altLang="ja-JP" smtClean="0"/>
              <a:t>2007</a:t>
            </a:r>
            <a:r>
              <a:rPr lang="ja-JP" altLang="en-US" smtClean="0"/>
              <a:t>年にアメリカがサブプライム影響で、米の投資家たちがアジアのマーケットに流れ込んできたため。</a:t>
            </a:r>
            <a:endParaRPr lang="en-US" altLang="ja-JP" smtClean="0"/>
          </a:p>
        </p:txBody>
      </p:sp>
      <p:sp>
        <p:nvSpPr>
          <p:cNvPr id="317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2726EF-040C-42F0-8590-F84AA41B28AE}" type="slidenum">
              <a:rPr lang="ja-JP" altLang="en-US"/>
              <a:pPr fontAlgn="base">
                <a:spcBef>
                  <a:spcPct val="0"/>
                </a:spcBef>
                <a:spcAft>
                  <a:spcPct val="0"/>
                </a:spcAft>
              </a:pPr>
              <a:t>9</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27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ja-JP" altLang="en-US" smtClean="0"/>
              <a:t>実務で使われる種類株式の呼称例である。</a:t>
            </a:r>
            <a:endParaRPr lang="en-US" altLang="ja-JP" smtClean="0"/>
          </a:p>
          <a:p>
            <a:pPr>
              <a:spcBef>
                <a:spcPct val="0"/>
              </a:spcBef>
            </a:pPr>
            <a:r>
              <a:rPr lang="ja-JP" altLang="en-US" smtClean="0"/>
              <a:t>株式の種類には、株主権に特段の制限がない普通株式と、株主権に制限や権利付与がある種類株式に大別される。</a:t>
            </a:r>
            <a:endParaRPr lang="en-US" altLang="ja-JP" smtClean="0"/>
          </a:p>
          <a:p>
            <a:pPr>
              <a:spcBef>
                <a:spcPct val="0"/>
              </a:spcBef>
            </a:pPr>
            <a:r>
              <a:rPr lang="ja-JP" altLang="en-US" smtClean="0"/>
              <a:t>種類株式は、権利の内容によって区分されている。</a:t>
            </a:r>
          </a:p>
        </p:txBody>
      </p:sp>
      <p:sp>
        <p:nvSpPr>
          <p:cNvPr id="327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1ADC08-3814-4224-A52F-4201C31E01F2}" type="slidenum">
              <a:rPr lang="ja-JP" altLang="en-US"/>
              <a:pPr fontAlgn="base">
                <a:spcBef>
                  <a:spcPct val="0"/>
                </a:spcBef>
                <a:spcAft>
                  <a:spcPct val="0"/>
                </a:spcAft>
              </a:pPr>
              <a:t>10</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37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F2D2EA-B2D3-44D4-B1DB-3371BEF065CB}" type="slidenum">
              <a:rPr lang="ja-JP" altLang="en-US"/>
              <a:pPr fontAlgn="base">
                <a:spcBef>
                  <a:spcPct val="0"/>
                </a:spcBef>
                <a:spcAft>
                  <a:spcPct val="0"/>
                </a:spcAft>
              </a:pPr>
              <a:t>14</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48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348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3E0088-DF5F-4FE9-B6EA-A072ADFC3780}" type="slidenum">
              <a:rPr lang="ja-JP" altLang="en-US"/>
              <a:pPr fontAlgn="base">
                <a:spcBef>
                  <a:spcPct val="0"/>
                </a:spcBef>
                <a:spcAft>
                  <a:spcPct val="0"/>
                </a:spcAft>
              </a:pPr>
              <a:t>17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円/楕円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kumimoji="0" lang="en-US"/>
          </a:p>
        </p:txBody>
      </p:sp>
      <p:sp>
        <p:nvSpPr>
          <p:cNvPr id="9" name="サブタイトル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28" name="タイトル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ja-JP" altLang="en-US" smtClean="0"/>
              <a:t>マスタ タイトルの書式設定</a:t>
            </a:r>
            <a:endParaRPr lang="en-US"/>
          </a:p>
        </p:txBody>
      </p:sp>
      <p:sp>
        <p:nvSpPr>
          <p:cNvPr id="7" name="日付プレースホルダ 14"/>
          <p:cNvSpPr>
            <a:spLocks noGrp="1"/>
          </p:cNvSpPr>
          <p:nvPr>
            <p:ph type="dt" sz="half" idx="10"/>
          </p:nvPr>
        </p:nvSpPr>
        <p:spPr/>
        <p:txBody>
          <a:bodyPr/>
          <a:lstStyle>
            <a:lvl1pPr>
              <a:defRPr/>
            </a:lvl1pPr>
          </a:lstStyle>
          <a:p>
            <a:pPr>
              <a:defRPr/>
            </a:pPr>
            <a:fld id="{542A3852-76FF-4E20-9ACA-CB587734D346}" type="datetime1">
              <a:rPr lang="ja-JP" altLang="en-US"/>
              <a:pPr>
                <a:defRPr/>
              </a:pPr>
              <a:t>2009/6/13</a:t>
            </a:fld>
            <a:endParaRPr lang="ja-JP" altLang="en-US"/>
          </a:p>
        </p:txBody>
      </p:sp>
      <p:sp>
        <p:nvSpPr>
          <p:cNvPr id="8" name="スライド番号プレースホルダ 15"/>
          <p:cNvSpPr>
            <a:spLocks noGrp="1"/>
          </p:cNvSpPr>
          <p:nvPr>
            <p:ph type="sldNum" sz="quarter" idx="11"/>
          </p:nvPr>
        </p:nvSpPr>
        <p:spPr/>
        <p:txBody>
          <a:bodyPr/>
          <a:lstStyle>
            <a:lvl1pPr>
              <a:defRPr/>
            </a:lvl1pPr>
          </a:lstStyle>
          <a:p>
            <a:pPr>
              <a:defRPr/>
            </a:pPr>
            <a:fld id="{32E92B88-595A-4581-9345-696883F3803C}" type="slidenum">
              <a:rPr lang="ja-JP" altLang="en-US"/>
              <a:pPr>
                <a:defRPr/>
              </a:pPr>
              <a:t>&lt;#&gt;</a:t>
            </a:fld>
            <a:endParaRPr lang="ja-JP" altLang="en-US"/>
          </a:p>
        </p:txBody>
      </p:sp>
      <p:sp>
        <p:nvSpPr>
          <p:cNvPr id="10" name="フッター プレースホルダ 16"/>
          <p:cNvSpPr>
            <a:spLocks noGrp="1"/>
          </p:cNvSpPr>
          <p:nvPr>
            <p:ph type="ftr" sz="quarter" idx="12"/>
          </p:nvPr>
        </p:nvSpPr>
        <p:spPr/>
        <p:txBody>
          <a:bodyPr/>
          <a:lstStyle>
            <a:lvl1pPr>
              <a:defRPr/>
            </a:lvl1p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23"/>
          <p:cNvSpPr>
            <a:spLocks noGrp="1"/>
          </p:cNvSpPr>
          <p:nvPr>
            <p:ph type="dt" sz="half" idx="10"/>
          </p:nvPr>
        </p:nvSpPr>
        <p:spPr/>
        <p:txBody>
          <a:bodyPr/>
          <a:lstStyle>
            <a:lvl1pPr>
              <a:defRPr/>
            </a:lvl1pPr>
          </a:lstStyle>
          <a:p>
            <a:pPr>
              <a:defRPr/>
            </a:pPr>
            <a:fld id="{12C64668-3118-4291-8579-840DA19B0958}" type="datetime1">
              <a:rPr lang="ja-JP" altLang="en-US"/>
              <a:pPr>
                <a:defRPr/>
              </a:pPr>
              <a:t>2009/6/13</a:t>
            </a:fld>
            <a:endParaRPr lang="ja-JP" altLang="en-US"/>
          </a:p>
        </p:txBody>
      </p:sp>
      <p:sp>
        <p:nvSpPr>
          <p:cNvPr id="5"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1"/>
          <p:cNvSpPr>
            <a:spLocks noGrp="1"/>
          </p:cNvSpPr>
          <p:nvPr>
            <p:ph type="sldNum" sz="quarter" idx="12"/>
          </p:nvPr>
        </p:nvSpPr>
        <p:spPr/>
        <p:txBody>
          <a:bodyPr/>
          <a:lstStyle>
            <a:lvl1pPr>
              <a:defRPr/>
            </a:lvl1pPr>
          </a:lstStyle>
          <a:p>
            <a:pPr>
              <a:defRPr/>
            </a:pPr>
            <a:fld id="{A000C26F-831D-4AC5-A49C-B1BE9702BFFB}"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23"/>
          <p:cNvSpPr>
            <a:spLocks noGrp="1"/>
          </p:cNvSpPr>
          <p:nvPr>
            <p:ph type="dt" sz="half" idx="10"/>
          </p:nvPr>
        </p:nvSpPr>
        <p:spPr/>
        <p:txBody>
          <a:bodyPr/>
          <a:lstStyle>
            <a:lvl1pPr>
              <a:defRPr/>
            </a:lvl1pPr>
          </a:lstStyle>
          <a:p>
            <a:pPr>
              <a:defRPr/>
            </a:pPr>
            <a:fld id="{EADB04A5-7640-4EDC-96BE-CD2EF93BAC5A}" type="datetime1">
              <a:rPr lang="ja-JP" altLang="en-US"/>
              <a:pPr>
                <a:defRPr/>
              </a:pPr>
              <a:t>2009/6/13</a:t>
            </a:fld>
            <a:endParaRPr lang="ja-JP" altLang="en-US"/>
          </a:p>
        </p:txBody>
      </p:sp>
      <p:sp>
        <p:nvSpPr>
          <p:cNvPr id="5"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1"/>
          <p:cNvSpPr>
            <a:spLocks noGrp="1"/>
          </p:cNvSpPr>
          <p:nvPr>
            <p:ph type="sldNum" sz="quarter" idx="12"/>
          </p:nvPr>
        </p:nvSpPr>
        <p:spPr/>
        <p:txBody>
          <a:bodyPr/>
          <a:lstStyle>
            <a:lvl1pPr>
              <a:defRPr/>
            </a:lvl1pPr>
          </a:lstStyle>
          <a:p>
            <a:pPr>
              <a:defRPr/>
            </a:pPr>
            <a:fld id="{425941C0-AB5D-4E3D-BD96-AC8C8F21A451}"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9" name="コンテンツ プレースホルダ 8"/>
          <p:cNvSpPr>
            <a:spLocks noGrp="1"/>
          </p:cNvSpPr>
          <p:nvPr>
            <p:ph idx="1"/>
          </p:nvPr>
        </p:nvSpPr>
        <p:spPr>
          <a:xfrm>
            <a:off x="457200" y="1524000"/>
            <a:ext cx="82296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7" name="タイトル 16"/>
          <p:cNvSpPr>
            <a:spLocks noGrp="1"/>
          </p:cNvSpPr>
          <p:nvPr>
            <p:ph type="title"/>
          </p:nvPr>
        </p:nvSpPr>
        <p:spPr/>
        <p:txBody>
          <a:bodyPr rtlCol="0"/>
          <a:lstStyle/>
          <a:p>
            <a:r>
              <a:rPr lang="ja-JP" altLang="en-US" smtClean="0"/>
              <a:t>マスタ タイトルの書式設定</a:t>
            </a:r>
            <a:endParaRPr lang="en-US"/>
          </a:p>
        </p:txBody>
      </p:sp>
      <p:sp>
        <p:nvSpPr>
          <p:cNvPr id="4" name="日付プレースホルダ 23"/>
          <p:cNvSpPr>
            <a:spLocks noGrp="1"/>
          </p:cNvSpPr>
          <p:nvPr>
            <p:ph type="dt" sz="half" idx="10"/>
          </p:nvPr>
        </p:nvSpPr>
        <p:spPr/>
        <p:txBody>
          <a:bodyPr/>
          <a:lstStyle>
            <a:lvl1pPr>
              <a:defRPr/>
            </a:lvl1pPr>
          </a:lstStyle>
          <a:p>
            <a:pPr>
              <a:defRPr/>
            </a:pPr>
            <a:fld id="{CBEABC8E-3E50-4B45-AC20-8CC5BF4B25AD}" type="datetime1">
              <a:rPr lang="ja-JP" altLang="en-US"/>
              <a:pPr>
                <a:defRPr/>
              </a:pPr>
              <a:t>2009/6/13</a:t>
            </a:fld>
            <a:endParaRPr lang="ja-JP" altLang="en-US"/>
          </a:p>
        </p:txBody>
      </p:sp>
      <p:sp>
        <p:nvSpPr>
          <p:cNvPr id="5"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1"/>
          <p:cNvSpPr>
            <a:spLocks noGrp="1"/>
          </p:cNvSpPr>
          <p:nvPr>
            <p:ph type="sldNum" sz="quarter" idx="12"/>
          </p:nvPr>
        </p:nvSpPr>
        <p:spPr/>
        <p:txBody>
          <a:bodyPr/>
          <a:lstStyle>
            <a:lvl1pPr>
              <a:defRPr/>
            </a:lvl1pPr>
          </a:lstStyle>
          <a:p>
            <a:pPr>
              <a:defRPr/>
            </a:pPr>
            <a:fld id="{51F065DF-8743-4B2A-ABCC-223AB42EB9CE}"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cxnSp>
        <p:nvCxnSpPr>
          <p:cNvPr id="4" name="直線コネクタ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F744AEC-2543-43AD-BB29-83A53691BEB8}" type="datetime1">
              <a:rPr lang="ja-JP" altLang="en-US"/>
              <a:pPr>
                <a:defRPr/>
              </a:pPr>
              <a:t>2009/6/13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918C4B8-D677-4222-9630-CF42CFDE90E3}"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11" name="コンテンツ プレースホルダ 10"/>
          <p:cNvSpPr>
            <a:spLocks noGrp="1"/>
          </p:cNvSpPr>
          <p:nvPr>
            <p:ph sz="half" idx="1"/>
          </p:nvPr>
        </p:nvSpPr>
        <p:spPr>
          <a:xfrm>
            <a:off x="457200" y="1524000"/>
            <a:ext cx="4059936"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half" idx="2"/>
          </p:nvPr>
        </p:nvSpPr>
        <p:spPr>
          <a:xfrm>
            <a:off x="4648200" y="1524000"/>
            <a:ext cx="4059936"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23"/>
          <p:cNvSpPr>
            <a:spLocks noGrp="1"/>
          </p:cNvSpPr>
          <p:nvPr>
            <p:ph type="dt" sz="half" idx="10"/>
          </p:nvPr>
        </p:nvSpPr>
        <p:spPr/>
        <p:txBody>
          <a:bodyPr/>
          <a:lstStyle>
            <a:lvl1pPr>
              <a:defRPr/>
            </a:lvl1pPr>
          </a:lstStyle>
          <a:p>
            <a:pPr>
              <a:defRPr/>
            </a:pPr>
            <a:fld id="{040BC7A6-F0E2-4447-8053-9C35403FD6E7}" type="datetime1">
              <a:rPr lang="ja-JP" altLang="en-US"/>
              <a:pPr>
                <a:defRPr/>
              </a:pPr>
              <a:t>2009/6/13</a:t>
            </a:fld>
            <a:endParaRPr lang="ja-JP" altLang="en-US"/>
          </a:p>
        </p:txBody>
      </p:sp>
      <p:sp>
        <p:nvSpPr>
          <p:cNvPr id="6"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1"/>
          <p:cNvSpPr>
            <a:spLocks noGrp="1"/>
          </p:cNvSpPr>
          <p:nvPr>
            <p:ph type="sldNum" sz="quarter" idx="12"/>
          </p:nvPr>
        </p:nvSpPr>
        <p:spPr/>
        <p:txBody>
          <a:bodyPr/>
          <a:lstStyle>
            <a:lvl1pPr>
              <a:defRPr/>
            </a:lvl1pPr>
          </a:lstStyle>
          <a:p>
            <a:pPr>
              <a:defRPr/>
            </a:pPr>
            <a:fld id="{6F990FAB-DF0D-47FE-B455-5CC54FBDC82F}"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cxnSp>
        <p:nvCxnSpPr>
          <p:cNvPr id="7" name="直線コネクタ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テキスト プレースホル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32" name="コンテンツ プレースホルダ 31"/>
          <p:cNvSpPr>
            <a:spLocks noGrp="1"/>
          </p:cNvSpPr>
          <p:nvPr>
            <p:ph sz="half" idx="2"/>
          </p:nvPr>
        </p:nvSpPr>
        <p:spPr>
          <a:xfrm>
            <a:off x="457200" y="2201896"/>
            <a:ext cx="4038600" cy="39136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34" name="コンテンツ プレースホルダ 33"/>
          <p:cNvSpPr>
            <a:spLocks noGrp="1"/>
          </p:cNvSpPr>
          <p:nvPr>
            <p:ph sz="quarter" idx="4"/>
          </p:nvPr>
        </p:nvSpPr>
        <p:spPr>
          <a:xfrm>
            <a:off x="4649788" y="2201896"/>
            <a:ext cx="4038600" cy="39136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2" name="タイトル 1"/>
          <p:cNvSpPr>
            <a:spLocks noGrp="1"/>
          </p:cNvSpPr>
          <p:nvPr>
            <p:ph type="title"/>
          </p:nvPr>
        </p:nvSpPr>
        <p:spPr>
          <a:xfrm>
            <a:off x="457200" y="155448"/>
            <a:ext cx="8229600" cy="1143000"/>
          </a:xfrm>
        </p:spPr>
        <p:txBody>
          <a:bodyPr/>
          <a:lstStyle>
            <a:lvl1pPr>
              <a:defRPr/>
            </a:lvl1pPr>
          </a:lstStyle>
          <a:p>
            <a:r>
              <a:rPr lang="ja-JP" altLang="en-US" smtClean="0"/>
              <a:t>マスタ タイトルの書式設定</a:t>
            </a:r>
            <a:endParaRPr lang="en-US"/>
          </a:p>
        </p:txBody>
      </p:sp>
      <p:sp>
        <p:nvSpPr>
          <p:cNvPr id="12" name="テキスト プレースホル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9" name="スライド番号プレースホルダ 8"/>
          <p:cNvSpPr>
            <a:spLocks noGrp="1"/>
          </p:cNvSpPr>
          <p:nvPr>
            <p:ph type="sldNum" sz="quarter" idx="10"/>
          </p:nvPr>
        </p:nvSpPr>
        <p:spPr/>
        <p:txBody>
          <a:bodyPr/>
          <a:lstStyle>
            <a:lvl1pPr>
              <a:defRPr/>
            </a:lvl1pPr>
          </a:lstStyle>
          <a:p>
            <a:pPr>
              <a:defRPr/>
            </a:pPr>
            <a:fld id="{131920AE-27CC-425A-8BC7-F694C19B78D3}" type="slidenum">
              <a:rPr lang="ja-JP" altLang="en-US"/>
              <a:pPr>
                <a:defRPr/>
              </a:pPr>
              <a:t>&lt;#&gt;</a:t>
            </a:fld>
            <a:endParaRPr lang="ja-JP" altLang="en-US"/>
          </a:p>
        </p:txBody>
      </p:sp>
      <p:sp>
        <p:nvSpPr>
          <p:cNvPr id="10" name="フッター プレースホルダ 7"/>
          <p:cNvSpPr>
            <a:spLocks noGrp="1"/>
          </p:cNvSpPr>
          <p:nvPr>
            <p:ph type="ftr" sz="quarter" idx="11"/>
          </p:nvPr>
        </p:nvSpPr>
        <p:spPr/>
        <p:txBody>
          <a:bodyPr/>
          <a:lstStyle>
            <a:lvl1pPr>
              <a:defRPr/>
            </a:lvl1pPr>
          </a:lstStyle>
          <a:p>
            <a:pPr>
              <a:defRPr/>
            </a:pPr>
            <a:endParaRPr lang="ja-JP" altLang="en-US"/>
          </a:p>
        </p:txBody>
      </p:sp>
      <p:sp>
        <p:nvSpPr>
          <p:cNvPr id="11" name="日付プレースホルダ 6"/>
          <p:cNvSpPr>
            <a:spLocks noGrp="1"/>
          </p:cNvSpPr>
          <p:nvPr>
            <p:ph type="dt" sz="half" idx="12"/>
          </p:nvPr>
        </p:nvSpPr>
        <p:spPr/>
        <p:txBody>
          <a:bodyPr/>
          <a:lstStyle>
            <a:lvl1pPr>
              <a:defRPr/>
            </a:lvl1pPr>
          </a:lstStyle>
          <a:p>
            <a:pPr>
              <a:defRPr/>
            </a:pPr>
            <a:fld id="{49D03E3A-156E-41A0-BC4E-D5D3E704B93C}" type="datetime1">
              <a:rPr lang="ja-JP" altLang="en-US"/>
              <a:pPr>
                <a:defRPr/>
              </a:pPr>
              <a:t>2009/6/13</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23"/>
          <p:cNvSpPr>
            <a:spLocks noGrp="1"/>
          </p:cNvSpPr>
          <p:nvPr>
            <p:ph type="dt" sz="half" idx="10"/>
          </p:nvPr>
        </p:nvSpPr>
        <p:spPr/>
        <p:txBody>
          <a:bodyPr/>
          <a:lstStyle>
            <a:lvl1pPr>
              <a:defRPr/>
            </a:lvl1pPr>
          </a:lstStyle>
          <a:p>
            <a:pPr>
              <a:defRPr/>
            </a:pPr>
            <a:fld id="{2800F373-2FDA-4D9B-A02D-B704A7F6671D}" type="datetime1">
              <a:rPr lang="ja-JP" altLang="en-US"/>
              <a:pPr>
                <a:defRPr/>
              </a:pPr>
              <a:t>2009/6/13</a:t>
            </a:fld>
            <a:endParaRPr lang="ja-JP" altLang="en-US"/>
          </a:p>
        </p:txBody>
      </p:sp>
      <p:sp>
        <p:nvSpPr>
          <p:cNvPr id="4"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21"/>
          <p:cNvSpPr>
            <a:spLocks noGrp="1"/>
          </p:cNvSpPr>
          <p:nvPr>
            <p:ph type="sldNum" sz="quarter" idx="12"/>
          </p:nvPr>
        </p:nvSpPr>
        <p:spPr/>
        <p:txBody>
          <a:bodyPr/>
          <a:lstStyle>
            <a:lvl1pPr>
              <a:defRPr/>
            </a:lvl1pPr>
          </a:lstStyle>
          <a:p>
            <a:pPr>
              <a:defRPr/>
            </a:pPr>
            <a:fld id="{5585AC51-D6D7-49E2-A838-C9D8E5D9B8CA}"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23"/>
          <p:cNvSpPr>
            <a:spLocks noGrp="1"/>
          </p:cNvSpPr>
          <p:nvPr>
            <p:ph type="dt" sz="half" idx="10"/>
          </p:nvPr>
        </p:nvSpPr>
        <p:spPr/>
        <p:txBody>
          <a:bodyPr/>
          <a:lstStyle>
            <a:lvl1pPr>
              <a:defRPr/>
            </a:lvl1pPr>
          </a:lstStyle>
          <a:p>
            <a:pPr>
              <a:defRPr/>
            </a:pPr>
            <a:fld id="{E95BEC39-A0DF-4F2F-8FB2-24C0F92F4F1E}" type="datetime1">
              <a:rPr lang="ja-JP" altLang="en-US"/>
              <a:pPr>
                <a:defRPr/>
              </a:pPr>
              <a:t>2009/6/13</a:t>
            </a:fld>
            <a:endParaRPr lang="ja-JP" altLang="en-US"/>
          </a:p>
        </p:txBody>
      </p:sp>
      <p:sp>
        <p:nvSpPr>
          <p:cNvPr id="3" name="フッター プレースホルダ 9"/>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21"/>
          <p:cNvSpPr>
            <a:spLocks noGrp="1"/>
          </p:cNvSpPr>
          <p:nvPr>
            <p:ph type="sldNum" sz="quarter" idx="12"/>
          </p:nvPr>
        </p:nvSpPr>
        <p:spPr/>
        <p:txBody>
          <a:bodyPr/>
          <a:lstStyle>
            <a:lvl1pPr>
              <a:defRPr/>
            </a:lvl1pPr>
          </a:lstStyle>
          <a:p>
            <a:pPr>
              <a:defRPr/>
            </a:pPr>
            <a:fld id="{C206F264-D039-42AD-AB27-B049D13130E7}"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9" name="コンテンツ プレースホルダ 28"/>
          <p:cNvSpPr>
            <a:spLocks noGrp="1"/>
          </p:cNvSpPr>
          <p:nvPr>
            <p:ph sz="quarter" idx="1"/>
          </p:nvPr>
        </p:nvSpPr>
        <p:spPr>
          <a:xfrm>
            <a:off x="457200" y="457200"/>
            <a:ext cx="6248400" cy="5715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3" name="テキスト プレースホルダ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31" name="タイトル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ja-JP" altLang="en-US" smtClean="0"/>
              <a:t>マスタ タイトルの書式設定</a:t>
            </a:r>
            <a:endParaRPr lang="en-US"/>
          </a:p>
        </p:txBody>
      </p:sp>
      <p:sp>
        <p:nvSpPr>
          <p:cNvPr id="5" name="日付プレースホルダ 7"/>
          <p:cNvSpPr>
            <a:spLocks noGrp="1"/>
          </p:cNvSpPr>
          <p:nvPr>
            <p:ph type="dt" sz="half" idx="10"/>
          </p:nvPr>
        </p:nvSpPr>
        <p:spPr/>
        <p:txBody>
          <a:bodyPr/>
          <a:lstStyle>
            <a:lvl1pPr>
              <a:defRPr/>
            </a:lvl1pPr>
          </a:lstStyle>
          <a:p>
            <a:pPr>
              <a:defRPr/>
            </a:pPr>
            <a:fld id="{6079BE38-ABDA-4AF6-8546-B2564947BC6D}" type="datetime1">
              <a:rPr lang="ja-JP" altLang="en-US"/>
              <a:pPr>
                <a:defRPr/>
              </a:pPr>
              <a:t>2009/6/13</a:t>
            </a:fld>
            <a:endParaRPr lang="ja-JP" altLang="en-US"/>
          </a:p>
        </p:txBody>
      </p:sp>
      <p:sp>
        <p:nvSpPr>
          <p:cNvPr id="6" name="スライド番号プレースホルダ 8"/>
          <p:cNvSpPr>
            <a:spLocks noGrp="1"/>
          </p:cNvSpPr>
          <p:nvPr>
            <p:ph type="sldNum" sz="quarter" idx="11"/>
          </p:nvPr>
        </p:nvSpPr>
        <p:spPr/>
        <p:txBody>
          <a:bodyPr/>
          <a:lstStyle>
            <a:lvl1pPr>
              <a:defRPr/>
            </a:lvl1pPr>
          </a:lstStyle>
          <a:p>
            <a:pPr>
              <a:defRPr/>
            </a:pPr>
            <a:fld id="{795137FA-085E-4F94-B742-1D7C66CB4F57}" type="slidenum">
              <a:rPr lang="ja-JP" altLang="en-US"/>
              <a:pPr>
                <a:defRPr/>
              </a:pPr>
              <a:t>&lt;#&gt;</a:t>
            </a:fld>
            <a:endParaRPr lang="ja-JP" altLang="en-US"/>
          </a:p>
        </p:txBody>
      </p:sp>
      <p:sp>
        <p:nvSpPr>
          <p:cNvPr id="7" name="フッター プレースホルダ 9"/>
          <p:cNvSpPr>
            <a:spLocks noGrp="1"/>
          </p:cNvSpPr>
          <p:nvPr>
            <p:ph type="ftr" sz="quarter" idx="12"/>
          </p:nvPr>
        </p:nvSpPr>
        <p:spPr/>
        <p:txBody>
          <a:bodyPr/>
          <a:lstStyle>
            <a:lvl1pPr>
              <a:defRPr/>
            </a:lvl1pPr>
          </a:lstStyle>
          <a:p>
            <a:pPr>
              <a:defRPr/>
            </a:pPr>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ja-JP" altLang="en-US" noProof="0" smtClean="0"/>
              <a:t>アイコンをクリックして図を追加</a:t>
            </a:r>
            <a:endParaRPr lang="en-US" noProof="0"/>
          </a:p>
        </p:txBody>
      </p:sp>
      <p:sp>
        <p:nvSpPr>
          <p:cNvPr id="4" name="テキスト プレースホルダ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5" name="日付プレースホルダ 7"/>
          <p:cNvSpPr>
            <a:spLocks noGrp="1"/>
          </p:cNvSpPr>
          <p:nvPr>
            <p:ph type="dt" sz="half" idx="10"/>
          </p:nvPr>
        </p:nvSpPr>
        <p:spPr/>
        <p:txBody>
          <a:bodyPr/>
          <a:lstStyle>
            <a:lvl1pPr>
              <a:defRPr/>
            </a:lvl1pPr>
          </a:lstStyle>
          <a:p>
            <a:pPr>
              <a:defRPr/>
            </a:pPr>
            <a:fld id="{B4D3EFA6-C47B-42FE-BB11-F9CE1A0811C2}" type="datetime1">
              <a:rPr lang="ja-JP" altLang="en-US"/>
              <a:pPr>
                <a:defRPr/>
              </a:pPr>
              <a:t>2009/6/13</a:t>
            </a:fld>
            <a:endParaRPr lang="ja-JP" altLang="en-US"/>
          </a:p>
        </p:txBody>
      </p:sp>
      <p:sp>
        <p:nvSpPr>
          <p:cNvPr id="6" name="スライド番号プレースホルダ 8"/>
          <p:cNvSpPr>
            <a:spLocks noGrp="1"/>
          </p:cNvSpPr>
          <p:nvPr>
            <p:ph type="sldNum" sz="quarter" idx="11"/>
          </p:nvPr>
        </p:nvSpPr>
        <p:spPr/>
        <p:txBody>
          <a:bodyPr/>
          <a:lstStyle>
            <a:lvl1pPr>
              <a:defRPr/>
            </a:lvl1pPr>
          </a:lstStyle>
          <a:p>
            <a:pPr>
              <a:defRPr/>
            </a:pPr>
            <a:fld id="{D301BCB8-2D80-4435-86BA-6012AD0133FF}" type="slidenum">
              <a:rPr lang="ja-JP" altLang="en-US"/>
              <a:pPr>
                <a:defRPr/>
              </a:pPr>
              <a:t>&lt;#&gt;</a:t>
            </a:fld>
            <a:endParaRPr lang="ja-JP" altLang="en-US"/>
          </a:p>
        </p:txBody>
      </p:sp>
      <p:sp>
        <p:nvSpPr>
          <p:cNvPr id="7" name="フッター プレースホルダ 9"/>
          <p:cNvSpPr>
            <a:spLocks noGrp="1"/>
          </p:cNvSpPr>
          <p:nvPr>
            <p:ph type="ftr" sz="quarter" idx="12"/>
          </p:nvPr>
        </p:nvSpPr>
        <p:spPr/>
        <p:txBody>
          <a:bodyPr/>
          <a:lstStyle>
            <a:lvl1pPr>
              <a:defRPr/>
            </a:lvl1pPr>
          </a:lstStyle>
          <a:p>
            <a:pPr>
              <a:defRPr/>
            </a:pPr>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テキスト プレースホルダ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24" name="日付プレースホルダ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1" sz="1200" smtClean="0">
                <a:solidFill>
                  <a:schemeClr val="tx2"/>
                </a:solidFill>
                <a:latin typeface="+mn-lt"/>
                <a:ea typeface="+mn-ea"/>
              </a:defRPr>
            </a:lvl1pPr>
          </a:lstStyle>
          <a:p>
            <a:pPr>
              <a:defRPr/>
            </a:pPr>
            <a:fld id="{0CC97DC0-F3A9-4850-90D5-925906661502}" type="datetime1">
              <a:rPr lang="ja-JP" altLang="en-US"/>
              <a:pPr>
                <a:defRPr/>
              </a:pPr>
              <a:t>2009/6/13</a:t>
            </a:fld>
            <a:endParaRPr lang="ja-JP" altLang="en-US"/>
          </a:p>
        </p:txBody>
      </p:sp>
      <p:sp>
        <p:nvSpPr>
          <p:cNvPr id="10" name="フッター プレースホルダ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1" sz="1200">
                <a:solidFill>
                  <a:schemeClr val="tx2"/>
                </a:solidFill>
                <a:latin typeface="+mn-lt"/>
                <a:ea typeface="+mn-ea"/>
              </a:defRPr>
            </a:lvl1pPr>
          </a:lstStyle>
          <a:p>
            <a:pPr>
              <a:defRPr/>
            </a:pPr>
            <a:endParaRPr lang="ja-JP" altLang="en-US"/>
          </a:p>
        </p:txBody>
      </p:sp>
      <p:sp>
        <p:nvSpPr>
          <p:cNvPr id="22" name="スライド番号プレースホルダ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1" sz="1600" baseline="0" smtClean="0">
                <a:solidFill>
                  <a:schemeClr val="tx2"/>
                </a:solidFill>
                <a:latin typeface="+mn-lt"/>
                <a:ea typeface="+mn-ea"/>
              </a:defRPr>
            </a:lvl1pPr>
          </a:lstStyle>
          <a:p>
            <a:pPr>
              <a:defRPr/>
            </a:pPr>
            <a:fld id="{19EA0B0E-301A-4608-8008-E45AB966024F}" type="slidenum">
              <a:rPr lang="ja-JP" altLang="en-US"/>
              <a:pPr>
                <a:defRPr/>
              </a:pPr>
              <a:t>&lt;#&gt;</a:t>
            </a:fld>
            <a:endParaRPr lang="ja-JP" altLang="en-US"/>
          </a:p>
        </p:txBody>
      </p:sp>
      <p:sp>
        <p:nvSpPr>
          <p:cNvPr id="5" name="タイトル プレースホル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ja-JP" altLang="en-US" smtClean="0"/>
              <a:t>マスタ タイトルの書式設定</a:t>
            </a:r>
            <a:endParaRPr lang="en-US"/>
          </a:p>
        </p:txBody>
      </p:sp>
    </p:spTree>
  </p:cSld>
  <p:clrMap bg1="dk1" tx1="lt1" bg2="dk2" tx2="lt2" accent1="accent1" accent2="accent2" accent3="accent3" accent4="accent4" accent5="accent5" accent6="accent6" hlink="hlink" folHlink="folHlink"/>
  <p:sldLayoutIdLst>
    <p:sldLayoutId id="2147483683" r:id="rId1"/>
    <p:sldLayoutId id="2147483682" r:id="rId2"/>
    <p:sldLayoutId id="2147483684" r:id="rId3"/>
    <p:sldLayoutId id="2147483681" r:id="rId4"/>
    <p:sldLayoutId id="2147483685" r:id="rId5"/>
    <p:sldLayoutId id="2147483680" r:id="rId6"/>
    <p:sldLayoutId id="2147483679" r:id="rId7"/>
    <p:sldLayoutId id="2147483686" r:id="rId8"/>
    <p:sldLayoutId id="2147483687" r:id="rId9"/>
    <p:sldLayoutId id="2147483678" r:id="rId10"/>
    <p:sldLayoutId id="2147483677" r:id="rId11"/>
  </p:sldLayoutIdLst>
  <p:hf hdr="0" ftr="0"/>
  <p:txStyles>
    <p:titleStyle>
      <a:lvl1pPr algn="l" rtl="0" fontAlgn="base">
        <a:spcBef>
          <a:spcPct val="0"/>
        </a:spcBef>
        <a:spcAft>
          <a:spcPct val="0"/>
        </a:spcAft>
        <a:defRPr kumimoji="1"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kumimoji="1" sz="4200">
          <a:solidFill>
            <a:srgbClr val="F9F9F9"/>
          </a:solidFill>
          <a:latin typeface="Constantia" pitchFamily="18" charset="0"/>
          <a:ea typeface="HG明朝E" pitchFamily="17" charset="-128"/>
        </a:defRPr>
      </a:lvl2pPr>
      <a:lvl3pPr algn="l" rtl="0" fontAlgn="base">
        <a:spcBef>
          <a:spcPct val="0"/>
        </a:spcBef>
        <a:spcAft>
          <a:spcPct val="0"/>
        </a:spcAft>
        <a:defRPr kumimoji="1" sz="4200">
          <a:solidFill>
            <a:srgbClr val="F9F9F9"/>
          </a:solidFill>
          <a:latin typeface="Constantia" pitchFamily="18" charset="0"/>
          <a:ea typeface="HG明朝E" pitchFamily="17" charset="-128"/>
        </a:defRPr>
      </a:lvl3pPr>
      <a:lvl4pPr algn="l" rtl="0" fontAlgn="base">
        <a:spcBef>
          <a:spcPct val="0"/>
        </a:spcBef>
        <a:spcAft>
          <a:spcPct val="0"/>
        </a:spcAft>
        <a:defRPr kumimoji="1" sz="4200">
          <a:solidFill>
            <a:srgbClr val="F9F9F9"/>
          </a:solidFill>
          <a:latin typeface="Constantia" pitchFamily="18" charset="0"/>
          <a:ea typeface="HG明朝E" pitchFamily="17" charset="-128"/>
        </a:defRPr>
      </a:lvl4pPr>
      <a:lvl5pPr algn="l" rtl="0" fontAlgn="base">
        <a:spcBef>
          <a:spcPct val="0"/>
        </a:spcBef>
        <a:spcAft>
          <a:spcPct val="0"/>
        </a:spcAft>
        <a:defRPr kumimoji="1" sz="4200">
          <a:solidFill>
            <a:srgbClr val="F9F9F9"/>
          </a:solidFill>
          <a:latin typeface="Constantia" pitchFamily="18" charset="0"/>
          <a:ea typeface="HG明朝E" pitchFamily="17" charset="-128"/>
        </a:defRPr>
      </a:lvl5pPr>
      <a:lvl6pPr marL="457200" algn="l" rtl="0" fontAlgn="base">
        <a:spcBef>
          <a:spcPct val="0"/>
        </a:spcBef>
        <a:spcAft>
          <a:spcPct val="0"/>
        </a:spcAft>
        <a:defRPr kumimoji="1" sz="4200">
          <a:solidFill>
            <a:srgbClr val="F9F9F9"/>
          </a:solidFill>
          <a:latin typeface="Constantia" pitchFamily="18" charset="0"/>
          <a:ea typeface="HG明朝E" pitchFamily="17" charset="-128"/>
        </a:defRPr>
      </a:lvl6pPr>
      <a:lvl7pPr marL="914400" algn="l" rtl="0" fontAlgn="base">
        <a:spcBef>
          <a:spcPct val="0"/>
        </a:spcBef>
        <a:spcAft>
          <a:spcPct val="0"/>
        </a:spcAft>
        <a:defRPr kumimoji="1" sz="4200">
          <a:solidFill>
            <a:srgbClr val="F9F9F9"/>
          </a:solidFill>
          <a:latin typeface="Constantia" pitchFamily="18" charset="0"/>
          <a:ea typeface="HG明朝E" pitchFamily="17" charset="-128"/>
        </a:defRPr>
      </a:lvl7pPr>
      <a:lvl8pPr marL="1371600" algn="l" rtl="0" fontAlgn="base">
        <a:spcBef>
          <a:spcPct val="0"/>
        </a:spcBef>
        <a:spcAft>
          <a:spcPct val="0"/>
        </a:spcAft>
        <a:defRPr kumimoji="1" sz="4200">
          <a:solidFill>
            <a:srgbClr val="F9F9F9"/>
          </a:solidFill>
          <a:latin typeface="Constantia" pitchFamily="18" charset="0"/>
          <a:ea typeface="HG明朝E" pitchFamily="17" charset="-128"/>
        </a:defRPr>
      </a:lvl8pPr>
      <a:lvl9pPr marL="1828800" algn="l" rtl="0" fontAlgn="base">
        <a:spcBef>
          <a:spcPct val="0"/>
        </a:spcBef>
        <a:spcAft>
          <a:spcPct val="0"/>
        </a:spcAft>
        <a:defRPr kumimoji="1" sz="4200">
          <a:solidFill>
            <a:srgbClr val="F9F9F9"/>
          </a:solidFill>
          <a:latin typeface="Constantia" pitchFamily="18" charset="0"/>
          <a:ea typeface="HG明朝E" pitchFamily="17" charset="-128"/>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kumimoji="1"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kumimoji="1"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kumimoji="1"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kumimoji="1"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kumimoji="1"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1"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1"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1"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1" sz="15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tse.or.jp/" TargetMode="External"/><Relationship Id="rId3" Type="http://schemas.openxmlformats.org/officeDocument/2006/relationships/hyperlink" Target="http://www.kyj-kyj.info/" TargetMode="External"/><Relationship Id="rId7" Type="http://schemas.openxmlformats.org/officeDocument/2006/relationships/hyperlink" Target="http://www.nomura.co.jp/" TargetMode="External"/><Relationship Id="rId2" Type="http://schemas.openxmlformats.org/officeDocument/2006/relationships/hyperlink" Target="http://www.daiwa.jp/" TargetMode="External"/><Relationship Id="rId1" Type="http://schemas.openxmlformats.org/officeDocument/2006/relationships/slideLayout" Target="../slideLayouts/slideLayout2.xml"/><Relationship Id="rId6" Type="http://schemas.openxmlformats.org/officeDocument/2006/relationships/hyperlink" Target="http://www.biglobe.ne.jp/" TargetMode="External"/><Relationship Id="rId11" Type="http://schemas.openxmlformats.org/officeDocument/2006/relationships/hyperlink" Target="http://www.nicmr.com/nicmr/data/market/index.html" TargetMode="External"/><Relationship Id="rId5" Type="http://schemas.openxmlformats.org/officeDocument/2006/relationships/hyperlink" Target="http://www.findai.com/yogo/0085.htm" TargetMode="External"/><Relationship Id="rId10" Type="http://schemas.openxmlformats.org/officeDocument/2006/relationships/hyperlink" Target="http://www.shouken-toukei.jp/" TargetMode="External"/><Relationship Id="rId4" Type="http://schemas.openxmlformats.org/officeDocument/2006/relationships/hyperlink" Target="http://www.in-guide.net/" TargetMode="External"/><Relationship Id="rId9" Type="http://schemas.openxmlformats.org/officeDocument/2006/relationships/hyperlink" Target="http://www.phatwrestling.com/"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aki5555.com/kabu/" TargetMode="External"/><Relationship Id="rId3" Type="http://schemas.openxmlformats.org/officeDocument/2006/relationships/hyperlink" Target="http://www.jasdaq.co.jp/" TargetMode="External"/><Relationship Id="rId7" Type="http://schemas.openxmlformats.org/officeDocument/2006/relationships/hyperlink" Target="http://www.stat.go.jp/" TargetMode="External"/><Relationship Id="rId2" Type="http://schemas.openxmlformats.org/officeDocument/2006/relationships/hyperlink" Target="http://www.bizinesuyougo.com/bizfx116.html" TargetMode="External"/><Relationship Id="rId1" Type="http://schemas.openxmlformats.org/officeDocument/2006/relationships/slideLayout" Target="../slideLayouts/slideLayout2.xml"/><Relationship Id="rId6" Type="http://schemas.openxmlformats.org/officeDocument/2006/relationships/hyperlink" Target="http://www.jasdec.com/material/statistics/" TargetMode="External"/><Relationship Id="rId5" Type="http://schemas.openxmlformats.org/officeDocument/2006/relationships/hyperlink" Target="http://www2.odn.ne.jp/cascabel/" TargetMode="External"/><Relationship Id="rId4" Type="http://schemas.openxmlformats.org/officeDocument/2006/relationships/hyperlink" Target="http://www.traders.co.j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57200" y="3700463"/>
            <a:ext cx="8305800" cy="2443162"/>
          </a:xfrm>
        </p:spPr>
        <p:txBody>
          <a:bodyPr/>
          <a:lstStyle/>
          <a:p>
            <a:pPr algn="r" fontAlgn="auto">
              <a:spcAft>
                <a:spcPts val="0"/>
              </a:spcAft>
              <a:buFont typeface="Wingdings 2"/>
              <a:buNone/>
              <a:defRPr/>
            </a:pPr>
            <a:r>
              <a:rPr lang="ja-JP" altLang="en-US" sz="3200" dirty="0" smtClean="0">
                <a:solidFill>
                  <a:schemeClr val="tx1"/>
                </a:solidFill>
              </a:rPr>
              <a:t>リーダー　植田　　水長　　</a:t>
            </a:r>
            <a:endParaRPr lang="en-US" altLang="ja-JP" sz="3200" dirty="0" smtClean="0">
              <a:solidFill>
                <a:schemeClr val="tx1"/>
              </a:solidFill>
            </a:endParaRPr>
          </a:p>
          <a:p>
            <a:pPr algn="r" fontAlgn="auto">
              <a:spcAft>
                <a:spcPts val="0"/>
              </a:spcAft>
              <a:buFont typeface="Wingdings 2"/>
              <a:buNone/>
              <a:defRPr/>
            </a:pPr>
            <a:r>
              <a:rPr lang="ja-JP" altLang="en-US" sz="3200" dirty="0" smtClean="0">
                <a:solidFill>
                  <a:schemeClr val="tx1"/>
                </a:solidFill>
              </a:rPr>
              <a:t>　　　　　</a:t>
            </a:r>
            <a:r>
              <a:rPr lang="ja-JP" altLang="en-US" sz="3200" dirty="0">
                <a:solidFill>
                  <a:schemeClr val="tx1"/>
                </a:solidFill>
              </a:rPr>
              <a:t>　</a:t>
            </a:r>
            <a:r>
              <a:rPr lang="ja-JP" altLang="en-US" sz="3200" dirty="0" smtClean="0">
                <a:solidFill>
                  <a:schemeClr val="tx1"/>
                </a:solidFill>
              </a:rPr>
              <a:t>　須賀　　古谷</a:t>
            </a:r>
            <a:r>
              <a:rPr lang="ja-JP" altLang="en-US" sz="3200" dirty="0" smtClean="0"/>
              <a:t>　</a:t>
            </a:r>
            <a:endParaRPr lang="ja-JP" altLang="en-US" sz="3200" dirty="0"/>
          </a:p>
        </p:txBody>
      </p:sp>
      <p:sp>
        <p:nvSpPr>
          <p:cNvPr id="2" name="タイトル 1"/>
          <p:cNvSpPr>
            <a:spLocks noGrp="1"/>
          </p:cNvSpPr>
          <p:nvPr>
            <p:ph type="ctrTitle"/>
          </p:nvPr>
        </p:nvSpPr>
        <p:spPr/>
        <p:txBody>
          <a:bodyPr>
            <a:normAutofit/>
          </a:bodyPr>
          <a:lstStyle/>
          <a:p>
            <a:pPr fontAlgn="auto">
              <a:spcAft>
                <a:spcPts val="0"/>
              </a:spcAft>
              <a:defRPr/>
            </a:pPr>
            <a:r>
              <a:rPr lang="ja-JP" altLang="en-US" sz="8800" smtClean="0">
                <a:ln w="3200">
                  <a:solidFill>
                    <a:srgbClr val="FF0000">
                      <a:alpha val="25000"/>
                    </a:srgbClr>
                  </a:solidFill>
                  <a:prstDash val="solid"/>
                  <a:round/>
                </a:ln>
                <a:solidFill>
                  <a:srgbClr val="FFFF00"/>
                </a:solidFill>
              </a:rPr>
              <a:t>金融班</a:t>
            </a:r>
            <a:r>
              <a:rPr altLang="ja-JP" sz="8800" smtClean="0">
                <a:ln w="3200">
                  <a:solidFill>
                    <a:srgbClr val="FF0000">
                      <a:alpha val="25000"/>
                    </a:srgbClr>
                  </a:solidFill>
                  <a:prstDash val="solid"/>
                  <a:round/>
                </a:ln>
                <a:solidFill>
                  <a:srgbClr val="FFFF00"/>
                </a:solidFill>
              </a:rPr>
              <a:t>A</a:t>
            </a:r>
            <a:endParaRPr lang="ja-JP" altLang="en-US" sz="8800">
              <a:ln w="3200">
                <a:solidFill>
                  <a:srgbClr val="FF0000">
                    <a:alpha val="25000"/>
                  </a:srgbClr>
                </a:solidFill>
                <a:prstDash val="solid"/>
                <a:round/>
              </a:ln>
              <a:solidFill>
                <a:srgbClr val="FFFF00"/>
              </a:solidFill>
            </a:endParaRPr>
          </a:p>
        </p:txBody>
      </p:sp>
      <p:sp>
        <p:nvSpPr>
          <p:cNvPr id="7172" name="スライド番号プレースホルダ 3"/>
          <p:cNvSpPr>
            <a:spLocks noGrp="1"/>
          </p:cNvSpPr>
          <p:nvPr>
            <p:ph type="sldNum"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94E40768-3A28-4B56-81D9-D2B0B1EE7C70}" type="slidenum">
              <a:rPr lang="ja-JP" altLang="en-US"/>
              <a:pPr fontAlgn="base">
                <a:spcBef>
                  <a:spcPct val="0"/>
                </a:spcBef>
                <a:spcAft>
                  <a:spcPct val="0"/>
                </a:spcAft>
              </a:pPr>
              <a:t>1</a:t>
            </a:fld>
            <a:endParaRPr lang="en-US" altLang="ja-JP"/>
          </a:p>
        </p:txBody>
      </p:sp>
      <p:sp>
        <p:nvSpPr>
          <p:cNvPr id="7173" name="日付プレースホルダ 4"/>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BFF9F943-854A-46A2-B180-E9DECE7A838F}" type="datetime1">
              <a:rPr lang="ja-JP" altLang="en-US"/>
              <a:pPr fontAlgn="base">
                <a:spcBef>
                  <a:spcPct val="0"/>
                </a:spcBef>
                <a:spcAft>
                  <a:spcPct val="0"/>
                </a:spcAft>
              </a:pPr>
              <a:t>2009/6/13</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8922C9F7-03E9-45FF-8466-E1485E332C6F}" type="datetime1">
              <a:rPr kumimoji="0" lang="ja-JP" altLang="en-US"/>
              <a:pPr fontAlgn="base">
                <a:spcBef>
                  <a:spcPct val="0"/>
                </a:spcBef>
                <a:spcAft>
                  <a:spcPct val="0"/>
                </a:spcAft>
              </a:pPr>
              <a:t>2009/6/13</a:t>
            </a:fld>
            <a:endParaRPr kumimoji="0" lang="en-US" altLang="ja-JP"/>
          </a:p>
        </p:txBody>
      </p:sp>
      <p:sp>
        <p:nvSpPr>
          <p:cNvPr id="16387"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8CF2EEA-6DBA-43B4-9156-3D7013111899}" type="slidenum">
              <a:rPr kumimoji="0" lang="ja-JP" altLang="en-US"/>
              <a:pPr fontAlgn="base">
                <a:spcBef>
                  <a:spcPct val="0"/>
                </a:spcBef>
                <a:spcAft>
                  <a:spcPct val="0"/>
                </a:spcAft>
              </a:pPr>
              <a:t>10</a:t>
            </a:fld>
            <a:endParaRPr kumimoji="0"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株式の種類</a:t>
            </a:r>
            <a:endParaRPr lang="ja-JP" altLang="en-US"/>
          </a:p>
        </p:txBody>
      </p:sp>
      <p:graphicFrame>
        <p:nvGraphicFramePr>
          <p:cNvPr id="8" name="コンテンツ プレースホルダ 7"/>
          <p:cNvGraphicFramePr>
            <a:graphicFrameLocks noGrp="1"/>
          </p:cNvGraphicFramePr>
          <p:nvPr>
            <p:ph idx="1"/>
          </p:nvPr>
        </p:nvGraphicFramePr>
        <p:xfrm>
          <a:off x="785813" y="1571625"/>
          <a:ext cx="7686701" cy="4317666"/>
        </p:xfrm>
        <a:graphic>
          <a:graphicData uri="http://schemas.openxmlformats.org/drawingml/2006/table">
            <a:tbl>
              <a:tblPr firstRow="1" bandRow="1">
                <a:tableStyleId>{5C22544A-7EE6-4342-B048-85BDC9FD1C3A}</a:tableStyleId>
              </a:tblPr>
              <a:tblGrid>
                <a:gridCol w="1918101"/>
                <a:gridCol w="1154434"/>
                <a:gridCol w="745431"/>
                <a:gridCol w="3868735"/>
              </a:tblGrid>
              <a:tr h="404802">
                <a:tc gridSpan="3">
                  <a:txBody>
                    <a:bodyPr/>
                    <a:lstStyle/>
                    <a:p>
                      <a:pPr algn="ctr"/>
                      <a:r>
                        <a:rPr kumimoji="1" lang="ja-JP" altLang="en-US" dirty="0" smtClean="0"/>
                        <a:t>分類</a:t>
                      </a:r>
                      <a:endParaRPr kumimoji="1" lang="ja-JP" altLang="en-US" dirty="0"/>
                    </a:p>
                  </a:txBody>
                  <a:tcPr anchor="ctr"/>
                </a:tc>
                <a:tc hMerge="1">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dirty="0" smtClean="0"/>
                        <a:t>株式の種類</a:t>
                      </a:r>
                      <a:endParaRPr kumimoji="1" lang="ja-JP" altLang="en-US" dirty="0"/>
                    </a:p>
                  </a:txBody>
                  <a:tcPr anchor="ctr"/>
                </a:tc>
              </a:tr>
              <a:tr h="676904">
                <a:tc>
                  <a:txBody>
                    <a:bodyPr/>
                    <a:lstStyle/>
                    <a:p>
                      <a:pPr algn="ctr"/>
                      <a:r>
                        <a:rPr kumimoji="1" lang="ja-JP" altLang="en-US" dirty="0" smtClean="0"/>
                        <a:t>株主権に制限なし</a:t>
                      </a:r>
                      <a:endParaRPr kumimoji="1" lang="ja-JP" altLang="en-US" dirty="0"/>
                    </a:p>
                  </a:txBody>
                  <a:tcPr anchor="ctr"/>
                </a:tc>
                <a:tc gridSpan="3">
                  <a:txBody>
                    <a:bodyPr/>
                    <a:lstStyle/>
                    <a:p>
                      <a:pPr algn="ctr"/>
                      <a:r>
                        <a:rPr kumimoji="1" lang="ja-JP" altLang="en-US" dirty="0" smtClean="0"/>
                        <a:t>普通株式</a:t>
                      </a:r>
                      <a:endParaRPr kumimoji="1" lang="ja-JP" altLang="en-US" dirty="0"/>
                    </a:p>
                  </a:txBody>
                  <a:tcPr anchor="ctr">
                    <a:solidFill>
                      <a:srgbClr val="F0D2EC"/>
                    </a:solidFill>
                  </a:tcPr>
                </a:tc>
                <a:tc hMerge="1">
                  <a:txBody>
                    <a:bodyPr/>
                    <a:lstStyle/>
                    <a:p>
                      <a:endParaRPr kumimoji="1" lang="ja-JP" altLang="en-US"/>
                    </a:p>
                  </a:txBody>
                  <a:tcPr/>
                </a:tc>
                <a:tc hMerge="1">
                  <a:txBody>
                    <a:bodyPr/>
                    <a:lstStyle/>
                    <a:p>
                      <a:endParaRPr kumimoji="1" lang="ja-JP" altLang="en-US" dirty="0"/>
                    </a:p>
                  </a:txBody>
                  <a:tcPr/>
                </a:tc>
              </a:tr>
              <a:tr h="370840">
                <a:tc rowSpan="8">
                  <a:txBody>
                    <a:bodyPr/>
                    <a:lstStyle/>
                    <a:p>
                      <a:pPr algn="ctr"/>
                      <a:r>
                        <a:rPr kumimoji="1" lang="ja-JP" altLang="en-US" dirty="0" smtClean="0"/>
                        <a:t>株主権に制限あり</a:t>
                      </a:r>
                      <a:endParaRPr kumimoji="1" lang="en-US" altLang="ja-JP" dirty="0" smtClean="0"/>
                    </a:p>
                    <a:p>
                      <a:pPr algn="ctr"/>
                      <a:r>
                        <a:rPr kumimoji="1" lang="ja-JP" altLang="en-US" dirty="0" smtClean="0"/>
                        <a:t>・</a:t>
                      </a:r>
                      <a:endParaRPr kumimoji="1" lang="en-US" altLang="ja-JP" dirty="0" smtClean="0"/>
                    </a:p>
                    <a:p>
                      <a:pPr algn="ctr"/>
                      <a:r>
                        <a:rPr kumimoji="1" lang="ja-JP" altLang="en-US" dirty="0" smtClean="0"/>
                        <a:t>権利付与あり</a:t>
                      </a:r>
                      <a:endParaRPr kumimoji="1" lang="ja-JP" altLang="en-US" dirty="0"/>
                    </a:p>
                  </a:txBody>
                  <a:tcPr anchor="ctr"/>
                </a:tc>
                <a:tc rowSpan="8">
                  <a:txBody>
                    <a:bodyPr/>
                    <a:lstStyle/>
                    <a:p>
                      <a:pPr algn="ctr"/>
                      <a:r>
                        <a:rPr kumimoji="1" lang="ja-JP" altLang="en-US" dirty="0" smtClean="0"/>
                        <a:t>種</a:t>
                      </a:r>
                      <a:endParaRPr kumimoji="1" lang="en-US" altLang="ja-JP" dirty="0" smtClean="0"/>
                    </a:p>
                    <a:p>
                      <a:pPr algn="ctr"/>
                      <a:r>
                        <a:rPr kumimoji="1" lang="ja-JP" altLang="en-US" dirty="0" smtClean="0"/>
                        <a:t>類</a:t>
                      </a:r>
                      <a:endParaRPr kumimoji="1" lang="en-US" altLang="ja-JP" dirty="0" smtClean="0"/>
                    </a:p>
                    <a:p>
                      <a:pPr algn="ctr"/>
                      <a:r>
                        <a:rPr kumimoji="1" lang="ja-JP" altLang="en-US" dirty="0" smtClean="0"/>
                        <a:t>株</a:t>
                      </a:r>
                      <a:endParaRPr kumimoji="1" lang="en-US" altLang="ja-JP" dirty="0" smtClean="0"/>
                    </a:p>
                    <a:p>
                      <a:pPr algn="ctr"/>
                      <a:r>
                        <a:rPr kumimoji="1" lang="ja-JP" altLang="en-US" dirty="0" smtClean="0"/>
                        <a:t>式</a:t>
                      </a:r>
                      <a:endParaRPr kumimoji="1" lang="ja-JP" altLang="en-US" dirty="0"/>
                    </a:p>
                  </a:txBody>
                  <a:tcPr anchor="ctr"/>
                </a:tc>
                <a:tc gridSpan="2">
                  <a:txBody>
                    <a:bodyPr/>
                    <a:lstStyle/>
                    <a:p>
                      <a:pPr algn="ctr"/>
                      <a:r>
                        <a:rPr kumimoji="1" lang="ja-JP" altLang="en-US" dirty="0" smtClean="0"/>
                        <a:t>優先株式</a:t>
                      </a:r>
                      <a:endParaRPr kumimoji="1" lang="ja-JP" altLang="en-US" dirty="0"/>
                    </a:p>
                  </a:txBody>
                  <a:tcPr anchor="ctr">
                    <a:solidFill>
                      <a:srgbClr val="FFE1FF"/>
                    </a:solidFill>
                  </a:tcPr>
                </a:tc>
                <a:tc hMerge="1">
                  <a:txBody>
                    <a:bodyPr/>
                    <a:lstStyle/>
                    <a:p>
                      <a:pPr algn="ctr"/>
                      <a:endParaRPr kumimoji="1" lang="ja-JP" altLang="en-US" dirty="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劣後株式</a:t>
                      </a:r>
                      <a:endParaRPr kumimoji="1" lang="ja-JP" altLang="en-US" dirty="0"/>
                    </a:p>
                  </a:txBody>
                  <a:tcPr anchor="ctr">
                    <a:solidFill>
                      <a:srgbClr val="F0D2EC"/>
                    </a:solidFill>
                  </a:tcPr>
                </a:tc>
                <a:tc hMerge="1">
                  <a:txBody>
                    <a:bodyPr/>
                    <a:lstStyle/>
                    <a:p>
                      <a:pPr algn="ctr"/>
                      <a:endParaRPr kumimoji="1" lang="ja-JP" altLang="en-US" dirty="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議決制限株式</a:t>
                      </a:r>
                      <a:endParaRPr kumimoji="1" lang="en-US" altLang="ja-JP" dirty="0" smtClean="0"/>
                    </a:p>
                  </a:txBody>
                  <a:tcPr anchor="ctr"/>
                </a:tc>
                <a:tc hMerge="1">
                  <a:txBody>
                    <a:bodyPr/>
                    <a:lstStyle/>
                    <a:p>
                      <a:pPr algn="ctr"/>
                      <a:endParaRPr kumimoji="1" lang="en-US" altLang="ja-JP" dirty="0" smtClean="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譲渡制限株式</a:t>
                      </a:r>
                      <a:endParaRPr kumimoji="1" lang="ja-JP" altLang="en-US" dirty="0"/>
                    </a:p>
                  </a:txBody>
                  <a:tcPr anchor="ctr"/>
                </a:tc>
                <a:tc hMerge="1">
                  <a:txBody>
                    <a:bodyPr/>
                    <a:lstStyle/>
                    <a:p>
                      <a:pPr algn="ctr"/>
                      <a:endParaRPr kumimoji="1" lang="ja-JP" altLang="en-US" dirty="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取得請求権付株式</a:t>
                      </a:r>
                      <a:endParaRPr kumimoji="1" lang="en-US" altLang="ja-JP" dirty="0" smtClean="0"/>
                    </a:p>
                  </a:txBody>
                  <a:tcPr anchor="ctr">
                    <a:solidFill>
                      <a:srgbClr val="FFE1FF"/>
                    </a:solidFill>
                  </a:tcPr>
                </a:tc>
                <a:tc hMerge="1">
                  <a:txBody>
                    <a:bodyPr/>
                    <a:lstStyle/>
                    <a:p>
                      <a:pPr algn="ctr"/>
                      <a:endParaRPr kumimoji="1" lang="en-US" altLang="ja-JP" dirty="0" smtClean="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取得条項付株式・全部取得条項付株式</a:t>
                      </a:r>
                      <a:endParaRPr kumimoji="1" lang="ja-JP" altLang="en-US" dirty="0"/>
                    </a:p>
                  </a:txBody>
                  <a:tcPr anchor="ctr"/>
                </a:tc>
                <a:tc hMerge="1">
                  <a:txBody>
                    <a:bodyPr/>
                    <a:lstStyle/>
                    <a:p>
                      <a:pPr algn="ctr"/>
                      <a:endParaRPr kumimoji="1" lang="ja-JP" altLang="en-US" dirty="0"/>
                    </a:p>
                  </a:txBody>
                  <a:tcPr anchor="ctr"/>
                </a:tc>
              </a:tr>
              <a:tr h="370840">
                <a:tc vMerge="1">
                  <a:txBody>
                    <a:bodyPr/>
                    <a:lstStyle/>
                    <a:p>
                      <a:endParaRPr kumimoji="1" lang="ja-JP" altLang="en-US" dirty="0"/>
                    </a:p>
                  </a:txBody>
                  <a:tcPr/>
                </a:tc>
                <a:tc vMerge="1">
                  <a:txBody>
                    <a:bodyPr/>
                    <a:lstStyle/>
                    <a:p>
                      <a:endParaRPr kumimoji="1" lang="ja-JP" altLang="en-US"/>
                    </a:p>
                  </a:txBody>
                  <a:tcPr/>
                </a:tc>
                <a:tc gridSpan="2">
                  <a:txBody>
                    <a:bodyPr/>
                    <a:lstStyle/>
                    <a:p>
                      <a:pPr algn="ctr"/>
                      <a:r>
                        <a:rPr kumimoji="1" lang="ja-JP" altLang="en-US" dirty="0" smtClean="0"/>
                        <a:t>拒否権付株式</a:t>
                      </a:r>
                      <a:endParaRPr kumimoji="1" lang="ja-JP" altLang="en-US" dirty="0"/>
                    </a:p>
                  </a:txBody>
                  <a:tcPr anchor="ctr"/>
                </a:tc>
                <a:tc hMerge="1">
                  <a:txBody>
                    <a:bodyPr/>
                    <a:lstStyle/>
                    <a:p>
                      <a:pPr algn="ctr"/>
                      <a:endParaRPr kumimoji="1" lang="ja-JP" altLang="en-US" dirty="0"/>
                    </a:p>
                  </a:txBody>
                  <a:tcPr anchor="ctr"/>
                </a:tc>
              </a:tr>
              <a:tr h="370840">
                <a:tc vMerge="1">
                  <a:txBody>
                    <a:bodyPr/>
                    <a:lstStyle/>
                    <a:p>
                      <a:endParaRPr kumimoji="1" lang="ja-JP" altLang="en-US" dirty="0"/>
                    </a:p>
                  </a:txBody>
                  <a:tcPr anchor="ctr"/>
                </a:tc>
                <a:tc vMerge="1">
                  <a:txBody>
                    <a:bodyPr/>
                    <a:lstStyle/>
                    <a:p>
                      <a:endParaRPr kumimoji="1" lang="ja-JP" altLang="en-US"/>
                    </a:p>
                  </a:txBody>
                  <a:tcPr/>
                </a:tc>
                <a:tc gridSpan="2">
                  <a:txBody>
                    <a:bodyPr/>
                    <a:lstStyle/>
                    <a:p>
                      <a:pPr algn="ctr"/>
                      <a:r>
                        <a:rPr kumimoji="1" lang="ja-JP" altLang="en-US" dirty="0" smtClean="0"/>
                        <a:t>種類株主総会での取締役会等の選任を可能とする株式（閉鎖会社のみ）</a:t>
                      </a:r>
                      <a:endParaRPr kumimoji="1" lang="en-US" altLang="ja-JP" dirty="0" smtClean="0"/>
                    </a:p>
                  </a:txBody>
                  <a:tcPr anchor="ctr"/>
                </a:tc>
                <a:tc hMerge="1">
                  <a:txBody>
                    <a:bodyPr/>
                    <a:lstStyle/>
                    <a:p>
                      <a:pPr algn="ctr"/>
                      <a:endParaRPr kumimoji="1" lang="en-US" altLang="ja-JP" dirty="0" smtClean="0"/>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 1"/>
          <p:cNvSpPr>
            <a:spLocks noGrp="1"/>
          </p:cNvSpPr>
          <p:nvPr>
            <p:ph idx="1"/>
          </p:nvPr>
        </p:nvSpPr>
        <p:spPr/>
        <p:txBody>
          <a:bodyPr/>
          <a:lstStyle/>
          <a:p>
            <a:r>
              <a:rPr lang="ja-JP" altLang="en-US" smtClean="0"/>
              <a:t>最も一般的な株式のこと。普通株式以外には、利益の配当を受ける権利や残余財産の分配を受ける権利を優先して享受することのできる優先株式、逆に劣後する劣後株式などの種類がある。</a:t>
            </a:r>
            <a:r>
              <a:rPr lang="ja-JP" altLang="en-US" smtClean="0">
                <a:solidFill>
                  <a:srgbClr val="FFC000"/>
                </a:solidFill>
              </a:rPr>
              <a:t>普通株はこれらの株式の基準となる標準的</a:t>
            </a:r>
            <a:r>
              <a:rPr lang="ja-JP" altLang="en-US" smtClean="0"/>
              <a:t>な株式である。</a:t>
            </a:r>
            <a:endParaRPr lang="en-US" altLang="ja-JP" smtClean="0"/>
          </a:p>
          <a:p>
            <a:endParaRPr lang="en-US" altLang="ja-JP" smtClean="0"/>
          </a:p>
          <a:p>
            <a:r>
              <a:rPr lang="ja-JP" altLang="en-US" smtClean="0"/>
              <a:t>日本の証券取引所で取引されているのはそのほとんどが普通株式である。</a:t>
            </a:r>
          </a:p>
        </p:txBody>
      </p:sp>
      <p:sp>
        <p:nvSpPr>
          <p:cNvPr id="19459"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EFF5E1AE-5C97-480E-84A6-2A5FE7D7AD90}" type="datetime1">
              <a:rPr lang="ja-JP" altLang="en-US"/>
              <a:pPr fontAlgn="base">
                <a:spcBef>
                  <a:spcPct val="0"/>
                </a:spcBef>
                <a:spcAft>
                  <a:spcPct val="0"/>
                </a:spcAft>
              </a:pPr>
              <a:t>2009/6/13</a:t>
            </a:fld>
            <a:endParaRPr lang="en-US" altLang="ja-JP"/>
          </a:p>
        </p:txBody>
      </p:sp>
      <p:sp>
        <p:nvSpPr>
          <p:cNvPr id="19460"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B134681-CCBA-4331-8CC5-F433D9B1D43C}" type="slidenum">
              <a:rPr lang="ja-JP" altLang="en-US"/>
              <a:pPr fontAlgn="base">
                <a:spcBef>
                  <a:spcPct val="0"/>
                </a:spcBef>
                <a:spcAft>
                  <a:spcPct val="0"/>
                </a:spcAft>
              </a:pPr>
              <a:t>11</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普通株式</a:t>
            </a:r>
            <a:endParaRPr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コンテンツ プレースホルダ 1"/>
          <p:cNvSpPr>
            <a:spLocks noGrp="1"/>
          </p:cNvSpPr>
          <p:nvPr>
            <p:ph idx="1"/>
          </p:nvPr>
        </p:nvSpPr>
        <p:spPr/>
        <p:txBody>
          <a:bodyPr/>
          <a:lstStyle/>
          <a:p>
            <a:r>
              <a:rPr lang="ja-JP" altLang="en-US" smtClean="0"/>
              <a:t>利益もしくは利息の配当または残余財産の分配およびそれらの両方を、他の種類の株式よりも</a:t>
            </a:r>
            <a:r>
              <a:rPr lang="ja-JP" altLang="en-US" smtClean="0">
                <a:solidFill>
                  <a:srgbClr val="FFC000"/>
                </a:solidFill>
              </a:rPr>
              <a:t>優先的に受け取ることができる地位</a:t>
            </a:r>
            <a:r>
              <a:rPr lang="ja-JP" altLang="en-US" smtClean="0"/>
              <a:t>が与えられた株式。</a:t>
            </a:r>
          </a:p>
          <a:p>
            <a:endParaRPr lang="ja-JP" altLang="en-US" smtClean="0"/>
          </a:p>
          <a:p>
            <a:r>
              <a:rPr lang="ja-JP" altLang="en-US" smtClean="0"/>
              <a:t>優先株式はその有利な条件から買い手がつきやすく、資金調達に有利とされる。これに対して、上記の場合に劣後的取扱いを受ける株式を</a:t>
            </a:r>
            <a:r>
              <a:rPr lang="ja-JP" altLang="en-US" b="1" smtClean="0"/>
              <a:t>劣後株式</a:t>
            </a:r>
            <a:r>
              <a:rPr lang="ja-JP" altLang="en-US" smtClean="0"/>
              <a:t>（</a:t>
            </a:r>
            <a:r>
              <a:rPr lang="ja-JP" altLang="en-US" b="1" smtClean="0"/>
              <a:t>後配株式</a:t>
            </a:r>
            <a:r>
              <a:rPr lang="ja-JP" altLang="en-US" smtClean="0"/>
              <a:t>）といい、標準となる通常の株式を</a:t>
            </a:r>
            <a:r>
              <a:rPr lang="ja-JP" altLang="en-US" b="1" smtClean="0"/>
              <a:t>普通株式</a:t>
            </a:r>
            <a:r>
              <a:rPr lang="ja-JP" altLang="en-US" smtClean="0"/>
              <a:t>という。 </a:t>
            </a:r>
          </a:p>
        </p:txBody>
      </p:sp>
      <p:sp>
        <p:nvSpPr>
          <p:cNvPr id="17411"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5551BB40-62B4-43FA-8B13-DCD01CCEE2EB}" type="datetime1">
              <a:rPr kumimoji="0" lang="ja-JP" altLang="en-US"/>
              <a:pPr fontAlgn="base">
                <a:spcBef>
                  <a:spcPct val="0"/>
                </a:spcBef>
                <a:spcAft>
                  <a:spcPct val="0"/>
                </a:spcAft>
              </a:pPr>
              <a:t>2009/6/13</a:t>
            </a:fld>
            <a:endParaRPr kumimoji="0" lang="en-US" altLang="ja-JP"/>
          </a:p>
        </p:txBody>
      </p:sp>
      <p:sp>
        <p:nvSpPr>
          <p:cNvPr id="17412"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4FEC0A4C-08AD-4420-BDCC-49D966CD26A9}" type="slidenum">
              <a:rPr kumimoji="0" lang="ja-JP" altLang="en-US"/>
              <a:pPr fontAlgn="base">
                <a:spcBef>
                  <a:spcPct val="0"/>
                </a:spcBef>
                <a:spcAft>
                  <a:spcPct val="0"/>
                </a:spcAft>
              </a:pPr>
              <a:t>12</a:t>
            </a:fld>
            <a:endParaRPr kumimoji="0" lang="en-US" altLang="ja-JP"/>
          </a:p>
        </p:txBody>
      </p:sp>
      <p:sp>
        <p:nvSpPr>
          <p:cNvPr id="5" name="タイトル 4"/>
          <p:cNvSpPr>
            <a:spLocks noGrp="1"/>
          </p:cNvSpPr>
          <p:nvPr>
            <p:ph type="title"/>
          </p:nvPr>
        </p:nvSpPr>
        <p:spPr/>
        <p:txBody>
          <a:bodyPr/>
          <a:lstStyle/>
          <a:p>
            <a:pPr fontAlgn="auto">
              <a:spcAft>
                <a:spcPts val="0"/>
              </a:spcAft>
              <a:defRPr/>
            </a:pPr>
            <a:r>
              <a:rPr lang="ja-JP" altLang="en-US" dirty="0" smtClean="0"/>
              <a:t>優先株式</a:t>
            </a:r>
            <a:endParaRPr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a:xfrm>
            <a:off x="428596" y="357166"/>
            <a:ext cx="8229600" cy="1000132"/>
          </a:xfrm>
          <a:noFill/>
          <a:ln w="9525"/>
        </p:spPr>
        <p:txBody>
          <a:bodyPr wrap="square" lIns="91440" tIns="45720" rIns="91440" bIns="45720" numCol="1" compatLnSpc="1">
            <a:prstTxWarp prst="textNoShape">
              <a:avLst/>
            </a:prstTxWarp>
            <a:noAutofit/>
          </a:bodyPr>
          <a:lstStyle/>
          <a:p>
            <a:pPr fontAlgn="auto">
              <a:spcAft>
                <a:spcPts val="0"/>
              </a:spcAft>
              <a:defRPr/>
            </a:pPr>
            <a:r>
              <a:rPr lang="ja-JP" altLang="en-US" dirty="0" smtClean="0"/>
              <a:t>優先株式の図</a:t>
            </a:r>
          </a:p>
        </p:txBody>
      </p:sp>
      <p:pic>
        <p:nvPicPr>
          <p:cNvPr id="48132" name="Picture 7" descr="C:\Documents and Settings\s.r\Local Settings\Temporary Internet Files\Content.IE5\5QQ0WQDS\MCj04316150000[1].png"/>
          <p:cNvPicPr>
            <a:picLocks noGrp="1" noChangeAspect="1" noChangeArrowheads="1"/>
          </p:cNvPicPr>
          <p:nvPr>
            <p:ph type="body" idx="1"/>
          </p:nvPr>
        </p:nvPicPr>
        <p:blipFill>
          <a:blip r:embed="rId3"/>
          <a:srcRect/>
          <a:stretch>
            <a:fillRect/>
          </a:stretch>
        </p:blipFill>
        <p:spPr>
          <a:xfrm>
            <a:off x="6227763" y="3429000"/>
            <a:ext cx="1828800" cy="1828800"/>
          </a:xfrm>
          <a:noFill/>
          <a:ln/>
        </p:spPr>
      </p:pic>
      <p:grpSp>
        <p:nvGrpSpPr>
          <p:cNvPr id="48133" name="コンテンツ プレースホルダ 5"/>
          <p:cNvGrpSpPr>
            <a:grpSpLocks noGrp="1"/>
          </p:cNvGrpSpPr>
          <p:nvPr/>
        </p:nvGrpSpPr>
        <p:grpSpPr bwMode="auto">
          <a:xfrm>
            <a:off x="500034" y="1785926"/>
            <a:ext cx="8182004" cy="3646423"/>
            <a:chOff x="314166" y="1718339"/>
            <a:chExt cx="2221993" cy="2953470"/>
          </a:xfrm>
        </p:grpSpPr>
        <p:pic>
          <p:nvPicPr>
            <p:cNvPr id="48134" name="Picture 5" descr="C:\Documents and Settings\s.r\Local Settings\Temporary Internet Files\Content.IE5\0OYH61EL\MCj04348140000[1].png"/>
            <p:cNvPicPr>
              <a:picLocks noChangeAspect="1" noChangeArrowheads="1"/>
            </p:cNvPicPr>
            <p:nvPr/>
          </p:nvPicPr>
          <p:blipFill>
            <a:blip r:embed="rId4"/>
            <a:srcRect/>
            <a:stretch>
              <a:fillRect/>
            </a:stretch>
          </p:blipFill>
          <p:spPr bwMode="auto">
            <a:xfrm>
              <a:off x="314166" y="2885859"/>
              <a:ext cx="640211" cy="1785950"/>
            </a:xfrm>
            <a:prstGeom prst="rect">
              <a:avLst/>
            </a:prstGeom>
            <a:noFill/>
            <a:ln w="9525">
              <a:noFill/>
              <a:miter lim="800000"/>
              <a:headEnd/>
              <a:tailEnd/>
            </a:ln>
          </p:spPr>
        </p:pic>
        <p:sp>
          <p:nvSpPr>
            <p:cNvPr id="8" name="四角形吹き出し 7"/>
            <p:cNvSpPr/>
            <p:nvPr/>
          </p:nvSpPr>
          <p:spPr>
            <a:xfrm>
              <a:off x="1895948" y="1718339"/>
              <a:ext cx="640211" cy="1047941"/>
            </a:xfrm>
            <a:prstGeom prst="wedgeRectCallout">
              <a:avLst>
                <a:gd name="adj1" fmla="val -9565"/>
                <a:gd name="adj2" fmla="val 781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a:solidFill>
                    <a:schemeClr val="tx1"/>
                  </a:solidFill>
                  <a:latin typeface="Arial" charset="0"/>
                  <a:ea typeface="ＭＳ Ｐゴシック" pitchFamily="50" charset="-128"/>
                </a:rPr>
                <a:t>優先株の保有者 </a:t>
              </a:r>
              <a:endParaRPr lang="ja-JP" altLang="en-US">
                <a:solidFill>
                  <a:srgbClr val="FFFFFF"/>
                </a:solidFill>
                <a:latin typeface="HG明朝E" pitchFamily="17" charset="-128"/>
              </a:endParaRPr>
            </a:p>
          </p:txBody>
        </p:sp>
      </p:grpSp>
      <p:sp>
        <p:nvSpPr>
          <p:cNvPr id="48136" name="Text Box 8"/>
          <p:cNvSpPr txBox="1">
            <a:spLocks noChangeArrowheads="1"/>
          </p:cNvSpPr>
          <p:nvPr/>
        </p:nvSpPr>
        <p:spPr bwMode="auto">
          <a:xfrm>
            <a:off x="500034" y="5429264"/>
            <a:ext cx="2232025" cy="366712"/>
          </a:xfrm>
          <a:prstGeom prst="rect">
            <a:avLst/>
          </a:prstGeom>
          <a:noFill/>
          <a:ln w="9525">
            <a:noFill/>
            <a:miter lim="800000"/>
            <a:headEnd/>
            <a:tailEnd/>
          </a:ln>
          <a:effectLst/>
        </p:spPr>
        <p:txBody>
          <a:bodyPr wrap="none"/>
          <a:lstStyle/>
          <a:p>
            <a:r>
              <a:rPr lang="ja-JP" altLang="en-US"/>
              <a:t>　　　　　企　業</a:t>
            </a:r>
          </a:p>
        </p:txBody>
      </p:sp>
      <p:sp>
        <p:nvSpPr>
          <p:cNvPr id="10" name="右矢印 9"/>
          <p:cNvSpPr/>
          <p:nvPr/>
        </p:nvSpPr>
        <p:spPr>
          <a:xfrm>
            <a:off x="2928926" y="3714752"/>
            <a:ext cx="3286147" cy="172878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r>
              <a:rPr lang="ja-JP" altLang="en-US" sz="2400" b="1" dirty="0" smtClean="0">
                <a:solidFill>
                  <a:schemeClr val="tx1"/>
                </a:solidFill>
                <a:latin typeface="+mn-ea"/>
              </a:rPr>
              <a:t>配当金</a:t>
            </a:r>
            <a:endParaRPr lang="en-US" altLang="ja-JP" sz="2400" b="1" dirty="0" smtClean="0">
              <a:solidFill>
                <a:schemeClr val="tx1"/>
              </a:solidFill>
              <a:latin typeface="+mn-ea"/>
            </a:endParaRPr>
          </a:p>
        </p:txBody>
      </p:sp>
      <p:sp>
        <p:nvSpPr>
          <p:cNvPr id="9" name="Text Box 8"/>
          <p:cNvSpPr txBox="1">
            <a:spLocks noChangeArrowheads="1"/>
          </p:cNvSpPr>
          <p:nvPr/>
        </p:nvSpPr>
        <p:spPr bwMode="auto">
          <a:xfrm>
            <a:off x="2500298" y="5429264"/>
            <a:ext cx="4000528" cy="366712"/>
          </a:xfrm>
          <a:prstGeom prst="rect">
            <a:avLst/>
          </a:prstGeom>
          <a:noFill/>
          <a:ln w="9525">
            <a:noFill/>
            <a:miter lim="800000"/>
            <a:headEnd/>
            <a:tailEnd/>
          </a:ln>
          <a:effectLst/>
        </p:spPr>
        <p:txBody>
          <a:bodyPr wrap="none"/>
          <a:lstStyle/>
          <a:p>
            <a:pPr algn="ctr"/>
            <a:r>
              <a:rPr lang="en-US" altLang="ja-JP" b="1" u="sng" dirty="0" smtClean="0">
                <a:solidFill>
                  <a:srgbClr val="FFC000"/>
                </a:solidFill>
              </a:rPr>
              <a:t>※</a:t>
            </a:r>
            <a:r>
              <a:rPr lang="ja-JP" altLang="en-US" b="1" u="sng" dirty="0" smtClean="0">
                <a:solidFill>
                  <a:srgbClr val="FFC000"/>
                </a:solidFill>
              </a:rPr>
              <a:t>普通</a:t>
            </a:r>
            <a:r>
              <a:rPr lang="ja-JP" altLang="en-US" b="1" u="sng" dirty="0" smtClean="0">
                <a:solidFill>
                  <a:srgbClr val="FFC000"/>
                </a:solidFill>
              </a:rPr>
              <a:t>株より優先</a:t>
            </a:r>
            <a:r>
              <a:rPr lang="ja-JP" altLang="en-US" b="1" u="sng" dirty="0" smtClean="0">
                <a:solidFill>
                  <a:srgbClr val="FFC000"/>
                </a:solidFill>
              </a:rPr>
              <a:t>してお金</a:t>
            </a:r>
            <a:r>
              <a:rPr lang="ja-JP" altLang="en-US" b="1" u="sng" dirty="0" smtClean="0">
                <a:solidFill>
                  <a:srgbClr val="FFC000"/>
                </a:solidFill>
              </a:rPr>
              <a:t>が返ってくる</a:t>
            </a:r>
          </a:p>
          <a:p>
            <a:endParaRPr lang="ja-JP" altLang="en-US" dirty="0"/>
          </a:p>
        </p:txBody>
      </p:sp>
      <p:sp>
        <p:nvSpPr>
          <p:cNvPr id="11" name="Text Box 8"/>
          <p:cNvSpPr txBox="1">
            <a:spLocks noChangeArrowheads="1"/>
          </p:cNvSpPr>
          <p:nvPr/>
        </p:nvSpPr>
        <p:spPr bwMode="auto">
          <a:xfrm>
            <a:off x="6143636" y="5429264"/>
            <a:ext cx="2232025" cy="366712"/>
          </a:xfrm>
          <a:prstGeom prst="rect">
            <a:avLst/>
          </a:prstGeom>
          <a:noFill/>
          <a:ln w="9525">
            <a:noFill/>
            <a:miter lim="800000"/>
            <a:headEnd/>
            <a:tailEnd/>
          </a:ln>
          <a:effectLst/>
        </p:spPr>
        <p:txBody>
          <a:bodyPr wrap="none"/>
          <a:lstStyle/>
          <a:p>
            <a:r>
              <a:rPr lang="ja-JP" altLang="en-US" dirty="0"/>
              <a:t>　　　　　</a:t>
            </a:r>
            <a:r>
              <a:rPr lang="ja-JP" altLang="en-US" dirty="0" smtClean="0"/>
              <a:t>投資家</a:t>
            </a:r>
            <a:endParaRPr lang="ja-JP" altLang="en-US" dirty="0"/>
          </a:p>
        </p:txBody>
      </p:sp>
      <p:sp>
        <p:nvSpPr>
          <p:cNvPr id="12" name="曲折矢印 11"/>
          <p:cNvSpPr/>
          <p:nvPr/>
        </p:nvSpPr>
        <p:spPr>
          <a:xfrm>
            <a:off x="1500166" y="1428736"/>
            <a:ext cx="4786346" cy="1714512"/>
          </a:xfrm>
          <a:prstGeom prst="bentArrow">
            <a:avLst>
              <a:gd name="adj1" fmla="val 41120"/>
              <a:gd name="adj2" fmla="val 33881"/>
              <a:gd name="adj3" fmla="val 32052"/>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mn-ea"/>
              </a:rPr>
              <a:t>株式発行</a:t>
            </a:r>
            <a:endParaRPr kumimoji="1" lang="en-US" altLang="ja-JP" sz="2400" dirty="0" smtClean="0">
              <a:solidFill>
                <a:schemeClr val="tx1"/>
              </a:solidFill>
              <a:latin typeface="+mn-ea"/>
            </a:endParaRPr>
          </a:p>
          <a:p>
            <a:pPr algn="ctr"/>
            <a:endParaRPr kumimoji="1" lang="en-US" altLang="ja-JP" dirty="0" smtClean="0">
              <a:solidFill>
                <a:schemeClr val="tx1"/>
              </a:solidFill>
            </a:endParaRPr>
          </a:p>
          <a:p>
            <a:pPr algn="ctr"/>
            <a:endParaRPr kumimoji="1" lang="ja-JP" altLang="en-US" dirty="0">
              <a:solidFill>
                <a:schemeClr val="tx1"/>
              </a:solidFill>
            </a:endParaRPr>
          </a:p>
        </p:txBody>
      </p:sp>
      <p:pic>
        <p:nvPicPr>
          <p:cNvPr id="1026" name="Picture 2" descr="C:\Users\Yutaka\AppData\Local\Microsoft\Windows\Temporary Internet Files\Content.IE5\TRMBYBMY\MCj04161240000[1].wmf"/>
          <p:cNvPicPr>
            <a:picLocks noChangeAspect="1" noChangeArrowheads="1"/>
          </p:cNvPicPr>
          <p:nvPr/>
        </p:nvPicPr>
        <p:blipFill>
          <a:blip r:embed="rId5"/>
          <a:srcRect/>
          <a:stretch>
            <a:fillRect/>
          </a:stretch>
        </p:blipFill>
        <p:spPr bwMode="auto">
          <a:xfrm>
            <a:off x="4929190" y="4071942"/>
            <a:ext cx="914515" cy="897157"/>
          </a:xfrm>
          <a:prstGeom prst="rect">
            <a:avLst/>
          </a:prstGeom>
          <a:noFill/>
        </p:spPr>
      </p:pic>
      <p:pic>
        <p:nvPicPr>
          <p:cNvPr id="13" name="Picture 2" descr="C:\Users\Yutaka\AppData\Local\Microsoft\Windows\Temporary Internet Files\Content.IE5\JNFYPSNK\MCBS00692_0000[1].wmf"/>
          <p:cNvPicPr>
            <a:picLocks noChangeAspect="1" noChangeArrowheads="1"/>
          </p:cNvPicPr>
          <p:nvPr/>
        </p:nvPicPr>
        <p:blipFill>
          <a:blip r:embed="rId6"/>
          <a:srcRect/>
          <a:stretch>
            <a:fillRect/>
          </a:stretch>
        </p:blipFill>
        <p:spPr bwMode="auto">
          <a:xfrm>
            <a:off x="4572000" y="2143116"/>
            <a:ext cx="860148" cy="565077"/>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コンテンツ プレースホルダ 1"/>
          <p:cNvSpPr>
            <a:spLocks noGrp="1"/>
          </p:cNvSpPr>
          <p:nvPr>
            <p:ph idx="1"/>
          </p:nvPr>
        </p:nvSpPr>
        <p:spPr>
          <a:xfrm>
            <a:off x="468313" y="1557338"/>
            <a:ext cx="8229600" cy="4572000"/>
          </a:xfrm>
        </p:spPr>
        <p:txBody>
          <a:bodyPr/>
          <a:lstStyle/>
          <a:p>
            <a:r>
              <a:rPr lang="ja-JP" altLang="en-US" smtClean="0"/>
              <a:t>配当を受ける権利や財産の分配といった株主の権利が</a:t>
            </a:r>
            <a:r>
              <a:rPr lang="ja-JP" altLang="en-US" smtClean="0">
                <a:solidFill>
                  <a:srgbClr val="FFC000"/>
                </a:solidFill>
              </a:rPr>
              <a:t>普通株式を持つ株主よりも後になる</a:t>
            </a:r>
            <a:r>
              <a:rPr lang="ja-JP" altLang="en-US" smtClean="0"/>
              <a:t>株式のことをいう。一般的には会社の発起人などの関係者が保有することが多く、一般投資家が保有することはまずない。 </a:t>
            </a:r>
          </a:p>
        </p:txBody>
      </p:sp>
      <p:sp>
        <p:nvSpPr>
          <p:cNvPr id="18435"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1B9D3479-ACC8-4742-B72D-01529FB298A4}" type="datetime1">
              <a:rPr kumimoji="0" lang="ja-JP" altLang="en-US"/>
              <a:pPr fontAlgn="base">
                <a:spcBef>
                  <a:spcPct val="0"/>
                </a:spcBef>
                <a:spcAft>
                  <a:spcPct val="0"/>
                </a:spcAft>
              </a:pPr>
              <a:t>2009/6/13</a:t>
            </a:fld>
            <a:endParaRPr kumimoji="0" lang="en-US" altLang="ja-JP"/>
          </a:p>
        </p:txBody>
      </p:sp>
      <p:sp>
        <p:nvSpPr>
          <p:cNvPr id="18436"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C0979A73-C74B-42BE-ACD2-29B1AD39DA0A}" type="slidenum">
              <a:rPr kumimoji="0" lang="ja-JP" altLang="en-US"/>
              <a:pPr fontAlgn="base">
                <a:spcBef>
                  <a:spcPct val="0"/>
                </a:spcBef>
                <a:spcAft>
                  <a:spcPct val="0"/>
                </a:spcAft>
              </a:pPr>
              <a:t>14</a:t>
            </a:fld>
            <a:endParaRPr kumimoji="0"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劣後株式</a:t>
            </a:r>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曲折矢印 13"/>
          <p:cNvSpPr/>
          <p:nvPr/>
        </p:nvSpPr>
        <p:spPr>
          <a:xfrm>
            <a:off x="1285852" y="1428736"/>
            <a:ext cx="4643470" cy="1571636"/>
          </a:xfrm>
          <a:prstGeom prst="bentArrow">
            <a:avLst>
              <a:gd name="adj1" fmla="val 41120"/>
              <a:gd name="adj2" fmla="val 33881"/>
              <a:gd name="adj3" fmla="val 32052"/>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mn-ea"/>
              </a:rPr>
              <a:t>株式発行</a:t>
            </a:r>
            <a:endParaRPr kumimoji="1" lang="en-US" altLang="ja-JP" sz="2400" dirty="0" smtClean="0">
              <a:solidFill>
                <a:schemeClr val="tx1"/>
              </a:solidFill>
              <a:latin typeface="+mn-ea"/>
            </a:endParaRPr>
          </a:p>
          <a:p>
            <a:pPr algn="ctr"/>
            <a:endParaRPr kumimoji="1" lang="en-US" altLang="ja-JP" dirty="0" smtClean="0">
              <a:solidFill>
                <a:schemeClr val="tx1"/>
              </a:solidFill>
            </a:endParaRPr>
          </a:p>
          <a:p>
            <a:pPr algn="ctr"/>
            <a:endParaRPr kumimoji="1" lang="ja-JP" altLang="en-US" dirty="0">
              <a:solidFill>
                <a:schemeClr val="tx1"/>
              </a:solidFill>
            </a:endParaRPr>
          </a:p>
        </p:txBody>
      </p:sp>
      <p:sp>
        <p:nvSpPr>
          <p:cNvPr id="50178" name="Rectangle 2"/>
          <p:cNvSpPr>
            <a:spLocks noGrp="1"/>
          </p:cNvSpPr>
          <p:nvPr>
            <p:ph type="title"/>
          </p:nvPr>
        </p:nvSpPr>
        <p:spPr bwMode="auto">
          <a:xfrm>
            <a:off x="457200" y="500042"/>
            <a:ext cx="8229600" cy="871558"/>
          </a:xfrm>
          <a:noFill/>
          <a:ln w="9525"/>
        </p:spPr>
        <p:txBody>
          <a:bodyPr wrap="square" lIns="91440" tIns="45720" rIns="91440" bIns="45720" numCol="1" compatLnSpc="1">
            <a:prstTxWarp prst="textNoShape">
              <a:avLst/>
            </a:prstTxWarp>
            <a:normAutofit/>
          </a:bodyPr>
          <a:lstStyle/>
          <a:p>
            <a:pPr fontAlgn="auto">
              <a:spcAft>
                <a:spcPts val="0"/>
              </a:spcAft>
              <a:defRPr/>
            </a:pPr>
            <a:r>
              <a:rPr lang="ja-JP" altLang="en-US" dirty="0" smtClean="0"/>
              <a:t>劣</a:t>
            </a:r>
            <a:r>
              <a:rPr lang="ja-JP" altLang="en-US" dirty="0" smtClean="0"/>
              <a:t>後株式の図</a:t>
            </a:r>
            <a:endParaRPr lang="ja-JP" altLang="en-US" dirty="0" smtClean="0"/>
          </a:p>
        </p:txBody>
      </p:sp>
      <p:pic>
        <p:nvPicPr>
          <p:cNvPr id="50180" name="Picture 7" descr="C:\Documents and Settings\s.r\Local Settings\Temporary Internet Files\Content.IE5\5QQ0WQDS\MCj04316150000[1].png"/>
          <p:cNvPicPr>
            <a:picLocks noChangeAspect="1" noChangeArrowheads="1"/>
          </p:cNvPicPr>
          <p:nvPr>
            <p:ph type="body" idx="1"/>
          </p:nvPr>
        </p:nvPicPr>
        <p:blipFill>
          <a:blip r:embed="rId2"/>
          <a:srcRect/>
          <a:stretch>
            <a:fillRect/>
          </a:stretch>
        </p:blipFill>
        <p:spPr>
          <a:xfrm>
            <a:off x="6572264" y="3143248"/>
            <a:ext cx="1828800" cy="2071702"/>
          </a:xfrm>
          <a:noFill/>
          <a:ln/>
        </p:spPr>
      </p:pic>
      <p:grpSp>
        <p:nvGrpSpPr>
          <p:cNvPr id="2" name="コンテンツ プレースホルダ 5"/>
          <p:cNvGrpSpPr>
            <a:grpSpLocks noGrp="1"/>
          </p:cNvGrpSpPr>
          <p:nvPr/>
        </p:nvGrpSpPr>
        <p:grpSpPr bwMode="auto">
          <a:xfrm>
            <a:off x="428594" y="1500174"/>
            <a:ext cx="8001038" cy="3857654"/>
            <a:chOff x="294765" y="1497167"/>
            <a:chExt cx="2172848" cy="3124559"/>
          </a:xfrm>
        </p:grpSpPr>
        <p:pic>
          <p:nvPicPr>
            <p:cNvPr id="50184" name="Picture 5" descr="C:\Documents and Settings\s.r\Local Settings\Temporary Internet Files\Content.IE5\0OYH61EL\MCj04348140000[1].png"/>
            <p:cNvPicPr>
              <a:picLocks noChangeAspect="1" noChangeArrowheads="1"/>
            </p:cNvPicPr>
            <p:nvPr/>
          </p:nvPicPr>
          <p:blipFill>
            <a:blip r:embed="rId3"/>
            <a:srcRect/>
            <a:stretch>
              <a:fillRect/>
            </a:stretch>
          </p:blipFill>
          <p:spPr bwMode="auto">
            <a:xfrm>
              <a:off x="294765" y="2712273"/>
              <a:ext cx="640211" cy="1909453"/>
            </a:xfrm>
            <a:prstGeom prst="rect">
              <a:avLst/>
            </a:prstGeom>
            <a:noFill/>
            <a:ln w="9525">
              <a:noFill/>
              <a:miter lim="800000"/>
              <a:headEnd/>
              <a:tailEnd/>
            </a:ln>
          </p:spPr>
        </p:pic>
        <p:sp>
          <p:nvSpPr>
            <p:cNvPr id="8" name="四角形吹き出し 7"/>
            <p:cNvSpPr/>
            <p:nvPr/>
          </p:nvSpPr>
          <p:spPr>
            <a:xfrm>
              <a:off x="1846803" y="1497167"/>
              <a:ext cx="620810" cy="1047941"/>
            </a:xfrm>
            <a:prstGeom prst="wedgeRectCallout">
              <a:avLst>
                <a:gd name="adj1" fmla="val -9565"/>
                <a:gd name="adj2" fmla="val 781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dirty="0">
                  <a:solidFill>
                    <a:schemeClr val="tx1"/>
                  </a:solidFill>
                  <a:latin typeface="Arial" charset="0"/>
                  <a:ea typeface="ＭＳ Ｐゴシック" pitchFamily="50" charset="-128"/>
                </a:rPr>
                <a:t>議決権を所持したい投資家</a:t>
              </a:r>
            </a:p>
          </p:txBody>
        </p:sp>
      </p:grpSp>
      <p:sp>
        <p:nvSpPr>
          <p:cNvPr id="50186" name="Rectangle 10"/>
          <p:cNvSpPr>
            <a:spLocks noChangeArrowheads="1"/>
          </p:cNvSpPr>
          <p:nvPr/>
        </p:nvSpPr>
        <p:spPr bwMode="auto">
          <a:xfrm>
            <a:off x="1071538" y="5357826"/>
            <a:ext cx="1098550" cy="366712"/>
          </a:xfrm>
          <a:prstGeom prst="rect">
            <a:avLst/>
          </a:prstGeom>
          <a:noFill/>
          <a:ln w="9525">
            <a:noFill/>
            <a:miter lim="800000"/>
            <a:headEnd/>
            <a:tailEnd/>
          </a:ln>
          <a:effectLst/>
        </p:spPr>
        <p:txBody>
          <a:bodyPr wrap="none">
            <a:spAutoFit/>
          </a:bodyPr>
          <a:lstStyle/>
          <a:p>
            <a:r>
              <a:rPr lang="ja-JP" altLang="en-US" dirty="0"/>
              <a:t>企　業　　</a:t>
            </a:r>
          </a:p>
        </p:txBody>
      </p:sp>
      <p:sp>
        <p:nvSpPr>
          <p:cNvPr id="10" name="右矢印 9"/>
          <p:cNvSpPr/>
          <p:nvPr/>
        </p:nvSpPr>
        <p:spPr>
          <a:xfrm>
            <a:off x="2857488" y="3643314"/>
            <a:ext cx="3357586" cy="150019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r>
              <a:rPr lang="ja-JP" altLang="en-US" sz="2400" dirty="0">
                <a:solidFill>
                  <a:schemeClr val="tx1"/>
                </a:solidFill>
                <a:latin typeface="+mn-ea"/>
              </a:rPr>
              <a:t>配当金</a:t>
            </a:r>
          </a:p>
        </p:txBody>
      </p:sp>
      <p:sp>
        <p:nvSpPr>
          <p:cNvPr id="11" name="テキスト ボックス 10"/>
          <p:cNvSpPr txBox="1"/>
          <p:nvPr/>
        </p:nvSpPr>
        <p:spPr>
          <a:xfrm>
            <a:off x="2857488" y="5286388"/>
            <a:ext cx="3357586" cy="369332"/>
          </a:xfrm>
          <a:prstGeom prst="rect">
            <a:avLst/>
          </a:prstGeom>
          <a:noFill/>
        </p:spPr>
        <p:txBody>
          <a:bodyPr wrap="square" rtlCol="0">
            <a:spAutoFit/>
          </a:bodyPr>
          <a:lstStyle/>
          <a:p>
            <a:r>
              <a:rPr lang="en-US" altLang="ja-JP" b="1" u="sng" dirty="0" smtClean="0">
                <a:ln>
                  <a:noFill/>
                </a:ln>
                <a:solidFill>
                  <a:srgbClr val="FFC000"/>
                </a:solidFill>
                <a:effectLst/>
                <a:latin typeface="+mn-ea"/>
                <a:ea typeface="+mn-ea"/>
              </a:rPr>
              <a:t>※</a:t>
            </a:r>
            <a:r>
              <a:rPr lang="ja-JP" altLang="en-US" b="1" u="sng" dirty="0" smtClean="0">
                <a:ln>
                  <a:noFill/>
                </a:ln>
                <a:solidFill>
                  <a:srgbClr val="FFC000"/>
                </a:solidFill>
                <a:effectLst/>
                <a:latin typeface="+mn-ea"/>
                <a:ea typeface="+mn-ea"/>
              </a:rPr>
              <a:t>普通株より後回しにされる</a:t>
            </a:r>
            <a:endParaRPr kumimoji="1" lang="ja-JP" altLang="en-US" b="1" u="sng" dirty="0">
              <a:solidFill>
                <a:srgbClr val="FFC000"/>
              </a:solidFill>
              <a:latin typeface="+mn-ea"/>
              <a:ea typeface="+mn-ea"/>
            </a:endParaRPr>
          </a:p>
        </p:txBody>
      </p:sp>
      <p:sp>
        <p:nvSpPr>
          <p:cNvPr id="12" name="Rectangle 10"/>
          <p:cNvSpPr>
            <a:spLocks noChangeArrowheads="1"/>
          </p:cNvSpPr>
          <p:nvPr/>
        </p:nvSpPr>
        <p:spPr bwMode="auto">
          <a:xfrm>
            <a:off x="7143768" y="5357826"/>
            <a:ext cx="1143008" cy="369332"/>
          </a:xfrm>
          <a:prstGeom prst="rect">
            <a:avLst/>
          </a:prstGeom>
          <a:noFill/>
          <a:ln w="9525">
            <a:noFill/>
            <a:miter lim="800000"/>
            <a:headEnd/>
            <a:tailEnd/>
          </a:ln>
          <a:effectLst/>
        </p:spPr>
        <p:txBody>
          <a:bodyPr wrap="square">
            <a:spAutoFit/>
          </a:bodyPr>
          <a:lstStyle/>
          <a:p>
            <a:r>
              <a:rPr lang="ja-JP" altLang="en-US" dirty="0"/>
              <a:t>投資家　　</a:t>
            </a:r>
          </a:p>
        </p:txBody>
      </p:sp>
      <p:sp>
        <p:nvSpPr>
          <p:cNvPr id="13" name="Rectangle 10"/>
          <p:cNvSpPr>
            <a:spLocks noChangeArrowheads="1"/>
          </p:cNvSpPr>
          <p:nvPr/>
        </p:nvSpPr>
        <p:spPr bwMode="auto">
          <a:xfrm>
            <a:off x="2357422" y="2500306"/>
            <a:ext cx="3143272" cy="369332"/>
          </a:xfrm>
          <a:prstGeom prst="rect">
            <a:avLst/>
          </a:prstGeom>
          <a:noFill/>
          <a:ln w="9525">
            <a:noFill/>
            <a:miter lim="800000"/>
            <a:headEnd/>
            <a:tailEnd/>
          </a:ln>
          <a:effectLst/>
        </p:spPr>
        <p:txBody>
          <a:bodyPr wrap="square">
            <a:spAutoFit/>
          </a:bodyPr>
          <a:lstStyle/>
          <a:p>
            <a:pPr algn="ctr"/>
            <a:r>
              <a:rPr lang="en-US" altLang="ja-JP" dirty="0" smtClean="0"/>
              <a:t>※</a:t>
            </a:r>
            <a:r>
              <a:rPr lang="ja-JP" altLang="en-US" dirty="0" smtClean="0"/>
              <a:t>株価</a:t>
            </a:r>
            <a:r>
              <a:rPr lang="ja-JP" altLang="en-US" dirty="0"/>
              <a:t>は普通株</a:t>
            </a:r>
            <a:r>
              <a:rPr lang="ja-JP" altLang="en-US" dirty="0" smtClean="0"/>
              <a:t>より通常</a:t>
            </a:r>
            <a:r>
              <a:rPr lang="ja-JP" altLang="en-US" dirty="0"/>
              <a:t>割安</a:t>
            </a:r>
            <a:endParaRPr lang="ja-JP" altLang="en-US" dirty="0"/>
          </a:p>
        </p:txBody>
      </p:sp>
      <p:pic>
        <p:nvPicPr>
          <p:cNvPr id="15" name="Picture 2" descr="C:\Users\Yutaka\AppData\Local\Microsoft\Windows\Temporary Internet Files\Content.IE5\TRMBYBMY\MCj04161240000[1].wmf"/>
          <p:cNvPicPr>
            <a:picLocks noChangeAspect="1" noChangeArrowheads="1"/>
          </p:cNvPicPr>
          <p:nvPr/>
        </p:nvPicPr>
        <p:blipFill>
          <a:blip r:embed="rId4"/>
          <a:srcRect/>
          <a:stretch>
            <a:fillRect/>
          </a:stretch>
        </p:blipFill>
        <p:spPr bwMode="auto">
          <a:xfrm>
            <a:off x="4929190" y="3929066"/>
            <a:ext cx="914515" cy="897157"/>
          </a:xfrm>
          <a:prstGeom prst="rect">
            <a:avLst/>
          </a:prstGeom>
          <a:noFill/>
        </p:spPr>
      </p:pic>
      <p:pic>
        <p:nvPicPr>
          <p:cNvPr id="16" name="Picture 2" descr="C:\Users\Yutaka\AppData\Local\Microsoft\Windows\Temporary Internet Files\Content.IE5\JNFYPSNK\MCBS00692_0000[1].wmf"/>
          <p:cNvPicPr>
            <a:picLocks noChangeAspect="1" noChangeArrowheads="1"/>
          </p:cNvPicPr>
          <p:nvPr/>
        </p:nvPicPr>
        <p:blipFill>
          <a:blip r:embed="rId5"/>
          <a:srcRect/>
          <a:stretch>
            <a:fillRect/>
          </a:stretch>
        </p:blipFill>
        <p:spPr bwMode="auto">
          <a:xfrm>
            <a:off x="4286248" y="2000240"/>
            <a:ext cx="791879" cy="520227"/>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コンテンツ プレースホルダ 1"/>
          <p:cNvSpPr>
            <a:spLocks noGrp="1"/>
          </p:cNvSpPr>
          <p:nvPr>
            <p:ph idx="1"/>
          </p:nvPr>
        </p:nvSpPr>
        <p:spPr/>
        <p:txBody>
          <a:bodyPr/>
          <a:lstStyle/>
          <a:p>
            <a:r>
              <a:rPr lang="ja-JP" altLang="en-US" smtClean="0"/>
              <a:t>取得請求権付株式とは、株主がその株式会社に対し、</a:t>
            </a:r>
            <a:r>
              <a:rPr lang="ja-JP" altLang="en-US" smtClean="0">
                <a:solidFill>
                  <a:srgbClr val="FFC000"/>
                </a:solidFill>
              </a:rPr>
              <a:t>自己の保有する株式の取得を請求することができる権利</a:t>
            </a:r>
            <a:r>
              <a:rPr lang="ja-JP" altLang="en-US" smtClean="0"/>
              <a:t>を付された株式のこと。</a:t>
            </a:r>
            <a:endParaRPr lang="en-US" altLang="ja-JP" smtClean="0"/>
          </a:p>
          <a:p>
            <a:endParaRPr lang="en-US" altLang="ja-JP" smtClean="0"/>
          </a:p>
          <a:p>
            <a:r>
              <a:rPr lang="ja-JP" altLang="en-US" smtClean="0"/>
              <a:t>会社は定款に定めることにより、</a:t>
            </a:r>
            <a:r>
              <a:rPr lang="ja-JP" altLang="en-US" smtClean="0">
                <a:solidFill>
                  <a:srgbClr val="FFC000"/>
                </a:solidFill>
              </a:rPr>
              <a:t>取得請求権付株式の対価として、当該会社の社債や新株予約権、その他の財産を交付</a:t>
            </a:r>
            <a:r>
              <a:rPr lang="ja-JP" altLang="en-US" smtClean="0"/>
              <a:t>することもできる。</a:t>
            </a:r>
            <a:endParaRPr lang="en-US" altLang="ja-JP" smtClean="0"/>
          </a:p>
        </p:txBody>
      </p:sp>
      <p:sp>
        <p:nvSpPr>
          <p:cNvPr id="20483"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D9263257-C745-455D-B5A5-4B834B4ECCEA}" type="datetime1">
              <a:rPr lang="ja-JP" altLang="en-US"/>
              <a:pPr fontAlgn="base">
                <a:spcBef>
                  <a:spcPct val="0"/>
                </a:spcBef>
                <a:spcAft>
                  <a:spcPct val="0"/>
                </a:spcAft>
              </a:pPr>
              <a:t>2009/6/13</a:t>
            </a:fld>
            <a:endParaRPr lang="en-US" altLang="ja-JP"/>
          </a:p>
        </p:txBody>
      </p:sp>
      <p:sp>
        <p:nvSpPr>
          <p:cNvPr id="20484"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C386FD3-F5F7-4CCA-B6CD-7A7EBF0D442C}" type="slidenum">
              <a:rPr lang="ja-JP" altLang="en-US"/>
              <a:pPr fontAlgn="base">
                <a:spcBef>
                  <a:spcPct val="0"/>
                </a:spcBef>
                <a:spcAft>
                  <a:spcPct val="0"/>
                </a:spcAft>
              </a:pPr>
              <a:t>16</a:t>
            </a:fld>
            <a:endParaRPr lang="en-US" altLang="ja-JP"/>
          </a:p>
        </p:txBody>
      </p:sp>
      <p:sp>
        <p:nvSpPr>
          <p:cNvPr id="5" name="タイトル 4"/>
          <p:cNvSpPr>
            <a:spLocks noGrp="1"/>
          </p:cNvSpPr>
          <p:nvPr>
            <p:ph type="title"/>
          </p:nvPr>
        </p:nvSpPr>
        <p:spPr/>
        <p:txBody>
          <a:bodyPr/>
          <a:lstStyle/>
          <a:p>
            <a:pPr fontAlgn="auto">
              <a:spcAft>
                <a:spcPts val="0"/>
              </a:spcAft>
              <a:defRPr/>
            </a:pPr>
            <a:r>
              <a:rPr lang="zh-TW" altLang="en-US" smtClean="0">
                <a:latin typeface="HG明朝E" pitchFamily="17" charset="-128"/>
                <a:ea typeface="HG明朝E" pitchFamily="17" charset="-128"/>
              </a:rPr>
              <a:t>取得請求権付株式</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5B06C452-2CF3-4036-B394-2D678D58FB21}" type="datetime1">
              <a:rPr lang="ja-JP" altLang="en-US"/>
              <a:pPr fontAlgn="base">
                <a:spcBef>
                  <a:spcPct val="0"/>
                </a:spcBef>
                <a:spcAft>
                  <a:spcPct val="0"/>
                </a:spcAft>
              </a:pPr>
              <a:t>2009/6/13</a:t>
            </a:fld>
            <a:endParaRPr lang="en-US" altLang="ja-JP"/>
          </a:p>
        </p:txBody>
      </p:sp>
      <p:sp>
        <p:nvSpPr>
          <p:cNvPr id="21507"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E51E21B-AE63-4085-8812-BD15B181A672}" type="slidenum">
              <a:rPr lang="ja-JP" altLang="en-US"/>
              <a:pPr fontAlgn="base">
                <a:spcBef>
                  <a:spcPct val="0"/>
                </a:spcBef>
                <a:spcAft>
                  <a:spcPct val="0"/>
                </a:spcAft>
              </a:pPr>
              <a:t>17</a:t>
            </a:fld>
            <a:endParaRPr lang="en-US" altLang="ja-JP"/>
          </a:p>
        </p:txBody>
      </p:sp>
      <p:sp>
        <p:nvSpPr>
          <p:cNvPr id="5" name="タイトル 4"/>
          <p:cNvSpPr>
            <a:spLocks noGrp="1"/>
          </p:cNvSpPr>
          <p:nvPr>
            <p:ph type="title"/>
          </p:nvPr>
        </p:nvSpPr>
        <p:spPr/>
        <p:txBody>
          <a:bodyPr/>
          <a:lstStyle/>
          <a:p>
            <a:pPr fontAlgn="auto">
              <a:spcAft>
                <a:spcPts val="0"/>
              </a:spcAft>
              <a:defRPr/>
            </a:pPr>
            <a:r>
              <a:rPr lang="zh-TW" altLang="en-US" smtClean="0">
                <a:latin typeface="HG明朝E" pitchFamily="17" charset="-128"/>
                <a:ea typeface="HG明朝E" pitchFamily="17" charset="-128"/>
              </a:rPr>
              <a:t>取得請求権付株式</a:t>
            </a:r>
            <a:r>
              <a:rPr lang="ja-JP" altLang="en-US" smtClean="0">
                <a:latin typeface="HG明朝E" pitchFamily="17" charset="-128"/>
              </a:rPr>
              <a:t>の図</a:t>
            </a:r>
            <a:endParaRPr lang="ja-JP" altLang="en-US"/>
          </a:p>
        </p:txBody>
      </p:sp>
      <p:grpSp>
        <p:nvGrpSpPr>
          <p:cNvPr id="21509" name="コンテンツ プレースホルダ 5"/>
          <p:cNvGrpSpPr>
            <a:grpSpLocks noGrp="1"/>
          </p:cNvGrpSpPr>
          <p:nvPr>
            <p:ph idx="1"/>
          </p:nvPr>
        </p:nvGrpSpPr>
        <p:grpSpPr bwMode="auto">
          <a:xfrm>
            <a:off x="395288" y="1412875"/>
            <a:ext cx="8286750" cy="3857625"/>
            <a:chOff x="285720" y="1718339"/>
            <a:chExt cx="2250439" cy="3124536"/>
          </a:xfrm>
        </p:grpSpPr>
        <p:pic>
          <p:nvPicPr>
            <p:cNvPr id="21519" name="Picture 5" descr="C:\Documents and Settings\s.r\Local Settings\Temporary Internet Files\Content.IE5\0OYH61EL\MCj04348140000[1].png"/>
            <p:cNvPicPr>
              <a:picLocks noChangeAspect="1" noChangeArrowheads="1"/>
            </p:cNvPicPr>
            <p:nvPr/>
          </p:nvPicPr>
          <p:blipFill>
            <a:blip r:embed="rId3"/>
            <a:srcRect/>
            <a:stretch>
              <a:fillRect/>
            </a:stretch>
          </p:blipFill>
          <p:spPr bwMode="auto">
            <a:xfrm>
              <a:off x="285720" y="3056925"/>
              <a:ext cx="640211" cy="1785950"/>
            </a:xfrm>
            <a:prstGeom prst="rect">
              <a:avLst/>
            </a:prstGeom>
            <a:noFill/>
            <a:ln w="9525">
              <a:noFill/>
              <a:miter lim="800000"/>
              <a:headEnd/>
              <a:tailEnd/>
            </a:ln>
          </p:spPr>
        </p:pic>
        <p:sp>
          <p:nvSpPr>
            <p:cNvPr id="8" name="四角形吹き出し 7"/>
            <p:cNvSpPr/>
            <p:nvPr/>
          </p:nvSpPr>
          <p:spPr>
            <a:xfrm>
              <a:off x="1895948" y="1718339"/>
              <a:ext cx="640211" cy="1047941"/>
            </a:xfrm>
            <a:prstGeom prst="wedgeRectCallout">
              <a:avLst>
                <a:gd name="adj1" fmla="val -9565"/>
                <a:gd name="adj2" fmla="val 781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latin typeface="HG明朝E" pitchFamily="17" charset="-128"/>
                  <a:ea typeface="HG明朝E" pitchFamily="17" charset="-128"/>
                </a:rPr>
                <a:t>取得請求権</a:t>
              </a:r>
              <a:r>
                <a:rPr lang="ja-JP" altLang="en-US" dirty="0">
                  <a:latin typeface="HG明朝E" pitchFamily="17" charset="-128"/>
                </a:rPr>
                <a:t>（１００万円分）</a:t>
              </a:r>
              <a:r>
                <a:rPr lang="zh-TW" altLang="en-US" dirty="0">
                  <a:latin typeface="HG明朝E" pitchFamily="17" charset="-128"/>
                  <a:ea typeface="HG明朝E" pitchFamily="17" charset="-128"/>
                </a:rPr>
                <a:t>付株式</a:t>
              </a:r>
              <a:r>
                <a:rPr lang="ja-JP" altLang="en-US" dirty="0">
                  <a:latin typeface="HG明朝E" pitchFamily="17" charset="-128"/>
                </a:rPr>
                <a:t>所持</a:t>
              </a:r>
              <a:endParaRPr lang="ja-JP" altLang="en-US" dirty="0">
                <a:solidFill>
                  <a:schemeClr val="bg1"/>
                </a:solidFill>
              </a:endParaRPr>
            </a:p>
          </p:txBody>
        </p:sp>
      </p:grpSp>
      <p:pic>
        <p:nvPicPr>
          <p:cNvPr id="21510" name="Picture 7" descr="C:\Documents and Settings\s.r\Local Settings\Temporary Internet Files\Content.IE5\5QQ0WQDS\MCj04316150000[1].png"/>
          <p:cNvPicPr>
            <a:picLocks noChangeAspect="1" noChangeArrowheads="1"/>
          </p:cNvPicPr>
          <p:nvPr/>
        </p:nvPicPr>
        <p:blipFill>
          <a:blip r:embed="rId4"/>
          <a:srcRect/>
          <a:stretch>
            <a:fillRect/>
          </a:stretch>
        </p:blipFill>
        <p:spPr bwMode="auto">
          <a:xfrm>
            <a:off x="6804025" y="2781300"/>
            <a:ext cx="1828800" cy="2614613"/>
          </a:xfrm>
          <a:prstGeom prst="rect">
            <a:avLst/>
          </a:prstGeom>
          <a:noFill/>
          <a:ln w="9525">
            <a:noFill/>
            <a:miter lim="800000"/>
            <a:headEnd/>
            <a:tailEnd/>
          </a:ln>
        </p:spPr>
      </p:pic>
      <p:sp>
        <p:nvSpPr>
          <p:cNvPr id="10" name="右矢印 9"/>
          <p:cNvSpPr/>
          <p:nvPr/>
        </p:nvSpPr>
        <p:spPr>
          <a:xfrm>
            <a:off x="3428992" y="3429000"/>
            <a:ext cx="2786063" cy="7143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dirty="0"/>
              <a:t>対価（社債なども）</a:t>
            </a:r>
          </a:p>
        </p:txBody>
      </p:sp>
      <p:sp>
        <p:nvSpPr>
          <p:cNvPr id="11" name="右矢印 10"/>
          <p:cNvSpPr/>
          <p:nvPr/>
        </p:nvSpPr>
        <p:spPr>
          <a:xfrm rot="10800000">
            <a:off x="3357563" y="4357688"/>
            <a:ext cx="2786062" cy="78581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ja-JP" altLang="en-US" dirty="0"/>
          </a:p>
        </p:txBody>
      </p:sp>
      <p:sp>
        <p:nvSpPr>
          <p:cNvPr id="21513" name="テキスト ボックス 11"/>
          <p:cNvSpPr txBox="1">
            <a:spLocks noChangeArrowheads="1"/>
          </p:cNvSpPr>
          <p:nvPr/>
        </p:nvSpPr>
        <p:spPr bwMode="auto">
          <a:xfrm>
            <a:off x="1000125" y="5429250"/>
            <a:ext cx="1143000" cy="369888"/>
          </a:xfrm>
          <a:prstGeom prst="rect">
            <a:avLst/>
          </a:prstGeom>
          <a:noFill/>
          <a:ln w="9525">
            <a:noFill/>
            <a:miter lim="800000"/>
            <a:headEnd/>
            <a:tailEnd/>
          </a:ln>
        </p:spPr>
        <p:txBody>
          <a:bodyPr>
            <a:spAutoFit/>
          </a:bodyPr>
          <a:lstStyle/>
          <a:p>
            <a:pPr algn="ctr"/>
            <a:r>
              <a:rPr lang="ja-JP" altLang="en-US">
                <a:latin typeface="Constantia" pitchFamily="18" charset="0"/>
                <a:ea typeface="HG明朝E" pitchFamily="17" charset="-128"/>
              </a:rPr>
              <a:t>企業</a:t>
            </a:r>
          </a:p>
        </p:txBody>
      </p:sp>
      <p:sp>
        <p:nvSpPr>
          <p:cNvPr id="21514" name="テキスト ボックス 12"/>
          <p:cNvSpPr txBox="1">
            <a:spLocks noChangeArrowheads="1"/>
          </p:cNvSpPr>
          <p:nvPr/>
        </p:nvSpPr>
        <p:spPr bwMode="auto">
          <a:xfrm>
            <a:off x="6715125" y="5572125"/>
            <a:ext cx="2428875" cy="369888"/>
          </a:xfrm>
          <a:prstGeom prst="rect">
            <a:avLst/>
          </a:prstGeom>
          <a:noFill/>
          <a:ln w="9525">
            <a:noFill/>
            <a:miter lim="800000"/>
            <a:headEnd/>
            <a:tailEnd/>
          </a:ln>
        </p:spPr>
        <p:txBody>
          <a:bodyPr>
            <a:spAutoFit/>
          </a:bodyPr>
          <a:lstStyle/>
          <a:p>
            <a:pPr algn="ctr"/>
            <a:r>
              <a:rPr lang="ja-JP" altLang="en-US">
                <a:latin typeface="Constantia" pitchFamily="18" charset="0"/>
                <a:ea typeface="HG明朝E" pitchFamily="17" charset="-128"/>
              </a:rPr>
              <a:t>投資家</a:t>
            </a:r>
            <a:endParaRPr lang="en-US" altLang="ja-JP">
              <a:latin typeface="Constantia" pitchFamily="18" charset="0"/>
              <a:ea typeface="HG明朝E" pitchFamily="17" charset="-128"/>
            </a:endParaRPr>
          </a:p>
        </p:txBody>
      </p:sp>
      <p:sp>
        <p:nvSpPr>
          <p:cNvPr id="21515" name="テキスト ボックス 15"/>
          <p:cNvSpPr txBox="1">
            <a:spLocks noChangeArrowheads="1"/>
          </p:cNvSpPr>
          <p:nvPr/>
        </p:nvSpPr>
        <p:spPr bwMode="auto">
          <a:xfrm>
            <a:off x="3357554" y="5143500"/>
            <a:ext cx="3429024" cy="707886"/>
          </a:xfrm>
          <a:prstGeom prst="rect">
            <a:avLst/>
          </a:prstGeom>
          <a:noFill/>
          <a:ln w="9525">
            <a:noFill/>
            <a:miter lim="800000"/>
            <a:headEnd/>
            <a:tailEnd/>
          </a:ln>
        </p:spPr>
        <p:txBody>
          <a:bodyPr wrap="square">
            <a:spAutoFit/>
          </a:bodyPr>
          <a:lstStyle/>
          <a:p>
            <a:pPr algn="ctr"/>
            <a:r>
              <a:rPr lang="en-US" altLang="ja-JP" sz="2000" u="sng" dirty="0" smtClean="0">
                <a:solidFill>
                  <a:srgbClr val="FFC000"/>
                </a:solidFill>
                <a:latin typeface="Constantia" pitchFamily="18" charset="0"/>
                <a:ea typeface="HG明朝E" pitchFamily="17" charset="-128"/>
              </a:rPr>
              <a:t>※</a:t>
            </a:r>
            <a:r>
              <a:rPr lang="ja-JP" altLang="en-US" sz="2000" u="sng" dirty="0" smtClean="0">
                <a:solidFill>
                  <a:srgbClr val="FFC000"/>
                </a:solidFill>
                <a:latin typeface="Constantia" pitchFamily="18" charset="0"/>
                <a:ea typeface="HG明朝E" pitchFamily="17" charset="-128"/>
              </a:rPr>
              <a:t>取得</a:t>
            </a:r>
            <a:r>
              <a:rPr lang="ja-JP" altLang="en-US" sz="2000" u="sng" dirty="0">
                <a:solidFill>
                  <a:srgbClr val="FFC000"/>
                </a:solidFill>
                <a:latin typeface="Constantia" pitchFamily="18" charset="0"/>
                <a:ea typeface="HG明朝E" pitchFamily="17" charset="-128"/>
              </a:rPr>
              <a:t>請求権行使</a:t>
            </a:r>
            <a:r>
              <a:rPr lang="ja-JP" altLang="en-US" sz="2000" dirty="0">
                <a:solidFill>
                  <a:srgbClr val="FFC000"/>
                </a:solidFill>
                <a:latin typeface="Constantia" pitchFamily="18" charset="0"/>
                <a:ea typeface="HG明朝E" pitchFamily="17" charset="-128"/>
              </a:rPr>
              <a:t>（所持して</a:t>
            </a:r>
            <a:r>
              <a:rPr lang="ja-JP" altLang="en-US" sz="2000" dirty="0" smtClean="0">
                <a:solidFill>
                  <a:srgbClr val="FFC000"/>
                </a:solidFill>
                <a:latin typeface="Constantia" pitchFamily="18" charset="0"/>
                <a:ea typeface="HG明朝E" pitchFamily="17" charset="-128"/>
              </a:rPr>
              <a:t>いる株式</a:t>
            </a:r>
            <a:r>
              <a:rPr lang="ja-JP" altLang="en-US" sz="2000" dirty="0">
                <a:solidFill>
                  <a:srgbClr val="FFC000"/>
                </a:solidFill>
                <a:latin typeface="Constantia" pitchFamily="18" charset="0"/>
                <a:ea typeface="HG明朝E" pitchFamily="17" charset="-128"/>
              </a:rPr>
              <a:t>はなくなる）</a:t>
            </a:r>
          </a:p>
        </p:txBody>
      </p:sp>
      <p:sp>
        <p:nvSpPr>
          <p:cNvPr id="21516" name="テキスト ボックス 16"/>
          <p:cNvSpPr txBox="1">
            <a:spLocks noChangeArrowheads="1"/>
          </p:cNvSpPr>
          <p:nvPr/>
        </p:nvSpPr>
        <p:spPr bwMode="auto">
          <a:xfrm>
            <a:off x="3428992" y="3143248"/>
            <a:ext cx="1785938" cy="461963"/>
          </a:xfrm>
          <a:prstGeom prst="rect">
            <a:avLst/>
          </a:prstGeom>
          <a:noFill/>
          <a:ln w="9525">
            <a:noFill/>
            <a:miter lim="800000"/>
            <a:headEnd/>
            <a:tailEnd/>
          </a:ln>
        </p:spPr>
        <p:txBody>
          <a:bodyPr>
            <a:spAutoFit/>
          </a:bodyPr>
          <a:lstStyle/>
          <a:p>
            <a:pPr algn="ctr"/>
            <a:r>
              <a:rPr lang="ja-JP" altLang="en-US" sz="2400" dirty="0">
                <a:latin typeface="Constantia" pitchFamily="18" charset="0"/>
                <a:ea typeface="HG明朝E" pitchFamily="17" charset="-128"/>
              </a:rPr>
              <a:t>１００万円</a:t>
            </a:r>
          </a:p>
        </p:txBody>
      </p:sp>
      <p:sp>
        <p:nvSpPr>
          <p:cNvPr id="21517" name="テキスト ボックス 14"/>
          <p:cNvSpPr txBox="1">
            <a:spLocks noChangeArrowheads="1"/>
          </p:cNvSpPr>
          <p:nvPr/>
        </p:nvSpPr>
        <p:spPr bwMode="auto">
          <a:xfrm>
            <a:off x="4000500" y="4572000"/>
            <a:ext cx="2000250" cy="307975"/>
          </a:xfrm>
          <a:prstGeom prst="rect">
            <a:avLst/>
          </a:prstGeom>
          <a:noFill/>
          <a:ln w="9525">
            <a:noFill/>
            <a:miter lim="800000"/>
            <a:headEnd/>
            <a:tailEnd/>
          </a:ln>
        </p:spPr>
        <p:txBody>
          <a:bodyPr>
            <a:spAutoFit/>
          </a:bodyPr>
          <a:lstStyle/>
          <a:p>
            <a:r>
              <a:rPr lang="ja-JP" altLang="en-US" sz="1400">
                <a:latin typeface="Constantia" pitchFamily="18" charset="0"/>
                <a:ea typeface="HG明朝E" pitchFamily="17" charset="-128"/>
              </a:rPr>
              <a:t>企業の株式いらない</a:t>
            </a:r>
          </a:p>
        </p:txBody>
      </p:sp>
      <p:sp>
        <p:nvSpPr>
          <p:cNvPr id="17" name="曲折矢印 16"/>
          <p:cNvSpPr/>
          <p:nvPr/>
        </p:nvSpPr>
        <p:spPr>
          <a:xfrm>
            <a:off x="1285852" y="1428736"/>
            <a:ext cx="4643470" cy="1571636"/>
          </a:xfrm>
          <a:prstGeom prst="bentArrow">
            <a:avLst>
              <a:gd name="adj1" fmla="val 41120"/>
              <a:gd name="adj2" fmla="val 33881"/>
              <a:gd name="adj3" fmla="val 32052"/>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mn-ea"/>
              </a:rPr>
              <a:t>株式発行</a:t>
            </a:r>
            <a:endParaRPr kumimoji="1" lang="en-US" altLang="ja-JP" sz="2400" dirty="0" smtClean="0">
              <a:solidFill>
                <a:schemeClr val="tx1"/>
              </a:solidFill>
              <a:latin typeface="+mn-ea"/>
            </a:endParaRPr>
          </a:p>
          <a:p>
            <a:pPr algn="ctr"/>
            <a:endParaRPr kumimoji="1" lang="en-US" altLang="ja-JP" dirty="0" smtClean="0">
              <a:solidFill>
                <a:schemeClr val="tx1"/>
              </a:solidFill>
            </a:endParaRPr>
          </a:p>
          <a:p>
            <a:pPr algn="ctr"/>
            <a:endParaRPr kumimoji="1" lang="ja-JP" altLang="en-US" dirty="0">
              <a:solidFill>
                <a:schemeClr val="tx1"/>
              </a:solidFill>
            </a:endParaRPr>
          </a:p>
        </p:txBody>
      </p:sp>
      <p:pic>
        <p:nvPicPr>
          <p:cNvPr id="18" name="Picture 2" descr="C:\Users\Yutaka\AppData\Local\Microsoft\Windows\Temporary Internet Files\Content.IE5\TRMBYBMY\MCj04161240000[1].wmf"/>
          <p:cNvPicPr>
            <a:picLocks noChangeAspect="1" noChangeArrowheads="1"/>
          </p:cNvPicPr>
          <p:nvPr/>
        </p:nvPicPr>
        <p:blipFill>
          <a:blip r:embed="rId5"/>
          <a:srcRect/>
          <a:stretch>
            <a:fillRect/>
          </a:stretch>
        </p:blipFill>
        <p:spPr bwMode="auto">
          <a:xfrm>
            <a:off x="5214942" y="2784702"/>
            <a:ext cx="843077" cy="827075"/>
          </a:xfrm>
          <a:prstGeom prst="rect">
            <a:avLst/>
          </a:prstGeom>
          <a:noFill/>
        </p:spPr>
      </p:pic>
      <p:pic>
        <p:nvPicPr>
          <p:cNvPr id="3074" name="Picture 2" descr="C:\Users\Yutaka\AppData\Local\Microsoft\Windows\Temporary Internet Files\Content.IE5\JNFYPSNK\MCBS00692_0000[1].wmf"/>
          <p:cNvPicPr>
            <a:picLocks noChangeAspect="1" noChangeArrowheads="1"/>
          </p:cNvPicPr>
          <p:nvPr/>
        </p:nvPicPr>
        <p:blipFill>
          <a:blip r:embed="rId6"/>
          <a:srcRect/>
          <a:stretch>
            <a:fillRect/>
          </a:stretch>
        </p:blipFill>
        <p:spPr bwMode="auto">
          <a:xfrm>
            <a:off x="4286248" y="2071678"/>
            <a:ext cx="788434" cy="51796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コンテンツ プレースホルダ 1"/>
          <p:cNvSpPr>
            <a:spLocks noGrp="1"/>
          </p:cNvSpPr>
          <p:nvPr>
            <p:ph idx="1"/>
          </p:nvPr>
        </p:nvSpPr>
        <p:spPr/>
        <p:txBody>
          <a:bodyPr/>
          <a:lstStyle/>
          <a:p>
            <a:endParaRPr lang="en-US" altLang="ja-JP" smtClean="0"/>
          </a:p>
          <a:p>
            <a:r>
              <a:rPr lang="ja-JP" altLang="en-US" smtClean="0"/>
              <a:t>株式の種類を多くすることで、企業が資金を集めやすくするために受け口を広げているのではないか。</a:t>
            </a:r>
            <a:endParaRPr lang="en-US" altLang="ja-JP" smtClean="0"/>
          </a:p>
          <a:p>
            <a:endParaRPr lang="en-US" altLang="ja-JP" smtClean="0"/>
          </a:p>
          <a:p>
            <a:r>
              <a:rPr lang="ja-JP" altLang="en-US" smtClean="0"/>
              <a:t>お金をもらう側も多くの種類があることで、個々の投資家に合った投資プランを選べることができるのではないか。</a:t>
            </a:r>
            <a:endParaRPr lang="en-US" altLang="ja-JP" smtClean="0"/>
          </a:p>
        </p:txBody>
      </p:sp>
      <p:sp>
        <p:nvSpPr>
          <p:cNvPr id="22531"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7EBE6483-3DE5-469E-ACED-497869CFF61A}" type="datetime1">
              <a:rPr lang="ja-JP" altLang="en-US"/>
              <a:pPr fontAlgn="base">
                <a:spcBef>
                  <a:spcPct val="0"/>
                </a:spcBef>
                <a:spcAft>
                  <a:spcPct val="0"/>
                </a:spcAft>
              </a:pPr>
              <a:t>2009/6/13</a:t>
            </a:fld>
            <a:endParaRPr lang="en-US" altLang="ja-JP"/>
          </a:p>
        </p:txBody>
      </p:sp>
      <p:sp>
        <p:nvSpPr>
          <p:cNvPr id="22532"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C40063D6-1C07-48A2-A4EE-2ECE5AD02B17}" type="slidenum">
              <a:rPr lang="ja-JP" altLang="en-US"/>
              <a:pPr fontAlgn="base">
                <a:spcBef>
                  <a:spcPct val="0"/>
                </a:spcBef>
                <a:spcAft>
                  <a:spcPct val="0"/>
                </a:spcAft>
              </a:pPr>
              <a:t>18</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まとめ</a:t>
            </a:r>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コンテンツ プレースホルダ 2"/>
          <p:cNvSpPr>
            <a:spLocks noGrp="1"/>
          </p:cNvSpPr>
          <p:nvPr>
            <p:ph idx="1"/>
          </p:nvPr>
        </p:nvSpPr>
        <p:spPr/>
        <p:txBody>
          <a:bodyPr/>
          <a:lstStyle/>
          <a:p>
            <a:pPr marL="514350" indent="-514350">
              <a:buFont typeface="Constantia" pitchFamily="18" charset="0"/>
              <a:buAutoNum type="arabicPeriod"/>
            </a:pPr>
            <a:r>
              <a:rPr lang="ja-JP" altLang="en-US" sz="2000" smtClean="0"/>
              <a:t>杉山　敏啓ほか（２００８），用語でわかる金融の基本としくみ，日本能率協会マネジメントセンター</a:t>
            </a:r>
            <a:endParaRPr lang="en-US" altLang="ja-JP" sz="2000" smtClean="0"/>
          </a:p>
          <a:p>
            <a:pPr marL="514350" indent="-514350">
              <a:buFont typeface="Constantia" pitchFamily="18" charset="0"/>
              <a:buAutoNum type="arabicPeriod"/>
            </a:pPr>
            <a:r>
              <a:rPr lang="ja-JP" altLang="en-US" sz="2000" smtClean="0"/>
              <a:t>熊谷　巧（２００１），ビジュアル証券の基本，日本経済新聞社</a:t>
            </a:r>
            <a:endParaRPr lang="en-US" altLang="ja-JP" sz="2000" smtClean="0"/>
          </a:p>
          <a:p>
            <a:pPr marL="514350" indent="-514350">
              <a:buFont typeface="Constantia" pitchFamily="18" charset="0"/>
              <a:buAutoNum type="arabicPeriod"/>
            </a:pPr>
            <a:r>
              <a:rPr lang="ja-JP" altLang="en-US" sz="2000" smtClean="0"/>
              <a:t>株式会社ノースアイランド，うかる！　証券外務二種　速攻テキスト２００９，日本経済新聞出版社</a:t>
            </a:r>
            <a:endParaRPr lang="en-US" altLang="ja-JP" sz="2000" smtClean="0"/>
          </a:p>
          <a:p>
            <a:pPr marL="514350" indent="-514350">
              <a:buFont typeface="Constantia" pitchFamily="18" charset="0"/>
              <a:buAutoNum type="arabicPeriod"/>
            </a:pPr>
            <a:r>
              <a:rPr lang="ja-JP" altLang="en-US" sz="2000" smtClean="0"/>
              <a:t>前田拓生，１回でクリア！，証券外務員二種　テキスト＆問題集，実務教育出版</a:t>
            </a:r>
            <a:endParaRPr lang="en-US" altLang="ja-JP" sz="2000" smtClean="0"/>
          </a:p>
          <a:p>
            <a:pPr marL="514350" indent="-514350">
              <a:buFont typeface="Constantia" pitchFamily="18" charset="0"/>
              <a:buAutoNum type="arabicPeriod"/>
            </a:pPr>
            <a:r>
              <a:rPr lang="ja-JP" altLang="en-US" sz="2000" smtClean="0"/>
              <a:t>伊藤亮太（２００８），一回で合格！証券外務員二種図解テキスト，成美堂出版</a:t>
            </a:r>
            <a:endParaRPr lang="en-US" altLang="ja-JP" sz="2000" smtClean="0"/>
          </a:p>
          <a:p>
            <a:pPr marL="514350" indent="-514350">
              <a:buFont typeface="Constantia" pitchFamily="18" charset="0"/>
              <a:buAutoNum type="arabicPeriod"/>
            </a:pPr>
            <a:r>
              <a:rPr lang="ja-JP" altLang="en-US" sz="2000" smtClean="0"/>
              <a:t>喜多　恒雄　（２００３），株式用語辞典，日本経済新聞社</a:t>
            </a:r>
            <a:endParaRPr lang="en-US" altLang="ja-JP" sz="2000" smtClean="0"/>
          </a:p>
          <a:p>
            <a:pPr marL="514350" indent="-514350">
              <a:buFont typeface="Constantia" pitchFamily="18" charset="0"/>
              <a:buAutoNum type="arabicPeriod"/>
            </a:pPr>
            <a:endParaRPr lang="en-US" altLang="ja-JP" sz="2000" smtClean="0"/>
          </a:p>
          <a:p>
            <a:pPr marL="514350" indent="-514350">
              <a:buFont typeface="Constantia" pitchFamily="18" charset="0"/>
              <a:buAutoNum type="arabicPeriod"/>
            </a:pPr>
            <a:endParaRPr lang="ja-JP" altLang="en-US" sz="2000" smtClean="0"/>
          </a:p>
        </p:txBody>
      </p:sp>
      <p:sp>
        <p:nvSpPr>
          <p:cNvPr id="2" name="タイトル 1"/>
          <p:cNvSpPr>
            <a:spLocks noGrp="1"/>
          </p:cNvSpPr>
          <p:nvPr>
            <p:ph type="title"/>
          </p:nvPr>
        </p:nvSpPr>
        <p:spPr/>
        <p:txBody>
          <a:bodyPr/>
          <a:lstStyle/>
          <a:p>
            <a:pPr fontAlgn="auto">
              <a:spcAft>
                <a:spcPts val="0"/>
              </a:spcAft>
              <a:defRPr/>
            </a:pPr>
            <a:r>
              <a:rPr lang="ja-JP" altLang="en-US" smtClean="0"/>
              <a:t>参考文献</a:t>
            </a:r>
            <a:endParaRPr lang="ja-JP" altLang="en-US"/>
          </a:p>
        </p:txBody>
      </p:sp>
      <p:sp>
        <p:nvSpPr>
          <p:cNvPr id="23556"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1AE0946A-3208-456D-971D-EFCF3DC9FABA}" type="slidenum">
              <a:rPr lang="ja-JP" altLang="en-US"/>
              <a:pPr fontAlgn="base">
                <a:spcBef>
                  <a:spcPct val="0"/>
                </a:spcBef>
                <a:spcAft>
                  <a:spcPct val="0"/>
                </a:spcAft>
              </a:pPr>
              <a:t>19</a:t>
            </a:fld>
            <a:endParaRPr lang="en-US" altLang="ja-JP"/>
          </a:p>
        </p:txBody>
      </p:sp>
      <p:sp>
        <p:nvSpPr>
          <p:cNvPr id="23557" name="日付プレースホルダ 4"/>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3CF1FBE5-EF34-40F2-9137-3A63F1057870}" type="datetime1">
              <a:rPr lang="ja-JP" altLang="en-US"/>
              <a:pPr fontAlgn="base">
                <a:spcBef>
                  <a:spcPct val="0"/>
                </a:spcBef>
                <a:spcAft>
                  <a:spcPct val="0"/>
                </a:spcAft>
              </a:pPr>
              <a:t>2009/6/13</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コンテンツ プレースホルダ 2"/>
          <p:cNvSpPr>
            <a:spLocks noGrp="1"/>
          </p:cNvSpPr>
          <p:nvPr>
            <p:ph idx="1"/>
          </p:nvPr>
        </p:nvSpPr>
        <p:spPr/>
        <p:txBody>
          <a:bodyPr/>
          <a:lstStyle/>
          <a:p>
            <a:r>
              <a:rPr lang="ja-JP" altLang="en-US" smtClean="0"/>
              <a:t>証券について</a:t>
            </a:r>
            <a:r>
              <a:rPr lang="en-US" altLang="ja-JP" smtClean="0"/>
              <a:t/>
            </a:r>
            <a:br>
              <a:rPr lang="en-US" altLang="ja-JP" smtClean="0"/>
            </a:br>
            <a:r>
              <a:rPr lang="en-US" altLang="ja-JP" smtClean="0"/>
              <a:t/>
            </a:r>
            <a:br>
              <a:rPr lang="en-US" altLang="ja-JP" smtClean="0"/>
            </a:br>
            <a:r>
              <a:rPr lang="ja-JP" altLang="en-US" smtClean="0"/>
              <a:t>メンバー　植田　須賀　水長</a:t>
            </a:r>
            <a:endParaRPr lang="en-US" altLang="ja-JP" smtClean="0"/>
          </a:p>
          <a:p>
            <a:endParaRPr lang="en-US" altLang="ja-JP" smtClean="0"/>
          </a:p>
          <a:p>
            <a:r>
              <a:rPr lang="ja-JP" altLang="en-US" smtClean="0"/>
              <a:t>銀行について</a:t>
            </a:r>
            <a:r>
              <a:rPr lang="en-US" altLang="ja-JP" smtClean="0"/>
              <a:t/>
            </a:r>
            <a:br>
              <a:rPr lang="en-US" altLang="ja-JP" smtClean="0"/>
            </a:br>
            <a:r>
              <a:rPr lang="ja-JP" altLang="en-US" smtClean="0"/>
              <a:t>　　　　　　古谷</a:t>
            </a:r>
            <a:r>
              <a:rPr lang="en-US" altLang="ja-JP" smtClean="0"/>
              <a:t/>
            </a:r>
            <a:br>
              <a:rPr lang="en-US" altLang="ja-JP" smtClean="0"/>
            </a:br>
            <a:endParaRPr lang="en-US" altLang="ja-JP" smtClean="0"/>
          </a:p>
        </p:txBody>
      </p:sp>
      <p:sp>
        <p:nvSpPr>
          <p:cNvPr id="2" name="タイトル 1"/>
          <p:cNvSpPr>
            <a:spLocks noGrp="1"/>
          </p:cNvSpPr>
          <p:nvPr>
            <p:ph type="title"/>
          </p:nvPr>
        </p:nvSpPr>
        <p:spPr/>
        <p:txBody>
          <a:bodyPr/>
          <a:lstStyle/>
          <a:p>
            <a:pPr fontAlgn="auto">
              <a:spcAft>
                <a:spcPts val="0"/>
              </a:spcAft>
              <a:defRPr/>
            </a:pPr>
            <a:endParaRPr lang="ja-JP" altLang="en-US"/>
          </a:p>
        </p:txBody>
      </p:sp>
      <p:sp>
        <p:nvSpPr>
          <p:cNvPr id="8196"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D882A9DF-9B49-4DDF-ACE1-04652720A7AA}" type="slidenum">
              <a:rPr lang="ja-JP" altLang="en-US"/>
              <a:pPr fontAlgn="base">
                <a:spcBef>
                  <a:spcPct val="0"/>
                </a:spcBef>
                <a:spcAft>
                  <a:spcPct val="0"/>
                </a:spcAft>
              </a:pPr>
              <a:t>2</a:t>
            </a:fld>
            <a:endParaRPr lang="en-US" altLang="ja-JP"/>
          </a:p>
        </p:txBody>
      </p:sp>
      <p:sp>
        <p:nvSpPr>
          <p:cNvPr id="8197" name="日付プレースホルダ 4"/>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32D2146A-1EAD-447D-AD86-551A70CA8E9F}" type="datetime1">
              <a:rPr lang="ja-JP" altLang="en-US"/>
              <a:pPr fontAlgn="base">
                <a:spcBef>
                  <a:spcPct val="0"/>
                </a:spcBef>
                <a:spcAft>
                  <a:spcPct val="0"/>
                </a:spcAft>
              </a:pPr>
              <a:t>2009/6/13</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コンテンツ プレースホルダ 1"/>
          <p:cNvSpPr>
            <a:spLocks noGrp="1"/>
          </p:cNvSpPr>
          <p:nvPr>
            <p:ph idx="1"/>
          </p:nvPr>
        </p:nvSpPr>
        <p:spPr/>
        <p:txBody>
          <a:bodyPr/>
          <a:lstStyle/>
          <a:p>
            <a:r>
              <a:rPr lang="ja-JP" altLang="en-US" sz="2000" smtClean="0"/>
              <a:t>大和証券　</a:t>
            </a:r>
            <a:r>
              <a:rPr lang="en-US" altLang="ja-JP" sz="2000" smtClean="0">
                <a:hlinkClick r:id="rId2"/>
              </a:rPr>
              <a:t>http://www.daiwa.jp/</a:t>
            </a:r>
            <a:endParaRPr lang="en-US" altLang="ja-JP" sz="2000" smtClean="0"/>
          </a:p>
          <a:p>
            <a:r>
              <a:rPr lang="ja-JP" altLang="en-US" sz="2000" smtClean="0"/>
              <a:t>株式用語辞典</a:t>
            </a:r>
            <a:r>
              <a:rPr lang="en-US" altLang="ja-JP" sz="2000" smtClean="0"/>
              <a:t>KYJ</a:t>
            </a:r>
            <a:r>
              <a:rPr lang="ja-JP" altLang="en-US" sz="2000" smtClean="0"/>
              <a:t>　</a:t>
            </a:r>
            <a:r>
              <a:rPr lang="en-US" altLang="ja-JP" sz="2000" smtClean="0">
                <a:hlinkClick r:id="rId3"/>
              </a:rPr>
              <a:t>http://www.kyj-kyj.info/</a:t>
            </a:r>
            <a:endParaRPr lang="en-US" altLang="ja-JP" sz="2000" smtClean="0"/>
          </a:p>
          <a:p>
            <a:r>
              <a:rPr lang="en-US" altLang="ja-JP" sz="2000" smtClean="0"/>
              <a:t>IN</a:t>
            </a:r>
            <a:r>
              <a:rPr lang="ja-JP" altLang="en-US" sz="2000" smtClean="0"/>
              <a:t>ガイド　</a:t>
            </a:r>
            <a:r>
              <a:rPr lang="en-US" altLang="ja-JP" sz="2000" smtClean="0">
                <a:hlinkClick r:id="rId4"/>
              </a:rPr>
              <a:t>http://www.in-guide.net/</a:t>
            </a:r>
            <a:endParaRPr lang="en-US" altLang="ja-JP" sz="2000" smtClean="0"/>
          </a:p>
          <a:p>
            <a:r>
              <a:rPr lang="ja-JP" altLang="en-US" sz="2000" smtClean="0"/>
              <a:t>よく分かる金融用語辞典</a:t>
            </a:r>
            <a:r>
              <a:rPr lang="en-US" altLang="ja-JP" sz="2000" smtClean="0">
                <a:hlinkClick r:id="rId5"/>
              </a:rPr>
              <a:t>http://www.findai.com/yogo/0085.htm</a:t>
            </a:r>
            <a:endParaRPr lang="en-US" altLang="ja-JP" sz="2000" smtClean="0"/>
          </a:p>
          <a:p>
            <a:r>
              <a:rPr lang="en-US" altLang="ja-JP" sz="2000" smtClean="0"/>
              <a:t>BIGLOBE</a:t>
            </a:r>
            <a:r>
              <a:rPr lang="ja-JP" altLang="en-US" sz="2000" smtClean="0"/>
              <a:t>マネー　</a:t>
            </a:r>
            <a:r>
              <a:rPr lang="en-US" altLang="ja-JP" sz="2000" b="1" smtClean="0">
                <a:hlinkClick r:id="rId6"/>
              </a:rPr>
              <a:t>http</a:t>
            </a:r>
            <a:r>
              <a:rPr lang="en-US" altLang="ja-JP" sz="2000" smtClean="0">
                <a:hlinkClick r:id="rId6"/>
              </a:rPr>
              <a:t>://www.biglobe.ne.jp/</a:t>
            </a:r>
            <a:endParaRPr lang="en-US" altLang="ja-JP" sz="2000" smtClean="0"/>
          </a:p>
          <a:p>
            <a:r>
              <a:rPr lang="ja-JP" altLang="en-US" sz="2000" smtClean="0"/>
              <a:t>野村證券　</a:t>
            </a:r>
            <a:r>
              <a:rPr lang="en-US" altLang="ja-JP" sz="2000" smtClean="0">
                <a:hlinkClick r:id="rId7"/>
              </a:rPr>
              <a:t>http://www.nomura.co.jp/</a:t>
            </a:r>
            <a:endParaRPr lang="en-US" altLang="ja-JP" sz="2000" smtClean="0"/>
          </a:p>
          <a:p>
            <a:r>
              <a:rPr lang="ja-JP" altLang="en-US" sz="2000" smtClean="0"/>
              <a:t>東京証券取引所　</a:t>
            </a:r>
            <a:r>
              <a:rPr lang="en-US" altLang="ja-JP" sz="2000" smtClean="0"/>
              <a:t> </a:t>
            </a:r>
            <a:r>
              <a:rPr lang="en-US" altLang="ja-JP" sz="2000" smtClean="0">
                <a:hlinkClick r:id="rId8"/>
              </a:rPr>
              <a:t>http://www.tse.or.jp/</a:t>
            </a:r>
            <a:endParaRPr lang="en-US" altLang="ja-JP" sz="2000" smtClean="0"/>
          </a:p>
          <a:p>
            <a:r>
              <a:rPr lang="ja-JP" altLang="en-US" sz="2000" b="1" smtClean="0"/>
              <a:t>公開</a:t>
            </a:r>
            <a:r>
              <a:rPr lang="ja-JP" altLang="en-US" sz="2000" smtClean="0"/>
              <a:t>価格決定の流れ</a:t>
            </a:r>
            <a:r>
              <a:rPr lang="ja-JP" altLang="en-US" sz="2000" b="1" smtClean="0"/>
              <a:t>　</a:t>
            </a:r>
            <a:r>
              <a:rPr lang="en-US" altLang="ja-JP" sz="2000" smtClean="0">
                <a:hlinkClick r:id="rId9"/>
              </a:rPr>
              <a:t>http://www.phatwrestling.com/</a:t>
            </a:r>
            <a:endParaRPr lang="en-US" altLang="ja-JP" sz="2000" smtClean="0"/>
          </a:p>
          <a:p>
            <a:r>
              <a:rPr lang="ja-JP" altLang="en-US" sz="2000" smtClean="0"/>
              <a:t>証券統計ポータルサイト</a:t>
            </a:r>
            <a:endParaRPr lang="en-US" altLang="ja-JP" sz="2000" smtClean="0"/>
          </a:p>
          <a:p>
            <a:pPr>
              <a:buFont typeface="Wingdings 2" pitchFamily="18" charset="2"/>
              <a:buNone/>
            </a:pPr>
            <a:r>
              <a:rPr lang="ja-JP" altLang="en-US" sz="2000" smtClean="0"/>
              <a:t>　</a:t>
            </a:r>
            <a:r>
              <a:rPr lang="en-US" altLang="ja-JP" sz="2000" smtClean="0">
                <a:hlinkClick r:id="rId10"/>
              </a:rPr>
              <a:t>http://www.shouken-toukei.jp/</a:t>
            </a:r>
            <a:endParaRPr lang="en-US" altLang="ja-JP" sz="2000" smtClean="0"/>
          </a:p>
          <a:p>
            <a:r>
              <a:rPr lang="ja-JP" altLang="en-US" sz="2000" smtClean="0"/>
              <a:t>野村資本市場研究所</a:t>
            </a:r>
            <a:r>
              <a:rPr lang="en-US" altLang="ja-JP" sz="2000" smtClean="0">
                <a:hlinkClick r:id="rId11"/>
              </a:rPr>
              <a:t>http://www.nicmr.com/nicmr/data/market/index.html</a:t>
            </a:r>
            <a:endParaRPr lang="en-US" altLang="ja-JP" sz="2000" smtClean="0"/>
          </a:p>
          <a:p>
            <a:pPr>
              <a:buFont typeface="Wingdings 2" pitchFamily="18" charset="2"/>
              <a:buNone/>
            </a:pPr>
            <a:endParaRPr lang="ja-JP" altLang="en-US" sz="2000" smtClean="0"/>
          </a:p>
          <a:p>
            <a:endParaRPr lang="en-US" altLang="ja-JP" sz="2000" smtClean="0"/>
          </a:p>
          <a:p>
            <a:endParaRPr lang="ja-JP" altLang="en-US" sz="2000" smtClean="0"/>
          </a:p>
          <a:p>
            <a:endParaRPr lang="ja-JP" altLang="en-US" sz="2000" smtClean="0"/>
          </a:p>
        </p:txBody>
      </p:sp>
      <p:sp>
        <p:nvSpPr>
          <p:cNvPr id="24579"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CCB11A91-09B1-4255-9E30-7E3E6DB76411}" type="datetime1">
              <a:rPr lang="ja-JP" altLang="en-US"/>
              <a:pPr fontAlgn="base">
                <a:spcBef>
                  <a:spcPct val="0"/>
                </a:spcBef>
                <a:spcAft>
                  <a:spcPct val="0"/>
                </a:spcAft>
              </a:pPr>
              <a:t>2009/6/13</a:t>
            </a:fld>
            <a:endParaRPr lang="en-US" altLang="ja-JP"/>
          </a:p>
        </p:txBody>
      </p:sp>
      <p:sp>
        <p:nvSpPr>
          <p:cNvPr id="24580"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7419378F-3D4E-4847-BCA9-7879E0E7A2C1}" type="slidenum">
              <a:rPr lang="ja-JP" altLang="en-US"/>
              <a:pPr fontAlgn="base">
                <a:spcBef>
                  <a:spcPct val="0"/>
                </a:spcBef>
                <a:spcAft>
                  <a:spcPct val="0"/>
                </a:spcAft>
              </a:pPr>
              <a:t>20</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参考ＵＲＬ</a:t>
            </a:r>
            <a:endParaRPr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pPr marL="274320" indent="-274320" fontAlgn="auto">
              <a:spcAft>
                <a:spcPts val="0"/>
              </a:spcAft>
              <a:buFont typeface="Wingdings 2"/>
              <a:buChar char=""/>
              <a:defRPr/>
            </a:pPr>
            <a:r>
              <a:rPr lang="ja-JP" altLang="en-US" sz="2000" dirty="0" smtClean="0"/>
              <a:t>証券市場★ビジネス用語★役立つ！ビジネス用語集　</a:t>
            </a:r>
            <a:r>
              <a:rPr lang="en-US" altLang="ja-JP" sz="2000" dirty="0" smtClean="0">
                <a:hlinkClick r:id="rId2"/>
              </a:rPr>
              <a:t>http://www.bizinesuyougo.com/bizfx116.html</a:t>
            </a:r>
            <a:endParaRPr lang="en-US" altLang="ja-JP" sz="2000" dirty="0" smtClean="0"/>
          </a:p>
          <a:p>
            <a:pPr marL="274320" indent="-274320" fontAlgn="auto">
              <a:spcAft>
                <a:spcPts val="0"/>
              </a:spcAft>
              <a:buFont typeface="Wingdings 2"/>
              <a:buChar char=""/>
              <a:defRPr/>
            </a:pPr>
            <a:r>
              <a:rPr lang="en-US" altLang="ja-JP" sz="2000" dirty="0" err="1" smtClean="0"/>
              <a:t>Jasdaq</a:t>
            </a:r>
            <a:r>
              <a:rPr lang="en-US" altLang="ja-JP" sz="2000" dirty="0" smtClean="0"/>
              <a:t> Securities </a:t>
            </a:r>
            <a:r>
              <a:rPr lang="en-US" altLang="ja-JP" sz="2000" dirty="0" err="1" smtClean="0"/>
              <a:t>Exchange,Inc</a:t>
            </a:r>
            <a:r>
              <a:rPr lang="en-US" altLang="ja-JP" sz="2000" dirty="0" smtClean="0"/>
              <a:t>.</a:t>
            </a:r>
            <a:r>
              <a:rPr lang="ja-JP" altLang="en-US" sz="2000" dirty="0" smtClean="0"/>
              <a:t>　</a:t>
            </a:r>
            <a:r>
              <a:rPr lang="en-US" altLang="ja-JP" sz="2000" dirty="0" smtClean="0">
                <a:hlinkClick r:id="rId3"/>
              </a:rPr>
              <a:t>http://www.jasdaq.co.jp/</a:t>
            </a:r>
            <a:endParaRPr lang="en-US" altLang="ja-JP" sz="2000" dirty="0" smtClean="0"/>
          </a:p>
          <a:p>
            <a:pPr marL="274320" indent="-274320" fontAlgn="auto">
              <a:spcAft>
                <a:spcPts val="0"/>
              </a:spcAft>
              <a:buFont typeface="Wingdings 2"/>
              <a:buChar char=""/>
              <a:defRPr/>
            </a:pPr>
            <a:r>
              <a:rPr lang="ja-JP" altLang="en-US" sz="2000" dirty="0" smtClean="0"/>
              <a:t>株式情報 </a:t>
            </a:r>
            <a:r>
              <a:rPr lang="en-US" altLang="ja-JP" sz="2000" dirty="0" smtClean="0"/>
              <a:t>- </a:t>
            </a:r>
            <a:r>
              <a:rPr lang="ja-JP" altLang="en-US" sz="2000" dirty="0" smtClean="0"/>
              <a:t>株式情報満載のサイト </a:t>
            </a:r>
            <a:r>
              <a:rPr lang="en-US" altLang="ja-JP" sz="2000" dirty="0" smtClean="0"/>
              <a:t>- </a:t>
            </a:r>
            <a:r>
              <a:rPr lang="ja-JP" altLang="en-US" sz="2000" dirty="0" smtClean="0"/>
              <a:t>トレーダーズ・ウェブ</a:t>
            </a:r>
            <a:r>
              <a:rPr lang="en-US" altLang="ja-JP" sz="2000" dirty="0" smtClean="0">
                <a:hlinkClick r:id="rId4"/>
              </a:rPr>
              <a:t>http://www.traders.co.jp/</a:t>
            </a:r>
            <a:endParaRPr lang="en-US" altLang="ja-JP" sz="2000" dirty="0" smtClean="0"/>
          </a:p>
          <a:p>
            <a:pPr marL="274320" indent="-274320" fontAlgn="auto">
              <a:spcAft>
                <a:spcPts val="0"/>
              </a:spcAft>
              <a:buFont typeface="Wingdings 2"/>
              <a:buChar char=""/>
              <a:defRPr/>
            </a:pPr>
            <a:r>
              <a:rPr lang="ja-JP" altLang="en-US" sz="2000" dirty="0" smtClean="0">
                <a:latin typeface="+mn-ea"/>
              </a:rPr>
              <a:t>ザ・株</a:t>
            </a:r>
            <a:r>
              <a:rPr lang="ja-JP" altLang="en-US" sz="2000" dirty="0" smtClean="0"/>
              <a:t>　</a:t>
            </a:r>
            <a:r>
              <a:rPr lang="en-US" altLang="ja-JP" sz="2000" dirty="0" smtClean="0">
                <a:hlinkClick r:id="rId5"/>
              </a:rPr>
              <a:t> http://www2.odn.ne.jp/cascabel/</a:t>
            </a:r>
            <a:endParaRPr lang="en-US" altLang="ja-JP" sz="2000" dirty="0" smtClean="0"/>
          </a:p>
          <a:p>
            <a:pPr marL="274320" indent="-274320" fontAlgn="auto">
              <a:spcAft>
                <a:spcPts val="0"/>
              </a:spcAft>
              <a:buFont typeface="Wingdings 2"/>
              <a:buChar char=""/>
              <a:defRPr/>
            </a:pPr>
            <a:r>
              <a:rPr lang="zh-TW" altLang="en-US" sz="2000" dirty="0" smtClean="0">
                <a:latin typeface="HGS明朝E" pitchFamily="18" charset="-128"/>
                <a:ea typeface="HGS明朝E" pitchFamily="18" charset="-128"/>
              </a:rPr>
              <a:t>統計情報一覧｜証券保管振替機構</a:t>
            </a:r>
            <a:r>
              <a:rPr lang="ja-JP" altLang="en-US" sz="2000" dirty="0" smtClean="0"/>
              <a:t>　</a:t>
            </a:r>
            <a:r>
              <a:rPr lang="en-US" altLang="ja-JP" sz="2000" dirty="0" smtClean="0">
                <a:hlinkClick r:id="rId6"/>
              </a:rPr>
              <a:t>http://www.jasdec.com/material/statistics/</a:t>
            </a:r>
            <a:endParaRPr lang="en-US" altLang="ja-JP" sz="2000" dirty="0" smtClean="0"/>
          </a:p>
          <a:p>
            <a:pPr marL="274320" indent="-274320" fontAlgn="auto">
              <a:spcAft>
                <a:spcPts val="0"/>
              </a:spcAft>
              <a:buFont typeface="Wingdings 2"/>
              <a:buChar char=""/>
              <a:defRPr/>
            </a:pPr>
            <a:r>
              <a:rPr lang="ja-JP" altLang="en-US" sz="2000" dirty="0" smtClean="0"/>
              <a:t>統計局　</a:t>
            </a:r>
            <a:r>
              <a:rPr lang="en-US" altLang="ja-JP" sz="2000" dirty="0" smtClean="0">
                <a:hlinkClick r:id="rId7"/>
              </a:rPr>
              <a:t>http://www.stat.go.jp/</a:t>
            </a:r>
            <a:endParaRPr lang="en-US" altLang="ja-JP" sz="2000" dirty="0" smtClean="0"/>
          </a:p>
          <a:p>
            <a:pPr marL="274320" indent="-274320" fontAlgn="auto">
              <a:spcAft>
                <a:spcPts val="0"/>
              </a:spcAft>
              <a:buFont typeface="Wingdings 2"/>
              <a:buChar char=""/>
              <a:defRPr/>
            </a:pPr>
            <a:r>
              <a:rPr lang="ja-JP" altLang="en-US" sz="2000" dirty="0" smtClean="0"/>
              <a:t>株式 用語集・わかりやすい株式用語辞典　</a:t>
            </a:r>
            <a:r>
              <a:rPr lang="en-US" altLang="ja-JP" sz="2000" dirty="0" smtClean="0"/>
              <a:t> </a:t>
            </a:r>
            <a:r>
              <a:rPr lang="en-US" altLang="ja-JP" sz="2000" dirty="0" smtClean="0">
                <a:hlinkClick r:id="rId8"/>
              </a:rPr>
              <a:t>http://www.aki5555.com/kabu/</a:t>
            </a:r>
            <a:endParaRPr lang="ja-JP" altLang="en-US" sz="2000" dirty="0" smtClean="0"/>
          </a:p>
          <a:p>
            <a:pPr marL="274320" indent="-274320" fontAlgn="auto">
              <a:spcAft>
                <a:spcPts val="0"/>
              </a:spcAft>
              <a:buFont typeface="Wingdings 2"/>
              <a:buChar char=""/>
              <a:defRPr/>
            </a:pPr>
            <a:endParaRPr lang="ja-JP" altLang="en-US" sz="2000" dirty="0"/>
          </a:p>
        </p:txBody>
      </p:sp>
      <p:sp>
        <p:nvSpPr>
          <p:cNvPr id="25603"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E928863D-FDDA-4E99-86E5-F843FF60AE53}" type="datetime1">
              <a:rPr lang="ja-JP" altLang="en-US"/>
              <a:pPr fontAlgn="base">
                <a:spcBef>
                  <a:spcPct val="0"/>
                </a:spcBef>
                <a:spcAft>
                  <a:spcPct val="0"/>
                </a:spcAft>
              </a:pPr>
              <a:t>2009/6/13</a:t>
            </a:fld>
            <a:endParaRPr lang="en-US" altLang="ja-JP"/>
          </a:p>
        </p:txBody>
      </p:sp>
      <p:sp>
        <p:nvSpPr>
          <p:cNvPr id="25604"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93B2D07C-DA79-4E0E-B0F4-7BACBCD18690}" type="slidenum">
              <a:rPr lang="ja-JP" altLang="en-US"/>
              <a:pPr fontAlgn="base">
                <a:spcBef>
                  <a:spcPct val="0"/>
                </a:spcBef>
                <a:spcAft>
                  <a:spcPct val="0"/>
                </a:spcAft>
              </a:pPr>
              <a:t>21</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参考ＵＲＬ</a:t>
            </a:r>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2"/>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92C40946-BF53-4E42-AC36-496E9ED893E7}" type="slidenum">
              <a:rPr lang="ja-JP" altLang="en-US"/>
              <a:pPr fontAlgn="base">
                <a:spcBef>
                  <a:spcPct val="0"/>
                </a:spcBef>
                <a:spcAft>
                  <a:spcPct val="0"/>
                </a:spcAft>
              </a:pPr>
              <a:t>3</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証券について</a:t>
            </a:r>
            <a:endParaRPr lang="ja-JP" altLang="en-US"/>
          </a:p>
        </p:txBody>
      </p:sp>
      <p:sp>
        <p:nvSpPr>
          <p:cNvPr id="6" name="テキスト プレースホルダ 5"/>
          <p:cNvSpPr>
            <a:spLocks noGrp="1"/>
          </p:cNvSpPr>
          <p:nvPr>
            <p:ph type="body" idx="1"/>
          </p:nvPr>
        </p:nvSpPr>
        <p:spPr>
          <a:xfrm>
            <a:off x="685800" y="4959350"/>
            <a:ext cx="7924800" cy="984250"/>
          </a:xfrm>
        </p:spPr>
        <p:txBody>
          <a:bodyPr>
            <a:normAutofit fontScale="92500" lnSpcReduction="20000"/>
          </a:bodyPr>
          <a:lstStyle/>
          <a:p>
            <a:pPr algn="r" fontAlgn="auto">
              <a:spcAft>
                <a:spcPts val="0"/>
              </a:spcAft>
              <a:buFont typeface="Wingdings 2"/>
              <a:buNone/>
              <a:defRPr/>
            </a:pPr>
            <a:r>
              <a:rPr lang="ja-JP" altLang="en-US" dirty="0" smtClean="0"/>
              <a:t>植田</a:t>
            </a:r>
            <a:endParaRPr lang="en-US" altLang="ja-JP" dirty="0" smtClean="0"/>
          </a:p>
          <a:p>
            <a:pPr algn="r" fontAlgn="auto">
              <a:spcAft>
                <a:spcPts val="0"/>
              </a:spcAft>
              <a:buFont typeface="Wingdings 2"/>
              <a:buNone/>
              <a:defRPr/>
            </a:pPr>
            <a:r>
              <a:rPr lang="ja-JP" altLang="en-US" dirty="0" smtClean="0"/>
              <a:t>須賀</a:t>
            </a:r>
            <a:endParaRPr lang="en-US" altLang="ja-JP" dirty="0" smtClean="0"/>
          </a:p>
          <a:p>
            <a:pPr algn="r" fontAlgn="auto">
              <a:spcAft>
                <a:spcPts val="0"/>
              </a:spcAft>
              <a:buFont typeface="Wingdings 2"/>
              <a:buNone/>
              <a:defRPr/>
            </a:pPr>
            <a:r>
              <a:rPr lang="ja-JP" altLang="en-US" dirty="0" smtClean="0"/>
              <a:t>水長</a:t>
            </a:r>
            <a:endParaRPr lang="ja-JP" altLang="en-US" dirty="0"/>
          </a:p>
        </p:txBody>
      </p:sp>
      <p:pic>
        <p:nvPicPr>
          <p:cNvPr id="1029" name="Picture 5" descr="C:\Users\Yutaka\AppData\Local\Microsoft\Windows\Temporary Internet Files\Content.IE5\XSX8IFN2\MPj03090320000[1].jpg"/>
          <p:cNvPicPr>
            <a:picLocks noChangeAspect="1" noChangeArrowheads="1"/>
          </p:cNvPicPr>
          <p:nvPr/>
        </p:nvPicPr>
        <p:blipFill>
          <a:blip r:embed="rId2"/>
          <a:srcRect/>
          <a:stretch>
            <a:fillRect/>
          </a:stretch>
        </p:blipFill>
        <p:spPr bwMode="auto">
          <a:xfrm>
            <a:off x="5000628" y="642918"/>
            <a:ext cx="3657600" cy="2420112"/>
          </a:xfrm>
          <a:prstGeom prst="ellipse">
            <a:avLst/>
          </a:prstGeom>
          <a:ln>
            <a:noFill/>
          </a:ln>
          <a:effectLst>
            <a:outerShdw blurRad="355600" dist="50800" dir="4440000" algn="ctr" rotWithShape="0">
              <a:schemeClr val="tx1">
                <a:lumMod val="50000"/>
                <a:alpha val="26000"/>
              </a:schemeClr>
            </a:outerShdw>
            <a:softEdge rad="112500"/>
          </a:effectLst>
          <a:scene3d>
            <a:camera prst="orthographicFront"/>
            <a:lightRig rig="threePt" dir="t"/>
          </a:scene3d>
          <a:sp3d/>
        </p:spPr>
      </p:pic>
      <p:sp>
        <p:nvSpPr>
          <p:cNvPr id="9222" name="日付プレースホルダ 6"/>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BC0096CA-D864-49F7-97EE-3765466E4255}" type="datetime1">
              <a:rPr lang="ja-JP" altLang="en-US"/>
              <a:pPr fontAlgn="base">
                <a:spcBef>
                  <a:spcPct val="0"/>
                </a:spcBef>
                <a:spcAft>
                  <a:spcPct val="0"/>
                </a:spcAft>
              </a:pPr>
              <a:t>2009/6/13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コンテンツ プレースホルダ 2"/>
          <p:cNvSpPr>
            <a:spLocks noGrp="1"/>
          </p:cNvSpPr>
          <p:nvPr>
            <p:ph idx="1"/>
          </p:nvPr>
        </p:nvSpPr>
        <p:spPr/>
        <p:txBody>
          <a:bodyPr/>
          <a:lstStyle/>
          <a:p>
            <a:r>
              <a:rPr lang="ja-JP" altLang="en-US" smtClean="0"/>
              <a:t>第一回　証券会社とは</a:t>
            </a:r>
            <a:endParaRPr lang="en-US" altLang="ja-JP" smtClean="0"/>
          </a:p>
          <a:p>
            <a:r>
              <a:rPr lang="ja-JP" altLang="en-US" smtClean="0"/>
              <a:t>第二回　日本の証券所</a:t>
            </a:r>
            <a:endParaRPr lang="en-US" altLang="ja-JP" smtClean="0"/>
          </a:p>
          <a:p>
            <a:r>
              <a:rPr lang="ja-JP" altLang="en-US" smtClean="0"/>
              <a:t>第三回　日本の証券市場</a:t>
            </a:r>
            <a:endParaRPr lang="en-US" altLang="ja-JP" smtClean="0"/>
          </a:p>
          <a:p>
            <a:r>
              <a:rPr lang="ja-JP" altLang="en-US" smtClean="0">
                <a:solidFill>
                  <a:srgbClr val="FFC000"/>
                </a:solidFill>
              </a:rPr>
              <a:t>第四回　株式の知識</a:t>
            </a:r>
            <a:endParaRPr lang="en-US" altLang="ja-JP" smtClean="0">
              <a:solidFill>
                <a:srgbClr val="FFC000"/>
              </a:solidFill>
            </a:endParaRPr>
          </a:p>
          <a:p>
            <a:r>
              <a:rPr lang="ja-JP" altLang="en-US" smtClean="0"/>
              <a:t>第五回　債券の知識</a:t>
            </a:r>
            <a:endParaRPr lang="en-US" altLang="ja-JP" smtClean="0"/>
          </a:p>
          <a:p>
            <a:r>
              <a:rPr lang="ja-JP" altLang="en-US" smtClean="0"/>
              <a:t>第六回　投資信託の知識をつけよう！</a:t>
            </a:r>
            <a:endParaRPr lang="en-US" altLang="ja-JP" smtClean="0"/>
          </a:p>
          <a:p>
            <a:r>
              <a:rPr lang="ja-JP" altLang="en-US" smtClean="0"/>
              <a:t>第七回　まとめ　</a:t>
            </a:r>
          </a:p>
        </p:txBody>
      </p:sp>
      <p:sp>
        <p:nvSpPr>
          <p:cNvPr id="2" name="タイトル 1"/>
          <p:cNvSpPr>
            <a:spLocks noGrp="1"/>
          </p:cNvSpPr>
          <p:nvPr>
            <p:ph type="title"/>
          </p:nvPr>
        </p:nvSpPr>
        <p:spPr/>
        <p:txBody>
          <a:bodyPr/>
          <a:lstStyle/>
          <a:p>
            <a:pPr fontAlgn="auto">
              <a:spcAft>
                <a:spcPts val="0"/>
              </a:spcAft>
              <a:defRPr/>
            </a:pPr>
            <a:r>
              <a:rPr lang="ja-JP" altLang="en-US" smtClean="0"/>
              <a:t>予定</a:t>
            </a:r>
            <a:endParaRPr lang="ja-JP" altLang="en-US"/>
          </a:p>
        </p:txBody>
      </p:sp>
      <p:sp>
        <p:nvSpPr>
          <p:cNvPr id="10244"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431C4F2D-0C7A-47A3-A779-5BB33D506932}" type="slidenum">
              <a:rPr lang="ja-JP" altLang="en-US"/>
              <a:pPr fontAlgn="base">
                <a:spcBef>
                  <a:spcPct val="0"/>
                </a:spcBef>
                <a:spcAft>
                  <a:spcPct val="0"/>
                </a:spcAft>
              </a:pPr>
              <a:t>4</a:t>
            </a:fld>
            <a:endParaRPr lang="en-US" altLang="ja-JP"/>
          </a:p>
        </p:txBody>
      </p:sp>
      <p:sp>
        <p:nvSpPr>
          <p:cNvPr id="10245" name="日付プレースホルダ 4"/>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4C2F2949-9A88-4322-9D97-0197C7672AE2}" type="datetime1">
              <a:rPr lang="ja-JP" altLang="en-US"/>
              <a:pPr fontAlgn="base">
                <a:spcBef>
                  <a:spcPct val="0"/>
                </a:spcBef>
                <a:spcAft>
                  <a:spcPct val="0"/>
                </a:spcAft>
              </a:pPr>
              <a:t>2009/6/13</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zu2.gif"/>
          <p:cNvPicPr>
            <a:picLocks noChangeAspect="1"/>
          </p:cNvPicPr>
          <p:nvPr/>
        </p:nvPicPr>
        <p:blipFill>
          <a:blip r:embed="rId3"/>
          <a:stretch>
            <a:fillRect/>
          </a:stretch>
        </p:blipFill>
        <p:spPr>
          <a:xfrm>
            <a:off x="1500166" y="4857760"/>
            <a:ext cx="2143140" cy="155752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267" name="コンテンツ プレースホルダ 1"/>
          <p:cNvSpPr>
            <a:spLocks noGrp="1"/>
          </p:cNvSpPr>
          <p:nvPr>
            <p:ph idx="1"/>
          </p:nvPr>
        </p:nvSpPr>
        <p:spPr/>
        <p:txBody>
          <a:bodyPr/>
          <a:lstStyle/>
          <a:p>
            <a:r>
              <a:rPr lang="ja-JP" altLang="en-US" smtClean="0"/>
              <a:t>取引所に上場されている企業の発行している株券のことで、発行した会社に対し一定の権利をもち、取引所を通じて公正な取引で流通する有価証券である。</a:t>
            </a:r>
            <a:endParaRPr lang="en-US" altLang="ja-JP" smtClean="0"/>
          </a:p>
          <a:p>
            <a:r>
              <a:rPr lang="ja-JP" altLang="en-US" smtClean="0"/>
              <a:t>会社側から見ると一度発行して資金を入手したら、資本として活用できる長期資金源である。投資側から見ると利益分配による配当があり、株価上昇による値上がり益を期待できる有利性がある。</a:t>
            </a:r>
            <a:endParaRPr lang="en-US" altLang="ja-JP" smtClean="0"/>
          </a:p>
        </p:txBody>
      </p:sp>
      <p:sp>
        <p:nvSpPr>
          <p:cNvPr id="11268"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EF2391B3-C3FB-48AB-AF6F-8475C68957B9}" type="datetime1">
              <a:rPr kumimoji="0" lang="ja-JP" altLang="en-US"/>
              <a:pPr fontAlgn="base">
                <a:spcBef>
                  <a:spcPct val="0"/>
                </a:spcBef>
                <a:spcAft>
                  <a:spcPct val="0"/>
                </a:spcAft>
              </a:pPr>
              <a:t>2009/6/13</a:t>
            </a:fld>
            <a:endParaRPr kumimoji="0" lang="en-US" altLang="ja-JP"/>
          </a:p>
        </p:txBody>
      </p:sp>
      <p:sp>
        <p:nvSpPr>
          <p:cNvPr id="11269"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69D5983E-9307-40A7-82C8-E47C7C5C5906}" type="slidenum">
              <a:rPr kumimoji="0" lang="ja-JP" altLang="en-US"/>
              <a:pPr fontAlgn="base">
                <a:spcBef>
                  <a:spcPct val="0"/>
                </a:spcBef>
                <a:spcAft>
                  <a:spcPct val="0"/>
                </a:spcAft>
              </a:pPr>
              <a:t>5</a:t>
            </a:fld>
            <a:endParaRPr kumimoji="0"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株式の定義</a:t>
            </a:r>
            <a:endParaRPr lang="ja-JP" altLang="en-US"/>
          </a:p>
        </p:txBody>
      </p:sp>
      <p:sp>
        <p:nvSpPr>
          <p:cNvPr id="8" name="角丸四角形吹き出し 7"/>
          <p:cNvSpPr/>
          <p:nvPr/>
        </p:nvSpPr>
        <p:spPr>
          <a:xfrm>
            <a:off x="5643563" y="4857750"/>
            <a:ext cx="2786062" cy="1357313"/>
          </a:xfrm>
          <a:prstGeom prst="wedgeRoundRectCallout">
            <a:avLst>
              <a:gd name="adj1" fmla="val -124258"/>
              <a:gd name="adj2" fmla="val 11721"/>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ja-JP" altLang="en-US" sz="2000" b="1" dirty="0">
                <a:solidFill>
                  <a:schemeClr val="tx1"/>
                </a:solidFill>
              </a:rPr>
              <a:t>投資家側から見た、</a:t>
            </a:r>
            <a:endParaRPr lang="en-US" altLang="ja-JP" sz="2000" b="1" dirty="0">
              <a:solidFill>
                <a:schemeClr val="tx1"/>
              </a:solidFill>
            </a:endParaRPr>
          </a:p>
          <a:p>
            <a:pPr algn="ctr" fontAlgn="auto">
              <a:spcBef>
                <a:spcPts val="0"/>
              </a:spcBef>
              <a:spcAft>
                <a:spcPts val="0"/>
              </a:spcAft>
              <a:defRPr/>
            </a:pPr>
            <a:r>
              <a:rPr lang="ja-JP" altLang="en-US" sz="2000" b="1" dirty="0">
                <a:solidFill>
                  <a:schemeClr val="tx1"/>
                </a:solidFill>
              </a:rPr>
              <a:t>理想の投資方法❤</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コンテンツ プレースホルダ 1"/>
          <p:cNvSpPr>
            <a:spLocks noGrp="1"/>
          </p:cNvSpPr>
          <p:nvPr>
            <p:ph idx="1"/>
          </p:nvPr>
        </p:nvSpPr>
        <p:spPr/>
        <p:txBody>
          <a:bodyPr/>
          <a:lstStyle/>
          <a:p>
            <a:r>
              <a:rPr lang="ja-JP" altLang="en-US" smtClean="0"/>
              <a:t>株式市場において、目的の株式に対して直近に売り注文と買い注文の条件があった値段のこと。一方的に売りまたは買いの注文が多く、約定にとどかない値段のことを気配値という。</a:t>
            </a:r>
            <a:endParaRPr lang="en-US" altLang="ja-JP" smtClean="0"/>
          </a:p>
          <a:p>
            <a:r>
              <a:rPr lang="ja-JP" altLang="en-US" smtClean="0"/>
              <a:t>ちなみに一日の最初に取引された株価は</a:t>
            </a:r>
            <a:r>
              <a:rPr lang="ja-JP" altLang="en-US" b="1" smtClean="0"/>
              <a:t>始値</a:t>
            </a:r>
            <a:r>
              <a:rPr lang="ja-JP" altLang="en-US" smtClean="0"/>
              <a:t>（</a:t>
            </a:r>
            <a:r>
              <a:rPr lang="en-US" altLang="ja-JP" smtClean="0"/>
              <a:t>opening price</a:t>
            </a:r>
            <a:r>
              <a:rPr lang="ja-JP" altLang="en-US" smtClean="0"/>
              <a:t>）、最後に取引された株価は</a:t>
            </a:r>
            <a:r>
              <a:rPr lang="ja-JP" altLang="en-US" b="1" smtClean="0"/>
              <a:t>終値</a:t>
            </a:r>
            <a:r>
              <a:rPr lang="ja-JP" altLang="en-US" smtClean="0"/>
              <a:t>（</a:t>
            </a:r>
            <a:r>
              <a:rPr lang="en-US" altLang="ja-JP" smtClean="0"/>
              <a:t>closing price</a:t>
            </a:r>
            <a:r>
              <a:rPr lang="ja-JP" altLang="en-US" smtClean="0"/>
              <a:t>）といい、立会時間中で最も高い株価を</a:t>
            </a:r>
            <a:r>
              <a:rPr lang="ja-JP" altLang="en-US" b="1" smtClean="0"/>
              <a:t>高値</a:t>
            </a:r>
            <a:r>
              <a:rPr lang="ja-JP" altLang="en-US" smtClean="0"/>
              <a:t>（</a:t>
            </a:r>
            <a:r>
              <a:rPr lang="en-US" altLang="ja-JP" smtClean="0"/>
              <a:t>high price</a:t>
            </a:r>
            <a:r>
              <a:rPr lang="ja-JP" altLang="en-US" smtClean="0"/>
              <a:t>）、最も安い株価を</a:t>
            </a:r>
            <a:r>
              <a:rPr lang="ja-JP" altLang="en-US" b="1" smtClean="0"/>
              <a:t>安値</a:t>
            </a:r>
            <a:r>
              <a:rPr lang="ja-JP" altLang="en-US" smtClean="0"/>
              <a:t>（</a:t>
            </a:r>
            <a:r>
              <a:rPr lang="en-US" altLang="ja-JP" smtClean="0"/>
              <a:t>low price</a:t>
            </a:r>
            <a:r>
              <a:rPr lang="ja-JP" altLang="en-US" smtClean="0"/>
              <a:t>）と呼ぶ。</a:t>
            </a:r>
            <a:endParaRPr lang="en-US" altLang="ja-JP" smtClean="0"/>
          </a:p>
          <a:p>
            <a:pPr>
              <a:buFont typeface="Wingdings 2" pitchFamily="18" charset="2"/>
              <a:buNone/>
            </a:pPr>
            <a:endParaRPr lang="ja-JP" altLang="en-US" smtClean="0"/>
          </a:p>
        </p:txBody>
      </p:sp>
      <p:sp>
        <p:nvSpPr>
          <p:cNvPr id="12291"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5BC9E17C-6AEC-47BA-BCBD-D43EA14C2CFA}" type="datetime1">
              <a:rPr lang="ja-JP" altLang="en-US"/>
              <a:pPr fontAlgn="base">
                <a:spcBef>
                  <a:spcPct val="0"/>
                </a:spcBef>
                <a:spcAft>
                  <a:spcPct val="0"/>
                </a:spcAft>
              </a:pPr>
              <a:t>2009/6/13</a:t>
            </a:fld>
            <a:endParaRPr lang="en-US" altLang="ja-JP"/>
          </a:p>
        </p:txBody>
      </p:sp>
      <p:sp>
        <p:nvSpPr>
          <p:cNvPr id="12292"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4F9DCA40-14CF-441F-AB1D-5F3AF1C0148D}" type="slidenum">
              <a:rPr lang="ja-JP" altLang="en-US"/>
              <a:pPr fontAlgn="base">
                <a:spcBef>
                  <a:spcPct val="0"/>
                </a:spcBef>
                <a:spcAft>
                  <a:spcPct val="0"/>
                </a:spcAft>
              </a:pPr>
              <a:t>6</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株価について</a:t>
            </a:r>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3315"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198A1C44-F6C6-4B78-8C57-E14C1C4BF627}" type="datetime1">
              <a:rPr lang="ja-JP" altLang="en-US"/>
              <a:pPr fontAlgn="base">
                <a:spcBef>
                  <a:spcPct val="0"/>
                </a:spcBef>
                <a:spcAft>
                  <a:spcPct val="0"/>
                </a:spcAft>
              </a:pPr>
              <a:t>2009/6/13</a:t>
            </a:fld>
            <a:endParaRPr lang="en-US" altLang="ja-JP"/>
          </a:p>
        </p:txBody>
      </p:sp>
      <p:sp>
        <p:nvSpPr>
          <p:cNvPr id="13316"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975FA32F-38AD-47A1-B49A-A4D1C7AB27AE}" type="slidenum">
              <a:rPr lang="ja-JP" altLang="en-US"/>
              <a:pPr fontAlgn="base">
                <a:spcBef>
                  <a:spcPct val="0"/>
                </a:spcBef>
                <a:spcAft>
                  <a:spcPct val="0"/>
                </a:spcAft>
              </a:pPr>
              <a:t>7</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株式時価総額</a:t>
            </a:r>
            <a:endParaRPr lang="ja-JP" altLang="en-US"/>
          </a:p>
        </p:txBody>
      </p:sp>
      <p:sp>
        <p:nvSpPr>
          <p:cNvPr id="7" name="テキスト ボックス 6"/>
          <p:cNvSpPr txBox="1"/>
          <p:nvPr/>
        </p:nvSpPr>
        <p:spPr>
          <a:xfrm>
            <a:off x="6000750" y="1714500"/>
            <a:ext cx="1214438" cy="261938"/>
          </a:xfrm>
          <a:prstGeom prst="rect">
            <a:avLst/>
          </a:prstGeom>
          <a:noFill/>
        </p:spPr>
        <p:txBody>
          <a:bodyPr>
            <a:spAutoFit/>
          </a:bodyPr>
          <a:lstStyle/>
          <a:p>
            <a:pPr fontAlgn="auto">
              <a:spcBef>
                <a:spcPts val="0"/>
              </a:spcBef>
              <a:spcAft>
                <a:spcPts val="0"/>
              </a:spcAft>
              <a:defRPr/>
            </a:pPr>
            <a:r>
              <a:rPr lang="ja-JP" altLang="en-US" sz="1100" dirty="0">
                <a:solidFill>
                  <a:schemeClr val="bg2">
                    <a:lumMod val="50000"/>
                  </a:schemeClr>
                </a:solidFill>
                <a:latin typeface="+mn-lt"/>
                <a:ea typeface="+mn-ea"/>
              </a:rPr>
              <a:t>単位：</a:t>
            </a:r>
            <a:r>
              <a:rPr lang="en-US" altLang="ja-JP" sz="1100" dirty="0">
                <a:solidFill>
                  <a:schemeClr val="bg2">
                    <a:lumMod val="50000"/>
                  </a:schemeClr>
                </a:solidFill>
                <a:latin typeface="+mn-lt"/>
                <a:ea typeface="+mn-ea"/>
              </a:rPr>
              <a:t>100</a:t>
            </a:r>
            <a:r>
              <a:rPr lang="ja-JP" altLang="en-US" sz="1100" dirty="0">
                <a:solidFill>
                  <a:schemeClr val="bg2">
                    <a:lumMod val="50000"/>
                  </a:schemeClr>
                </a:solidFill>
                <a:latin typeface="+mn-lt"/>
                <a:ea typeface="+mn-ea"/>
              </a:rPr>
              <a:t>万</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4339"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11C1AA6F-2A59-4F5D-99A5-2E251D913960}" type="datetime1">
              <a:rPr lang="ja-JP" altLang="en-US"/>
              <a:pPr fontAlgn="base">
                <a:spcBef>
                  <a:spcPct val="0"/>
                </a:spcBef>
                <a:spcAft>
                  <a:spcPct val="0"/>
                </a:spcAft>
              </a:pPr>
              <a:t>2009/6/13</a:t>
            </a:fld>
            <a:endParaRPr lang="en-US" altLang="ja-JP"/>
          </a:p>
        </p:txBody>
      </p:sp>
      <p:sp>
        <p:nvSpPr>
          <p:cNvPr id="14340"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BFDBE42-DDF9-48F4-B4A9-4A8F3AE4E6BB}" type="slidenum">
              <a:rPr lang="ja-JP" altLang="en-US"/>
              <a:pPr fontAlgn="base">
                <a:spcBef>
                  <a:spcPct val="0"/>
                </a:spcBef>
                <a:spcAft>
                  <a:spcPct val="0"/>
                </a:spcAft>
              </a:pPr>
              <a:t>8</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東証年間株式売買株数</a:t>
            </a:r>
            <a:endParaRPr lang="ja-JP" altLang="en-US"/>
          </a:p>
        </p:txBody>
      </p:sp>
      <p:sp>
        <p:nvSpPr>
          <p:cNvPr id="7" name="テキスト ボックス 6"/>
          <p:cNvSpPr txBox="1"/>
          <p:nvPr/>
        </p:nvSpPr>
        <p:spPr>
          <a:xfrm>
            <a:off x="6000750" y="1714500"/>
            <a:ext cx="1214438" cy="261938"/>
          </a:xfrm>
          <a:prstGeom prst="rect">
            <a:avLst/>
          </a:prstGeom>
          <a:noFill/>
        </p:spPr>
        <p:txBody>
          <a:bodyPr>
            <a:spAutoFit/>
          </a:bodyPr>
          <a:lstStyle/>
          <a:p>
            <a:pPr fontAlgn="auto">
              <a:spcBef>
                <a:spcPts val="0"/>
              </a:spcBef>
              <a:spcAft>
                <a:spcPts val="0"/>
              </a:spcAft>
              <a:defRPr/>
            </a:pPr>
            <a:r>
              <a:rPr lang="ja-JP" altLang="en-US" sz="1100" dirty="0">
                <a:solidFill>
                  <a:schemeClr val="bg2">
                    <a:lumMod val="50000"/>
                  </a:schemeClr>
                </a:solidFill>
                <a:latin typeface="+mn-lt"/>
                <a:ea typeface="+mn-ea"/>
              </a:rPr>
              <a:t>単位：</a:t>
            </a:r>
            <a:r>
              <a:rPr lang="en-US" altLang="ja-JP" sz="1100" dirty="0">
                <a:solidFill>
                  <a:schemeClr val="bg2">
                    <a:lumMod val="50000"/>
                  </a:schemeClr>
                </a:solidFill>
                <a:latin typeface="+mn-lt"/>
                <a:ea typeface="+mn-ea"/>
              </a:rPr>
              <a:t>100</a:t>
            </a:r>
            <a:r>
              <a:rPr lang="ja-JP" altLang="en-US" sz="1100" dirty="0">
                <a:solidFill>
                  <a:schemeClr val="bg2">
                    <a:lumMod val="50000"/>
                  </a:schemeClr>
                </a:solidFill>
                <a:latin typeface="+mn-lt"/>
                <a:ea typeface="+mn-ea"/>
              </a:rPr>
              <a:t>万</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 5"/>
          <p:cNvGraphicFramePr>
            <a:graphicFrameLocks noGrp="1"/>
          </p:cNvGraphicFramePr>
          <p:nvPr>
            <p:ph idx="1"/>
          </p:nvPr>
        </p:nvGraphicFramePr>
        <p:xfrm>
          <a:off x="428625" y="1500188"/>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5363" name="日付プレースホルダ 2"/>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5822F6AA-DD48-4EC8-AE34-B1DD0863AC9C}" type="datetime1">
              <a:rPr lang="ja-JP" altLang="en-US"/>
              <a:pPr fontAlgn="base">
                <a:spcBef>
                  <a:spcPct val="0"/>
                </a:spcBef>
                <a:spcAft>
                  <a:spcPct val="0"/>
                </a:spcAft>
              </a:pPr>
              <a:t>2009/6/13</a:t>
            </a:fld>
            <a:endParaRPr lang="en-US" altLang="ja-JP"/>
          </a:p>
        </p:txBody>
      </p:sp>
      <p:sp>
        <p:nvSpPr>
          <p:cNvPr id="15364" name="スライド番号プレースホルダ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4E627877-C7DA-4B5E-9CCE-C10106E83D6A}" type="slidenum">
              <a:rPr lang="ja-JP" altLang="en-US"/>
              <a:pPr fontAlgn="base">
                <a:spcBef>
                  <a:spcPct val="0"/>
                </a:spcBef>
                <a:spcAft>
                  <a:spcPct val="0"/>
                </a:spcAft>
              </a:pPr>
              <a:t>9</a:t>
            </a:fld>
            <a:endParaRPr lang="en-US" altLang="ja-JP"/>
          </a:p>
        </p:txBody>
      </p:sp>
      <p:sp>
        <p:nvSpPr>
          <p:cNvPr id="5" name="タイトル 4"/>
          <p:cNvSpPr>
            <a:spLocks noGrp="1"/>
          </p:cNvSpPr>
          <p:nvPr>
            <p:ph type="title"/>
          </p:nvPr>
        </p:nvSpPr>
        <p:spPr/>
        <p:txBody>
          <a:bodyPr/>
          <a:lstStyle/>
          <a:p>
            <a:pPr fontAlgn="auto">
              <a:spcAft>
                <a:spcPts val="0"/>
              </a:spcAft>
              <a:defRPr/>
            </a:pPr>
            <a:r>
              <a:rPr lang="ja-JP" altLang="en-US" smtClean="0"/>
              <a:t>東証年間株式売買代金</a:t>
            </a:r>
            <a:endParaRPr lang="ja-JP" altLang="en-US"/>
          </a:p>
        </p:txBody>
      </p:sp>
      <p:sp>
        <p:nvSpPr>
          <p:cNvPr id="7" name="テキスト ボックス 6"/>
          <p:cNvSpPr txBox="1"/>
          <p:nvPr/>
        </p:nvSpPr>
        <p:spPr>
          <a:xfrm>
            <a:off x="6072188" y="1714500"/>
            <a:ext cx="1285875" cy="261938"/>
          </a:xfrm>
          <a:prstGeom prst="rect">
            <a:avLst/>
          </a:prstGeom>
          <a:noFill/>
        </p:spPr>
        <p:txBody>
          <a:bodyPr>
            <a:spAutoFit/>
          </a:bodyPr>
          <a:lstStyle/>
          <a:p>
            <a:pPr fontAlgn="auto">
              <a:spcBef>
                <a:spcPts val="0"/>
              </a:spcBef>
              <a:spcAft>
                <a:spcPts val="0"/>
              </a:spcAft>
              <a:defRPr/>
            </a:pPr>
            <a:r>
              <a:rPr lang="ja-JP" altLang="en-US" sz="1100" dirty="0">
                <a:solidFill>
                  <a:schemeClr val="bg2">
                    <a:lumMod val="50000"/>
                  </a:schemeClr>
                </a:solidFill>
                <a:latin typeface="+mn-lt"/>
                <a:ea typeface="+mn-ea"/>
              </a:rPr>
              <a:t>単位：</a:t>
            </a:r>
            <a:r>
              <a:rPr lang="en-US" altLang="ja-JP" sz="1100" dirty="0">
                <a:solidFill>
                  <a:schemeClr val="bg2">
                    <a:lumMod val="50000"/>
                  </a:schemeClr>
                </a:solidFill>
                <a:latin typeface="+mn-lt"/>
                <a:ea typeface="+mn-ea"/>
              </a:rPr>
              <a:t>100</a:t>
            </a:r>
            <a:r>
              <a:rPr lang="ja-JP" altLang="en-US" sz="1100" dirty="0">
                <a:solidFill>
                  <a:schemeClr val="bg2">
                    <a:lumMod val="50000"/>
                  </a:schemeClr>
                </a:solidFill>
                <a:latin typeface="+mn-lt"/>
                <a:ea typeface="+mn-ea"/>
              </a:rPr>
              <a:t>万円</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ペーパー">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ペーパー">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ペーパー">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1034</Words>
  <Application>Microsoft Office PowerPoint</Application>
  <PresentationFormat>画面に合わせる (4:3)</PresentationFormat>
  <Paragraphs>210</Paragraphs>
  <Slides>21</Slides>
  <Notes>9</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ペーパー</vt:lpstr>
      <vt:lpstr>金融班A</vt:lpstr>
      <vt:lpstr>スライド 2</vt:lpstr>
      <vt:lpstr>証券について</vt:lpstr>
      <vt:lpstr>予定</vt:lpstr>
      <vt:lpstr>株式の定義</vt:lpstr>
      <vt:lpstr>株価について</vt:lpstr>
      <vt:lpstr>株式時価総額</vt:lpstr>
      <vt:lpstr>東証年間株式売買株数</vt:lpstr>
      <vt:lpstr>東証年間株式売買代金</vt:lpstr>
      <vt:lpstr>株式の種類</vt:lpstr>
      <vt:lpstr>普通株式</vt:lpstr>
      <vt:lpstr>優先株式</vt:lpstr>
      <vt:lpstr>優先株式の図</vt:lpstr>
      <vt:lpstr>劣後株式</vt:lpstr>
      <vt:lpstr>劣後株式の図</vt:lpstr>
      <vt:lpstr>取得請求権付株式</vt:lpstr>
      <vt:lpstr>取得請求権付株式の図</vt:lpstr>
      <vt:lpstr>まとめ</vt:lpstr>
      <vt:lpstr>参考文献</vt:lpstr>
      <vt:lpstr>参考ＵＲＬ</vt:lpstr>
      <vt:lpstr>参考ＵＲＬ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金融班A</dc:title>
  <dc:creator>植田　豊</dc:creator>
  <cp:lastModifiedBy>Yutaka</cp:lastModifiedBy>
  <cp:revision>87</cp:revision>
  <dcterms:created xsi:type="dcterms:W3CDTF">2009-05-26T09:41:08Z</dcterms:created>
  <dcterms:modified xsi:type="dcterms:W3CDTF">2009-06-12T15:43:46Z</dcterms:modified>
</cp:coreProperties>
</file>