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71" r:id="rId2"/>
    <p:sldId id="272" r:id="rId3"/>
    <p:sldId id="299" r:id="rId4"/>
    <p:sldId id="297" r:id="rId5"/>
    <p:sldId id="300" r:id="rId6"/>
    <p:sldId id="301"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90" r:id="rId22"/>
    <p:sldId id="291" r:id="rId23"/>
    <p:sldId id="285" r:id="rId24"/>
    <p:sldId id="275" r:id="rId25"/>
    <p:sldId id="274" r:id="rId26"/>
    <p:sldId id="276" r:id="rId27"/>
    <p:sldId id="292" r:id="rId28"/>
    <p:sldId id="293" r:id="rId29"/>
    <p:sldId id="286" r:id="rId30"/>
    <p:sldId id="295" r:id="rId31"/>
    <p:sldId id="288" r:id="rId32"/>
    <p:sldId id="287" r:id="rId33"/>
    <p:sldId id="278"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485" autoAdjust="0"/>
  </p:normalViewPr>
  <p:slideViewPr>
    <p:cSldViewPr>
      <p:cViewPr varScale="1">
        <p:scale>
          <a:sx n="96" d="100"/>
          <a:sy n="96" d="100"/>
        </p:scale>
        <p:origin x="-4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DD1CF3-2D5F-4513-B02C-879D277F17E9}" type="datetimeFigureOut">
              <a:rPr kumimoji="1" lang="ja-JP" altLang="en-US" smtClean="0"/>
              <a:pPr/>
              <a:t>2009/6/12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66507-9943-44C6-A7F9-4AD487E12AD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E4A008A-3F76-4B91-801F-6DC4880C92C6}"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企業買収を意味する言葉。</a:t>
            </a:r>
            <a:endParaRPr kumimoji="1" lang="en-US" altLang="ja-JP" dirty="0" smtClean="0"/>
          </a:p>
          <a:p>
            <a:r>
              <a:rPr kumimoji="1" lang="ja-JP" altLang="en-US" dirty="0" smtClean="0"/>
              <a:t>買収対象企業の株式を取得して、経営権を握ることをいう。</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4666507-9943-44C6-A7F9-4AD487E12ADD}" type="slidenum">
              <a:rPr kumimoji="1" lang="ja-JP" altLang="en-US" smtClean="0"/>
              <a:pPr/>
              <a:t>7</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中小企業の約</a:t>
            </a:r>
            <a:r>
              <a:rPr lang="en-US" altLang="ja-JP" dirty="0" smtClean="0"/>
              <a:t>20</a:t>
            </a:r>
            <a:r>
              <a:rPr lang="ja-JP" altLang="en-US" dirty="0" smtClean="0"/>
              <a:t>％は後継者がいないといわれ、近年では、毎年</a:t>
            </a:r>
            <a:r>
              <a:rPr lang="en-US" altLang="ja-JP" dirty="0" smtClean="0"/>
              <a:t>7</a:t>
            </a:r>
            <a:r>
              <a:rPr lang="ja-JP" altLang="en-US" dirty="0" smtClean="0"/>
              <a:t>万社の中小企業が後継者難で廃業しているといわれている。</a:t>
            </a:r>
            <a:endParaRPr kumimoji="1" lang="ja-JP" altLang="en-US" dirty="0"/>
          </a:p>
        </p:txBody>
      </p:sp>
      <p:sp>
        <p:nvSpPr>
          <p:cNvPr id="4" name="スライド番号プレースホルダ 3"/>
          <p:cNvSpPr>
            <a:spLocks noGrp="1"/>
          </p:cNvSpPr>
          <p:nvPr>
            <p:ph type="sldNum" sz="quarter" idx="10"/>
          </p:nvPr>
        </p:nvSpPr>
        <p:spPr/>
        <p:txBody>
          <a:bodyPr/>
          <a:lstStyle/>
          <a:p>
            <a:fld id="{04666507-9943-44C6-A7F9-4AD487E12ADD}" type="slidenum">
              <a:rPr kumimoji="1" lang="ja-JP" altLang="en-US" smtClean="0"/>
              <a:pPr/>
              <a:t>14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経営資源（人材・技術・ノウハウ・ブランド・知的財産等）</a:t>
            </a:r>
            <a:endParaRPr kumimoji="1" lang="ja-JP" altLang="en-US" dirty="0"/>
          </a:p>
        </p:txBody>
      </p:sp>
      <p:sp>
        <p:nvSpPr>
          <p:cNvPr id="4" name="スライド番号プレースホルダ 3"/>
          <p:cNvSpPr>
            <a:spLocks noGrp="1"/>
          </p:cNvSpPr>
          <p:nvPr>
            <p:ph type="sldNum" sz="quarter" idx="10"/>
          </p:nvPr>
        </p:nvSpPr>
        <p:spPr/>
        <p:txBody>
          <a:bodyPr/>
          <a:lstStyle/>
          <a:p>
            <a:fld id="{04666507-9943-44C6-A7F9-4AD487E12ADD}" type="slidenum">
              <a:rPr kumimoji="1" lang="ja-JP" altLang="en-US" smtClean="0"/>
              <a:pPr/>
              <a:t>18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kumimoji="0" lang="ja-JP" altLang="en-US" smtClean="0"/>
              <a:t>マスタ タイトルの書式設定</a:t>
            </a:r>
            <a:endParaRPr kumimoji="0"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29" name="日付プレースホルダ 28"/>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14" name="スライド番号プレースホルダ 13"/>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9"/>
            <a:ext cx="6400816"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grpSp>
        <p:nvGrpSpPr>
          <p:cNvPr id="7" name="グループ化 6"/>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E336059B-18AA-4E90-928C-A5830948DAFC}" type="datetimeFigureOut">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44FCCFD-92C4-42CF-9724-6EF5D7DB7D5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32"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457200" y="274638"/>
            <a:ext cx="8229600" cy="1143000"/>
          </a:xfrm>
          <a:prstGeom prst="rect">
            <a:avLst/>
          </a:prstGeom>
        </p:spPr>
        <p:txBody>
          <a:bodyPr vert="horz" rtlCol="0" anchor="ctr">
            <a:normAutofit/>
          </a:body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00174"/>
            <a:ext cx="8229600" cy="4525963"/>
          </a:xfrm>
          <a:prstGeom prst="rect">
            <a:avLst/>
          </a:prstGeom>
        </p:spPr>
        <p:txBody>
          <a:bodyPr vert="horz"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 16"/>
          <p:cNvSpPr>
            <a:spLocks noGrp="1"/>
          </p:cNvSpPr>
          <p:nvPr>
            <p:ph type="dt" sz="half" idx="2"/>
          </p:nvPr>
        </p:nvSpPr>
        <p:spPr>
          <a:xfrm>
            <a:off x="457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E336059B-18AA-4E90-928C-A5830948DAFC}" type="datetimeFigureOut">
              <a:rPr kumimoji="1" lang="ja-JP" altLang="en-US" smtClean="0"/>
              <a:pPr/>
              <a:t>2009/6/12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2"/>
                </a:solidFill>
              </a:defRPr>
            </a:lvl1pPr>
          </a:lstStyle>
          <a:p>
            <a:endParaRPr kumimoji="1" lang="ja-JP" altLang="en-US"/>
          </a:p>
        </p:txBody>
      </p:sp>
      <p:sp>
        <p:nvSpPr>
          <p:cNvPr id="12" name="スライド番号プレースホルダ 11"/>
          <p:cNvSpPr>
            <a:spLocks noGrp="1"/>
          </p:cNvSpPr>
          <p:nvPr>
            <p:ph type="sldNum" sz="quarter" idx="4"/>
          </p:nvPr>
        </p:nvSpPr>
        <p:spPr>
          <a:xfrm>
            <a:off x="6553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344FCCFD-92C4-42CF-9724-6EF5D7DB7D5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タイトル 1"/>
          <p:cNvSpPr>
            <a:spLocks noGrp="1"/>
          </p:cNvSpPr>
          <p:nvPr>
            <p:ph type="ctrTitle"/>
          </p:nvPr>
        </p:nvSpPr>
        <p:spPr/>
        <p:txBody>
          <a:bodyPr/>
          <a:lstStyle/>
          <a:p>
            <a:r>
              <a:rPr lang="ja-JP" altLang="en-US" dirty="0" smtClean="0"/>
              <a:t>ファイナンス</a:t>
            </a:r>
          </a:p>
        </p:txBody>
      </p:sp>
      <p:sp>
        <p:nvSpPr>
          <p:cNvPr id="3" name="サブタイトル 2"/>
          <p:cNvSpPr>
            <a:spLocks noGrp="1"/>
          </p:cNvSpPr>
          <p:nvPr>
            <p:ph type="subTitle" idx="1"/>
          </p:nvPr>
        </p:nvSpPr>
        <p:spPr/>
        <p:txBody>
          <a:bodyPr rtlCol="0">
            <a:normAutofit fontScale="77500" lnSpcReduction="20000"/>
          </a:bodyPr>
          <a:lstStyle/>
          <a:p>
            <a:pPr algn="r" fontAlgn="auto">
              <a:spcAft>
                <a:spcPts val="0"/>
              </a:spcAft>
              <a:buFont typeface="Arial" pitchFamily="34" charset="0"/>
              <a:buNone/>
              <a:defRPr/>
            </a:pPr>
            <a:r>
              <a:rPr lang="ja-JP" altLang="en-US" dirty="0" smtClean="0"/>
              <a:t>　金融</a:t>
            </a:r>
            <a:r>
              <a:rPr lang="ja-JP" altLang="en-US" dirty="0"/>
              <a:t>班</a:t>
            </a:r>
            <a:r>
              <a:rPr lang="en-US" altLang="ja-JP" dirty="0" smtClean="0"/>
              <a:t>B</a:t>
            </a:r>
            <a:r>
              <a:rPr lang="ja-JP" altLang="en-US" dirty="0" smtClean="0"/>
              <a:t>　リーダー　上田</a:t>
            </a:r>
            <a:endParaRPr lang="en-US" altLang="ja-JP" dirty="0" smtClean="0"/>
          </a:p>
          <a:p>
            <a:pPr algn="r" fontAlgn="auto">
              <a:spcAft>
                <a:spcPts val="0"/>
              </a:spcAft>
              <a:buFont typeface="Arial" pitchFamily="34" charset="0"/>
              <a:buNone/>
              <a:defRPr/>
            </a:pPr>
            <a:r>
              <a:rPr lang="ja-JP" altLang="en-US" dirty="0" smtClean="0"/>
              <a:t>川崎</a:t>
            </a:r>
            <a:endParaRPr lang="en-US" altLang="ja-JP" dirty="0" smtClean="0"/>
          </a:p>
          <a:p>
            <a:pPr algn="r" fontAlgn="auto">
              <a:spcAft>
                <a:spcPts val="0"/>
              </a:spcAft>
              <a:buFont typeface="Arial" pitchFamily="34" charset="0"/>
              <a:buNone/>
              <a:defRPr/>
            </a:pPr>
            <a:r>
              <a:rPr lang="ja-JP" altLang="en-US" dirty="0"/>
              <a:t>篠崎</a:t>
            </a:r>
          </a:p>
        </p:txBody>
      </p:sp>
      <p:sp>
        <p:nvSpPr>
          <p:cNvPr id="5" name="スライド番号プレースホルダ 4"/>
          <p:cNvSpPr>
            <a:spLocks noGrp="1"/>
          </p:cNvSpPr>
          <p:nvPr>
            <p:ph type="sldNum" sz="quarter" idx="12"/>
          </p:nvPr>
        </p:nvSpPr>
        <p:spPr>
          <a:xfrm>
            <a:off x="428596" y="6356350"/>
            <a:ext cx="8258204" cy="365125"/>
          </a:xfrm>
        </p:spPr>
        <p:txBody>
          <a:bodyPr/>
          <a:lstStyle/>
          <a:p>
            <a:pPr>
              <a:defRPr/>
            </a:pPr>
            <a:fld id="{EA2C328B-80E7-4DBB-A6C3-5F0FBC9DE89D}" type="slidenum">
              <a:rPr lang="ja-JP" altLang="en-US" smtClean="0"/>
              <a:pPr>
                <a:defRPr/>
              </a:pPr>
              <a:t>1</a:t>
            </a:fld>
            <a:endParaRPr lang="ja-JP" altLang="en-US" dirty="0"/>
          </a:p>
        </p:txBody>
      </p:sp>
      <p:sp>
        <p:nvSpPr>
          <p:cNvPr id="6" name="テキスト ボックス 5"/>
          <p:cNvSpPr txBox="1"/>
          <p:nvPr/>
        </p:nvSpPr>
        <p:spPr>
          <a:xfrm>
            <a:off x="5286380" y="3714752"/>
            <a:ext cx="1714512" cy="276999"/>
          </a:xfrm>
          <a:prstGeom prst="rect">
            <a:avLst/>
          </a:prstGeom>
          <a:noFill/>
        </p:spPr>
        <p:txBody>
          <a:bodyPr wrap="square" rtlCol="0">
            <a:spAutoFit/>
          </a:bodyPr>
          <a:lstStyle/>
          <a:p>
            <a:r>
              <a:rPr kumimoji="1" lang="en-US" altLang="ja-JP" sz="1200" dirty="0" smtClean="0"/>
              <a:t>2009/5/19</a:t>
            </a:r>
            <a:endParaRPr kumimoji="1" lang="ja-JP" alt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M&amp;A</a:t>
            </a:r>
            <a:r>
              <a:rPr lang="ja-JP" altLang="en-US" dirty="0" smtClean="0"/>
              <a:t>の目的</a:t>
            </a:r>
            <a:r>
              <a:rPr lang="en-US" altLang="ja-JP" dirty="0" smtClean="0"/>
              <a:t>(</a:t>
            </a:r>
            <a:r>
              <a:rPr lang="ja-JP" altLang="en-US" dirty="0" smtClean="0"/>
              <a:t>全体</a:t>
            </a:r>
            <a:r>
              <a:rPr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en-US" altLang="ja-JP" dirty="0" smtClean="0"/>
              <a:t>M&amp;A</a:t>
            </a:r>
            <a:r>
              <a:rPr kumimoji="1" lang="ja-JP" altLang="en-US" dirty="0" smtClean="0"/>
              <a:t>の目的</a:t>
            </a:r>
            <a:endParaRPr kumimoji="1" lang="en-US" altLang="ja-JP" dirty="0" smtClean="0"/>
          </a:p>
          <a:p>
            <a:pPr lvl="1"/>
            <a:r>
              <a:rPr kumimoji="1" lang="ja-JP" altLang="en-US" dirty="0" smtClean="0"/>
              <a:t>規模を拡大し市場での競争力の強化、効率化からコストの削減を図る。</a:t>
            </a:r>
            <a:endParaRPr kumimoji="1" lang="en-US" altLang="ja-JP" dirty="0" smtClean="0"/>
          </a:p>
          <a:p>
            <a:pPr lvl="1"/>
            <a:r>
              <a:rPr lang="ja-JP" altLang="en-US" dirty="0"/>
              <a:t>コスト削減</a:t>
            </a:r>
            <a:r>
              <a:rPr lang="ja-JP" altLang="en-US" dirty="0" smtClean="0"/>
              <a:t>からより多くのビジネスを売買し、さらなる企業価値を生み出す。</a:t>
            </a:r>
            <a:endParaRPr lang="en-US" altLang="ja-JP" dirty="0"/>
          </a:p>
          <a:p>
            <a:pPr lvl="1">
              <a:buNone/>
            </a:pPr>
            <a:endParaRPr lang="en-US" altLang="ja-JP" dirty="0" smtClean="0"/>
          </a:p>
          <a:p>
            <a:pPr lvl="1">
              <a:buNone/>
            </a:pPr>
            <a:r>
              <a:rPr lang="ja-JP" altLang="en-US" dirty="0" smtClean="0"/>
              <a:t>　　会社</a:t>
            </a:r>
            <a:r>
              <a:rPr lang="ja-JP" altLang="en-US" dirty="0"/>
              <a:t>個々</a:t>
            </a:r>
            <a:r>
              <a:rPr lang="ja-JP" altLang="en-US" dirty="0" smtClean="0"/>
              <a:t>の目的を一概に定義するのは難しいが、近年</a:t>
            </a:r>
            <a:r>
              <a:rPr lang="ja-JP" altLang="en-US" dirty="0"/>
              <a:t>の中</a:t>
            </a:r>
            <a:r>
              <a:rPr lang="ja-JP" altLang="en-US" dirty="0" smtClean="0"/>
              <a:t>で多いのは</a:t>
            </a:r>
            <a:r>
              <a:rPr lang="ja-JP" altLang="en-US" dirty="0"/>
              <a:t>事業再構築を目的として</a:t>
            </a:r>
            <a:r>
              <a:rPr lang="ja-JP" altLang="en-US" dirty="0" smtClean="0"/>
              <a:t>いるもの</a:t>
            </a:r>
            <a:r>
              <a:rPr lang="ja-JP" altLang="en-US" dirty="0"/>
              <a:t>が</a:t>
            </a:r>
            <a:r>
              <a:rPr lang="ja-JP" altLang="en-US" dirty="0" smtClean="0"/>
              <a:t>多い。</a:t>
            </a:r>
            <a:endParaRPr lang="en-US"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M&amp;A</a:t>
            </a:r>
            <a:r>
              <a:rPr lang="ja-JP" altLang="en-US" dirty="0" smtClean="0"/>
              <a:t>の目的</a:t>
            </a:r>
            <a:r>
              <a:rPr lang="en-US" altLang="ja-JP" dirty="0" smtClean="0"/>
              <a:t>(</a:t>
            </a:r>
            <a:r>
              <a:rPr lang="ja-JP" altLang="en-US" dirty="0"/>
              <a:t>売り手</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a:t>不採算事業の</a:t>
            </a:r>
            <a:r>
              <a:rPr lang="ja-JP" altLang="en-US" dirty="0" smtClean="0"/>
              <a:t>リストラ</a:t>
            </a:r>
            <a:endParaRPr lang="en-US" altLang="ja-JP" dirty="0" smtClean="0"/>
          </a:p>
          <a:p>
            <a:r>
              <a:rPr kumimoji="1" lang="ja-JP" altLang="en-US" dirty="0" smtClean="0"/>
              <a:t>資金</a:t>
            </a:r>
            <a:r>
              <a:rPr lang="ja-JP" altLang="en-US" dirty="0" smtClean="0"/>
              <a:t>調達</a:t>
            </a:r>
            <a:endParaRPr lang="en-US" altLang="ja-JP" dirty="0" smtClean="0"/>
          </a:p>
          <a:p>
            <a:r>
              <a:rPr kumimoji="1" lang="ja-JP" altLang="en-US" dirty="0"/>
              <a:t>後継者</a:t>
            </a:r>
            <a:r>
              <a:rPr kumimoji="1" lang="ja-JP" altLang="en-US" dirty="0" smtClean="0"/>
              <a:t>問題</a:t>
            </a:r>
            <a:endParaRPr kumimoji="1" lang="en-US" altLang="ja-JP" dirty="0" smtClean="0"/>
          </a:p>
          <a:p>
            <a:r>
              <a:rPr lang="ja-JP" altLang="en-US" dirty="0" smtClean="0"/>
              <a:t>グループ傘下</a:t>
            </a:r>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の目的（売り手</a:t>
            </a:r>
            <a:r>
              <a:rPr lang="en-US" altLang="ja-JP" dirty="0" smtClean="0"/>
              <a:t>-</a:t>
            </a:r>
            <a:r>
              <a:rPr lang="en-US" altLang="ja-JP" dirty="0"/>
              <a:t>1</a:t>
            </a:r>
            <a:r>
              <a:rPr lang="ja-JP" altLang="en-US"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不採算事業のリストラ</a:t>
            </a:r>
            <a:endParaRPr lang="en-US" altLang="ja-JP" dirty="0" smtClean="0"/>
          </a:p>
          <a:p>
            <a:pPr>
              <a:buNone/>
            </a:pPr>
            <a:r>
              <a:rPr kumimoji="1" lang="en-US" altLang="ja-JP" dirty="0" smtClean="0"/>
              <a:t>	</a:t>
            </a:r>
            <a:r>
              <a:rPr kumimoji="1" lang="ja-JP" altLang="en-US" dirty="0" smtClean="0"/>
              <a:t>　</a:t>
            </a:r>
            <a:r>
              <a:rPr lang="ja-JP" altLang="en-US" dirty="0" smtClean="0"/>
              <a:t>将来性</a:t>
            </a:r>
            <a:r>
              <a:rPr lang="ja-JP" altLang="en-US" dirty="0"/>
              <a:t>や得意分野などから事業の選択と集中を行い、事業分野の特化を促進し不採算部門のリストラ等を</a:t>
            </a:r>
            <a:r>
              <a:rPr lang="ja-JP" altLang="en-US" dirty="0" smtClean="0"/>
              <a:t>行う。</a:t>
            </a:r>
            <a:r>
              <a:rPr lang="ja-JP" altLang="en-US" dirty="0"/>
              <a:t/>
            </a:r>
            <a:br>
              <a:rPr lang="ja-JP" altLang="en-US" dirty="0"/>
            </a:br>
            <a:r>
              <a:rPr lang="ja-JP" altLang="en-US" dirty="0"/>
              <a:t>　</a:t>
            </a:r>
            <a:endParaRPr lang="en-US" altLang="ja-JP" dirty="0" smtClean="0"/>
          </a:p>
          <a:p>
            <a:pPr>
              <a:buNone/>
            </a:pPr>
            <a:r>
              <a:rPr lang="en-US" altLang="ja-JP" dirty="0"/>
              <a:t>	</a:t>
            </a:r>
            <a:r>
              <a:rPr lang="ja-JP" altLang="en-US" dirty="0" smtClean="0"/>
              <a:t>例）本業</a:t>
            </a:r>
            <a:r>
              <a:rPr lang="ja-JP" altLang="en-US" dirty="0"/>
              <a:t>以外</a:t>
            </a:r>
            <a:r>
              <a:rPr lang="ja-JP" altLang="en-US" dirty="0" smtClean="0"/>
              <a:t>での多角化で事業</a:t>
            </a:r>
            <a:r>
              <a:rPr lang="ja-JP" altLang="en-US" dirty="0"/>
              <a:t>を拡大して</a:t>
            </a:r>
            <a:r>
              <a:rPr lang="ja-JP" altLang="en-US" dirty="0" smtClean="0"/>
              <a:t>いた</a:t>
            </a:r>
            <a:r>
              <a:rPr lang="en-US" altLang="ja-JP" dirty="0" smtClean="0"/>
              <a:t>	</a:t>
            </a:r>
            <a:r>
              <a:rPr lang="ja-JP" altLang="en-US" dirty="0" smtClean="0"/>
              <a:t>企業</a:t>
            </a:r>
            <a:r>
              <a:rPr lang="ja-JP" altLang="en-US" dirty="0"/>
              <a:t>が、企業経営において不必要となって</a:t>
            </a:r>
            <a:r>
              <a:rPr lang="ja-JP" altLang="en-US" dirty="0" smtClean="0"/>
              <a:t>し</a:t>
            </a:r>
            <a:r>
              <a:rPr lang="en-US" altLang="ja-JP" dirty="0" smtClean="0"/>
              <a:t>	</a:t>
            </a:r>
            <a:r>
              <a:rPr lang="ja-JP" altLang="en-US" dirty="0" smtClean="0"/>
              <a:t>まった</a:t>
            </a:r>
            <a:r>
              <a:rPr lang="ja-JP" altLang="en-US" dirty="0"/>
              <a:t>・赤字から抜け出せない・将来性が</a:t>
            </a:r>
            <a:r>
              <a:rPr lang="ja-JP" altLang="en-US" dirty="0" smtClean="0"/>
              <a:t>見</a:t>
            </a:r>
            <a:r>
              <a:rPr lang="en-US" altLang="ja-JP" dirty="0" smtClean="0"/>
              <a:t>	</a:t>
            </a:r>
            <a:r>
              <a:rPr lang="ja-JP" altLang="en-US" dirty="0" smtClean="0"/>
              <a:t>込めない等々に</a:t>
            </a:r>
            <a:r>
              <a:rPr lang="ja-JP" altLang="en-US" dirty="0"/>
              <a:t>、その事業を売却すること</a:t>
            </a:r>
            <a:r>
              <a:rPr lang="ja-JP" altLang="en-US" dirty="0" smtClean="0"/>
              <a:t>で</a:t>
            </a:r>
            <a:r>
              <a:rPr lang="en-US" altLang="ja-JP" dirty="0" smtClean="0"/>
              <a:t>	</a:t>
            </a:r>
            <a:r>
              <a:rPr lang="ja-JP" altLang="en-US" dirty="0" smtClean="0"/>
              <a:t>本業</a:t>
            </a:r>
            <a:r>
              <a:rPr lang="ja-JP" altLang="en-US" dirty="0"/>
              <a:t>や将来性のある事業に集中・専念</a:t>
            </a:r>
            <a:r>
              <a:rPr lang="ja-JP" altLang="en-US" dirty="0" smtClean="0"/>
              <a:t>する</a:t>
            </a:r>
            <a:r>
              <a:rPr lang="en-US" altLang="ja-JP" dirty="0" smtClean="0"/>
              <a:t>	</a:t>
            </a:r>
            <a:r>
              <a:rPr lang="ja-JP" altLang="en-US" dirty="0" smtClean="0"/>
              <a:t>こと</a:t>
            </a:r>
            <a:r>
              <a:rPr lang="ja-JP" altLang="en-US" dirty="0"/>
              <a:t>を目的とする。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の目的（売り手</a:t>
            </a:r>
            <a:r>
              <a:rPr lang="en-US" altLang="ja-JP" dirty="0" smtClean="0"/>
              <a:t>-2</a:t>
            </a:r>
            <a:r>
              <a:rPr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資金調達</a:t>
            </a:r>
            <a:endParaRPr kumimoji="1" lang="en-US" altLang="ja-JP" dirty="0" smtClean="0"/>
          </a:p>
          <a:p>
            <a:pPr>
              <a:buNone/>
            </a:pPr>
            <a:r>
              <a:rPr lang="en-US" altLang="ja-JP" dirty="0" smtClean="0"/>
              <a:t>	</a:t>
            </a:r>
            <a:r>
              <a:rPr lang="ja-JP" altLang="en-US" dirty="0" smtClean="0"/>
              <a:t>　特定</a:t>
            </a:r>
            <a:r>
              <a:rPr lang="ja-JP" altLang="en-US" dirty="0"/>
              <a:t>部門や子会社等を売却することで、新たな事業を行うための資金、もしくは業績が悪い事業部門へ資本注入するための資金など、これらのために必要となる資金の獲得を目的とする。</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の目的（売り手</a:t>
            </a:r>
            <a:r>
              <a:rPr lang="en-US" altLang="ja-JP" dirty="0" smtClean="0"/>
              <a:t>-3</a:t>
            </a:r>
            <a:r>
              <a:rPr lang="ja-JP" altLang="en-US" dirty="0" smtClean="0"/>
              <a:t>）</a:t>
            </a:r>
            <a:endParaRPr kumimoji="1" lang="ja-JP" altLang="en-US" dirty="0"/>
          </a:p>
        </p:txBody>
      </p:sp>
      <p:sp>
        <p:nvSpPr>
          <p:cNvPr id="3" name="コンテンツ プレースホルダ 2"/>
          <p:cNvSpPr>
            <a:spLocks noGrp="1"/>
          </p:cNvSpPr>
          <p:nvPr>
            <p:ph idx="1"/>
          </p:nvPr>
        </p:nvSpPr>
        <p:spPr>
          <a:xfrm>
            <a:off x="457200" y="1500174"/>
            <a:ext cx="8229600" cy="4857784"/>
          </a:xfrm>
        </p:spPr>
        <p:txBody>
          <a:bodyPr>
            <a:normAutofit fontScale="92500" lnSpcReduction="10000"/>
          </a:bodyPr>
          <a:lstStyle/>
          <a:p>
            <a:r>
              <a:rPr kumimoji="1" lang="ja-JP" altLang="en-US" dirty="0" smtClean="0"/>
              <a:t>後継者問題</a:t>
            </a:r>
            <a:endParaRPr kumimoji="1" lang="en-US" altLang="ja-JP" dirty="0" smtClean="0"/>
          </a:p>
          <a:p>
            <a:pPr>
              <a:buNone/>
            </a:pPr>
            <a:r>
              <a:rPr lang="en-US" altLang="ja-JP" dirty="0" smtClean="0"/>
              <a:t>	   </a:t>
            </a:r>
            <a:r>
              <a:rPr lang="ja-JP" altLang="en-US" dirty="0" smtClean="0"/>
              <a:t>近年、中小企業において会社を売却理由として増加しているのが、</a:t>
            </a:r>
            <a:r>
              <a:rPr lang="en-US" altLang="ja-JP" dirty="0" smtClean="0"/>
              <a:t>『</a:t>
            </a:r>
            <a:r>
              <a:rPr lang="ja-JP" altLang="en-US" dirty="0" smtClean="0"/>
              <a:t>後継者難</a:t>
            </a:r>
            <a:r>
              <a:rPr lang="en-US" altLang="ja-JP" dirty="0" smtClean="0"/>
              <a:t>』</a:t>
            </a:r>
            <a:r>
              <a:rPr lang="ja-JP" altLang="en-US" dirty="0" smtClean="0"/>
              <a:t>である。</a:t>
            </a:r>
            <a:endParaRPr lang="en-US" altLang="ja-JP" dirty="0" smtClean="0"/>
          </a:p>
          <a:p>
            <a:pPr>
              <a:buNone/>
            </a:pPr>
            <a:r>
              <a:rPr lang="ja-JP" altLang="en-US" dirty="0" smtClean="0"/>
              <a:t>　　</a:t>
            </a:r>
            <a:r>
              <a:rPr lang="en-US" altLang="ja-JP" dirty="0" smtClean="0"/>
              <a:t>	</a:t>
            </a:r>
          </a:p>
          <a:p>
            <a:pPr>
              <a:buNone/>
            </a:pPr>
            <a:r>
              <a:rPr lang="en-US" altLang="ja-JP" dirty="0" smtClean="0"/>
              <a:t>	</a:t>
            </a:r>
            <a:r>
              <a:rPr lang="ja-JP" altLang="en-US" dirty="0" smtClean="0"/>
              <a:t>　</a:t>
            </a:r>
            <a:r>
              <a:rPr lang="en-US" altLang="ja-JP" dirty="0" smtClean="0"/>
              <a:t>		</a:t>
            </a:r>
            <a:r>
              <a:rPr lang="ja-JP" altLang="en-US" dirty="0" smtClean="0"/>
              <a:t>会社を創業した人が引退する年齢に</a:t>
            </a:r>
            <a:r>
              <a:rPr lang="en-US" altLang="ja-JP" dirty="0" smtClean="0"/>
              <a:t>		</a:t>
            </a:r>
            <a:r>
              <a:rPr lang="ja-JP" altLang="en-US" dirty="0" smtClean="0"/>
              <a:t>なっても、後継者がいないなどがある。</a:t>
            </a:r>
            <a:endParaRPr lang="en-US" altLang="ja-JP" dirty="0" smtClean="0"/>
          </a:p>
          <a:p>
            <a:pPr>
              <a:buNone/>
            </a:pPr>
            <a:endParaRPr lang="en-US" altLang="ja-JP" dirty="0" smtClean="0"/>
          </a:p>
          <a:p>
            <a:pPr>
              <a:buNone/>
            </a:pPr>
            <a:r>
              <a:rPr lang="en-US" altLang="ja-JP" dirty="0" smtClean="0"/>
              <a:t>	</a:t>
            </a:r>
            <a:r>
              <a:rPr lang="ja-JP" altLang="en-US" dirty="0" smtClean="0"/>
              <a:t>　順調な企業の廃業は経済全体から見ても損失。</a:t>
            </a:r>
            <a:endParaRPr lang="en-US" altLang="ja-JP" dirty="0" smtClean="0"/>
          </a:p>
          <a:p>
            <a:pPr>
              <a:buNone/>
            </a:pPr>
            <a:r>
              <a:rPr lang="en-US" altLang="ja-JP" dirty="0" smtClean="0"/>
              <a:t>	</a:t>
            </a:r>
            <a:r>
              <a:rPr lang="ja-JP" altLang="en-US" dirty="0" smtClean="0"/>
              <a:t>　会社を売却することで、企業は存続可能となり、結果的に後継者問題も解消される。</a:t>
            </a:r>
            <a:endParaRPr kumimoji="1" lang="en-US" altLang="ja-JP" dirty="0" smtClean="0"/>
          </a:p>
        </p:txBody>
      </p:sp>
      <p:sp>
        <p:nvSpPr>
          <p:cNvPr id="4" name="右矢印 3"/>
          <p:cNvSpPr/>
          <p:nvPr/>
        </p:nvSpPr>
        <p:spPr>
          <a:xfrm>
            <a:off x="928662" y="3500438"/>
            <a:ext cx="1000132"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の目的（売り手</a:t>
            </a:r>
            <a:r>
              <a:rPr lang="en-US" altLang="ja-JP" dirty="0" smtClean="0"/>
              <a:t>-4</a:t>
            </a:r>
            <a:r>
              <a:rPr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グループ傘下</a:t>
            </a:r>
            <a:endParaRPr lang="en-US" altLang="ja-JP" dirty="0" smtClean="0"/>
          </a:p>
          <a:p>
            <a:pPr>
              <a:buNone/>
            </a:pPr>
            <a:r>
              <a:rPr kumimoji="1" lang="en-US" altLang="ja-JP" dirty="0" smtClean="0"/>
              <a:t>	</a:t>
            </a:r>
            <a:r>
              <a:rPr kumimoji="1" lang="ja-JP" altLang="en-US" dirty="0" smtClean="0"/>
              <a:t>　</a:t>
            </a:r>
            <a:r>
              <a:rPr lang="ja-JP" altLang="en-US" dirty="0" smtClean="0"/>
              <a:t>激しい競争の中で株式を売却することで、売却先のグループの傘下に入ることにより、その企業の生き残りを図ることを目的とする。</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a:t>
            </a:r>
            <a:r>
              <a:rPr lang="en-US" altLang="ja-JP" dirty="0" smtClean="0"/>
              <a:t>(</a:t>
            </a:r>
            <a:r>
              <a:rPr lang="ja-JP" altLang="en-US" dirty="0" smtClean="0"/>
              <a:t>買い手</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規模の拡大</a:t>
            </a:r>
            <a:endParaRPr lang="en-US" altLang="ja-JP" dirty="0" smtClean="0"/>
          </a:p>
          <a:p>
            <a:r>
              <a:rPr lang="ja-JP" altLang="en-US" dirty="0" smtClean="0"/>
              <a:t>事業強化</a:t>
            </a:r>
            <a:endParaRPr lang="en-US" altLang="ja-JP" dirty="0" smtClean="0"/>
          </a:p>
          <a:p>
            <a:r>
              <a:rPr lang="ja-JP" altLang="en-US" dirty="0" smtClean="0"/>
              <a:t>新事業への進出</a:t>
            </a:r>
            <a:endParaRPr lang="en-US" altLang="ja-JP" dirty="0" smtClean="0"/>
          </a:p>
          <a:p>
            <a:r>
              <a:rPr lang="ja-JP" altLang="en-US" dirty="0" smtClean="0"/>
              <a:t>企業再生</a:t>
            </a:r>
            <a:endParaRPr lang="en-US" altLang="ja-JP" dirty="0" smtClean="0"/>
          </a:p>
          <a:p>
            <a:r>
              <a:rPr lang="ja-JP" altLang="en-US" dirty="0" smtClean="0"/>
              <a:t>グループ再編</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a:t>
            </a:r>
            <a:r>
              <a:rPr lang="en-US" altLang="ja-JP" dirty="0" smtClean="0"/>
              <a:t>(</a:t>
            </a:r>
            <a:r>
              <a:rPr lang="ja-JP" altLang="en-US" dirty="0" smtClean="0"/>
              <a:t>買い手</a:t>
            </a:r>
            <a:r>
              <a:rPr lang="en-US" altLang="ja-JP" dirty="0" smtClean="0"/>
              <a:t>-1)</a:t>
            </a:r>
            <a:endParaRPr kumimoji="1" lang="ja-JP" altLang="en-US" dirty="0"/>
          </a:p>
        </p:txBody>
      </p:sp>
      <p:sp>
        <p:nvSpPr>
          <p:cNvPr id="3" name="コンテンツ プレースホルダ 2"/>
          <p:cNvSpPr>
            <a:spLocks noGrp="1"/>
          </p:cNvSpPr>
          <p:nvPr>
            <p:ph idx="1"/>
          </p:nvPr>
        </p:nvSpPr>
        <p:spPr>
          <a:xfrm>
            <a:off x="428596" y="1428736"/>
            <a:ext cx="8229600" cy="5143536"/>
          </a:xfrm>
        </p:spPr>
        <p:txBody>
          <a:bodyPr>
            <a:normAutofit fontScale="85000" lnSpcReduction="10000"/>
          </a:bodyPr>
          <a:lstStyle/>
          <a:p>
            <a:r>
              <a:rPr lang="ja-JP" altLang="en-US" dirty="0" smtClean="0"/>
              <a:t>規模の拡大</a:t>
            </a:r>
            <a:endParaRPr lang="en-US" altLang="ja-JP" dirty="0" smtClean="0"/>
          </a:p>
          <a:p>
            <a:endParaRPr lang="en-US" altLang="ja-JP" dirty="0" smtClean="0"/>
          </a:p>
          <a:p>
            <a:r>
              <a:rPr lang="ja-JP" altLang="en-US" dirty="0" smtClean="0"/>
              <a:t>企業を取り巻く環境は刻々と変化している。企業が変化する環境の中で勝ち残るには、企業側の成長も必要になってくる。その要素の一つが規模の拡大である。</a:t>
            </a:r>
            <a:endParaRPr lang="en-US" altLang="ja-JP" dirty="0" smtClean="0"/>
          </a:p>
          <a:p>
            <a:pPr>
              <a:buNone/>
            </a:pPr>
            <a:endParaRPr lang="ja-JP" altLang="en-US" dirty="0" smtClean="0"/>
          </a:p>
          <a:p>
            <a:r>
              <a:rPr lang="ja-JP" altLang="en-US" dirty="0" smtClean="0"/>
              <a:t>この規模の拡大を目的とする場合、拡大中の市場ならまだしも、成熟した市場であるならば規模拡大を内部成長のみで、大きな拡大は難しい状況です。そこで同業他社と</a:t>
            </a:r>
            <a:r>
              <a:rPr lang="en-US" altLang="ja-JP" dirty="0" smtClean="0"/>
              <a:t>M&amp;A</a:t>
            </a:r>
            <a:r>
              <a:rPr lang="ja-JP" altLang="en-US" dirty="0" smtClean="0"/>
              <a:t>を利用することにより、マーケットシェアの拡大の達成を目指します。</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a:t>
            </a:r>
            <a:r>
              <a:rPr lang="en-US" altLang="ja-JP" dirty="0" smtClean="0"/>
              <a:t>(</a:t>
            </a:r>
            <a:r>
              <a:rPr lang="ja-JP" altLang="en-US" dirty="0" smtClean="0"/>
              <a:t>買い手</a:t>
            </a:r>
            <a:r>
              <a:rPr lang="en-US" altLang="ja-JP" dirty="0" smtClean="0"/>
              <a:t>-2)</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事業効果</a:t>
            </a:r>
            <a:endParaRPr kumimoji="1" lang="en-US" altLang="ja-JP" dirty="0" smtClean="0"/>
          </a:p>
          <a:p>
            <a:endParaRPr lang="en-US" altLang="ja-JP" dirty="0" smtClean="0"/>
          </a:p>
          <a:p>
            <a:r>
              <a:rPr lang="ja-JP" altLang="en-US" dirty="0" smtClean="0"/>
              <a:t>既存の事業を強化して他社との差別化を図り、収益性を向上させるために、自社が現在保有していない経営資源の獲得を目的とする。</a:t>
            </a:r>
            <a:br>
              <a:rPr lang="ja-JP" altLang="en-US" dirty="0" smtClean="0"/>
            </a:br>
            <a:r>
              <a:rPr lang="ja-JP" altLang="en-US" dirty="0" smtClean="0"/>
              <a:t>　または、それぞれの企業の利点を上手く融合させて、大きな効果を生み出すこと（シナジー効果）を目指す。</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a:t>
            </a:r>
            <a:r>
              <a:rPr lang="en-US" altLang="ja-JP" dirty="0" smtClean="0"/>
              <a:t>(</a:t>
            </a:r>
            <a:r>
              <a:rPr lang="ja-JP" altLang="en-US" dirty="0" smtClean="0"/>
              <a:t>買い手</a:t>
            </a:r>
            <a:r>
              <a:rPr lang="en-US" altLang="ja-JP" dirty="0" smtClean="0"/>
              <a:t>-3)</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新事業への進出</a:t>
            </a:r>
            <a:endParaRPr lang="en-US" altLang="ja-JP" dirty="0" smtClean="0"/>
          </a:p>
          <a:p>
            <a:r>
              <a:rPr lang="ja-JP" altLang="en-US" dirty="0" smtClean="0"/>
              <a:t>事業の多角化を目指し、新たな事業に進出を行う場合、新たな事業を育成すると、本格的な事業化までには多大な時間を要することとなってしまう。</a:t>
            </a:r>
            <a:endParaRPr lang="en-US" altLang="ja-JP" dirty="0" smtClean="0"/>
          </a:p>
          <a:p>
            <a:r>
              <a:rPr lang="ja-JP" altLang="en-US" dirty="0" smtClean="0"/>
              <a:t>そこで、既にその事業を行っており、その事業のノウハウ・技術・人材等を持つ企業を合併・買収して、時間をかけずに事業領域を拡大することを目的とする。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title"/>
          </p:nvPr>
        </p:nvSpPr>
        <p:spPr/>
        <p:txBody>
          <a:bodyPr/>
          <a:lstStyle/>
          <a:p>
            <a:r>
              <a:rPr lang="ja-JP" altLang="en-US" smtClean="0"/>
              <a:t>計画予定</a:t>
            </a:r>
          </a:p>
        </p:txBody>
      </p:sp>
      <p:sp>
        <p:nvSpPr>
          <p:cNvPr id="14338" name="コンテンツ プレースホルダ 2"/>
          <p:cNvSpPr>
            <a:spLocks noGrp="1"/>
          </p:cNvSpPr>
          <p:nvPr>
            <p:ph idx="1"/>
          </p:nvPr>
        </p:nvSpPr>
        <p:spPr/>
        <p:txBody>
          <a:bodyPr/>
          <a:lstStyle/>
          <a:p>
            <a:r>
              <a:rPr lang="en-US" altLang="ja-JP" dirty="0" smtClean="0"/>
              <a:t>1</a:t>
            </a:r>
            <a:r>
              <a:rPr lang="ja-JP" altLang="en-US" dirty="0" smtClean="0"/>
              <a:t>回　ファイナンスとはなにか</a:t>
            </a:r>
            <a:endParaRPr lang="en-US" altLang="ja-JP" dirty="0" smtClean="0"/>
          </a:p>
          <a:p>
            <a:r>
              <a:rPr lang="en-US" altLang="ja-JP" dirty="0" smtClean="0">
                <a:solidFill>
                  <a:schemeClr val="tx1"/>
                </a:solidFill>
              </a:rPr>
              <a:t>2</a:t>
            </a:r>
            <a:r>
              <a:rPr lang="ja-JP" altLang="en-US" dirty="0" smtClean="0">
                <a:solidFill>
                  <a:schemeClr val="tx1"/>
                </a:solidFill>
              </a:rPr>
              <a:t>回　お金を集める方法</a:t>
            </a:r>
            <a:endParaRPr lang="en-US" altLang="ja-JP" dirty="0" smtClean="0">
              <a:solidFill>
                <a:schemeClr val="tx1"/>
              </a:solidFill>
            </a:endParaRPr>
          </a:p>
          <a:p>
            <a:r>
              <a:rPr lang="en-US" altLang="ja-JP" dirty="0" smtClean="0">
                <a:solidFill>
                  <a:schemeClr val="tx1"/>
                </a:solidFill>
              </a:rPr>
              <a:t>3</a:t>
            </a:r>
            <a:r>
              <a:rPr lang="ja-JP" altLang="en-US" dirty="0" smtClean="0">
                <a:solidFill>
                  <a:schemeClr val="tx1"/>
                </a:solidFill>
              </a:rPr>
              <a:t>回　お金の重要性</a:t>
            </a:r>
            <a:endParaRPr lang="en-US" altLang="ja-JP" dirty="0" smtClean="0">
              <a:solidFill>
                <a:schemeClr val="tx1"/>
              </a:solidFill>
            </a:endParaRPr>
          </a:p>
          <a:p>
            <a:r>
              <a:rPr lang="en-US" altLang="ja-JP" dirty="0" smtClean="0">
                <a:solidFill>
                  <a:srgbClr val="FF0000"/>
                </a:solidFill>
              </a:rPr>
              <a:t>4</a:t>
            </a:r>
            <a:r>
              <a:rPr lang="ja-JP" altLang="en-US" dirty="0" smtClean="0">
                <a:solidFill>
                  <a:srgbClr val="FF0000"/>
                </a:solidFill>
              </a:rPr>
              <a:t>回　</a:t>
            </a:r>
            <a:r>
              <a:rPr lang="en-US" altLang="ja-JP" dirty="0" smtClean="0">
                <a:solidFill>
                  <a:srgbClr val="FF0000"/>
                </a:solidFill>
              </a:rPr>
              <a:t>M</a:t>
            </a:r>
            <a:r>
              <a:rPr lang="ja-JP" altLang="en-US" dirty="0" smtClean="0">
                <a:solidFill>
                  <a:srgbClr val="FF0000"/>
                </a:solidFill>
              </a:rPr>
              <a:t>＆</a:t>
            </a:r>
            <a:r>
              <a:rPr lang="en-US" altLang="ja-JP" dirty="0" smtClean="0">
                <a:solidFill>
                  <a:srgbClr val="FF0000"/>
                </a:solidFill>
              </a:rPr>
              <a:t>A</a:t>
            </a:r>
          </a:p>
          <a:p>
            <a:r>
              <a:rPr lang="en-US" altLang="ja-JP" dirty="0" smtClean="0"/>
              <a:t>5</a:t>
            </a:r>
            <a:r>
              <a:rPr lang="ja-JP" altLang="en-US" dirty="0" smtClean="0"/>
              <a:t>回　Ｍ＆Ａ</a:t>
            </a:r>
            <a:r>
              <a:rPr lang="en-US" altLang="ja-JP" dirty="0" smtClean="0"/>
              <a:t>2</a:t>
            </a:r>
          </a:p>
          <a:p>
            <a:r>
              <a:rPr lang="en-US" altLang="ja-JP" dirty="0" smtClean="0"/>
              <a:t>6</a:t>
            </a:r>
            <a:r>
              <a:rPr lang="ja-JP" altLang="en-US" dirty="0" smtClean="0"/>
              <a:t>回　行動ファイナンス</a:t>
            </a:r>
            <a:endParaRPr lang="en-US" altLang="ja-JP" dirty="0" smtClean="0"/>
          </a:p>
          <a:p>
            <a:r>
              <a:rPr lang="en-US" altLang="ja-JP" dirty="0" smtClean="0"/>
              <a:t>7</a:t>
            </a:r>
            <a:r>
              <a:rPr lang="ja-JP" altLang="en-US" dirty="0" smtClean="0"/>
              <a:t>回　まとめ</a:t>
            </a:r>
          </a:p>
        </p:txBody>
      </p:sp>
      <p:sp>
        <p:nvSpPr>
          <p:cNvPr id="5" name="スライド番号プレースホルダ 4"/>
          <p:cNvSpPr>
            <a:spLocks noGrp="1"/>
          </p:cNvSpPr>
          <p:nvPr>
            <p:ph type="sldNum" sz="quarter" idx="12"/>
          </p:nvPr>
        </p:nvSpPr>
        <p:spPr>
          <a:xfrm>
            <a:off x="428596" y="6356350"/>
            <a:ext cx="8258204" cy="365125"/>
          </a:xfrm>
        </p:spPr>
        <p:txBody>
          <a:bodyPr/>
          <a:lstStyle/>
          <a:p>
            <a:pPr>
              <a:defRPr/>
            </a:pPr>
            <a:fld id="{7B8D55E6-0D70-49AA-8282-D19C830D044A}" type="slidenum">
              <a:rPr lang="ja-JP" altLang="en-US" smtClean="0"/>
              <a:pPr>
                <a:defRPr/>
              </a:pPr>
              <a:t>2</a:t>
            </a:fld>
            <a:endParaRPr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M&amp;A</a:t>
            </a:r>
            <a:r>
              <a:rPr lang="ja-JP" altLang="en-US" dirty="0" smtClean="0"/>
              <a:t>の目的</a:t>
            </a:r>
            <a:r>
              <a:rPr lang="en-US" altLang="ja-JP" dirty="0" smtClean="0"/>
              <a:t>(</a:t>
            </a:r>
            <a:r>
              <a:rPr lang="ja-JP" altLang="en-US" dirty="0" smtClean="0"/>
              <a:t>買い手</a:t>
            </a:r>
            <a:r>
              <a:rPr lang="en-US" altLang="ja-JP" dirty="0" smtClean="0"/>
              <a:t>-4)</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企業再生</a:t>
            </a:r>
            <a:endParaRPr lang="en-US" altLang="ja-JP" dirty="0" smtClean="0"/>
          </a:p>
          <a:p>
            <a:r>
              <a:rPr lang="ja-JP" altLang="en-US" dirty="0" smtClean="0"/>
              <a:t>　経営難に陥り、民事再生法や会社更生法の申請を行ない法的整理下にある企業の再生を目的とする。</a:t>
            </a:r>
            <a:br>
              <a:rPr lang="ja-JP" altLang="en-US" dirty="0" smtClean="0"/>
            </a:br>
            <a:endParaRPr lang="en-US" altLang="ja-JP"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M&amp;A</a:t>
            </a:r>
            <a:r>
              <a:rPr kumimoji="1" lang="ja-JP" altLang="en-US" dirty="0" smtClean="0"/>
              <a:t>のリスクの例１</a:t>
            </a:r>
            <a:endParaRPr kumimoji="1" lang="ja-JP" altLang="en-US" dirty="0"/>
          </a:p>
        </p:txBody>
      </p:sp>
      <p:sp>
        <p:nvSpPr>
          <p:cNvPr id="3" name="コンテンツ プレースホルダ 2"/>
          <p:cNvSpPr>
            <a:spLocks noGrp="1"/>
          </p:cNvSpPr>
          <p:nvPr>
            <p:ph idx="1"/>
          </p:nvPr>
        </p:nvSpPr>
        <p:spPr>
          <a:xfrm>
            <a:off x="457200" y="1500174"/>
            <a:ext cx="8229600" cy="4786346"/>
          </a:xfrm>
        </p:spPr>
        <p:txBody>
          <a:bodyPr>
            <a:normAutofit lnSpcReduction="10000"/>
          </a:bodyPr>
          <a:lstStyle/>
          <a:p>
            <a:r>
              <a:rPr kumimoji="1" lang="ja-JP" altLang="en-US" dirty="0" smtClean="0"/>
              <a:t>ブームをあてこんで買収したのに</a:t>
            </a:r>
            <a:r>
              <a:rPr lang="ja-JP" altLang="en-US" dirty="0" smtClean="0"/>
              <a:t>、</a:t>
            </a:r>
            <a:r>
              <a:rPr kumimoji="1" lang="ja-JP" altLang="en-US" dirty="0" smtClean="0"/>
              <a:t>流行が過ぎ去った。</a:t>
            </a:r>
            <a:endParaRPr kumimoji="1" lang="en-US" altLang="ja-JP" dirty="0" smtClean="0"/>
          </a:p>
          <a:p>
            <a:r>
              <a:rPr lang="ja-JP" altLang="en-US" dirty="0" smtClean="0"/>
              <a:t>収益を生むキーパーソンが、買収後、退職してしまった。</a:t>
            </a:r>
            <a:endParaRPr lang="en-US" altLang="ja-JP" dirty="0" smtClean="0"/>
          </a:p>
          <a:p>
            <a:r>
              <a:rPr kumimoji="1" lang="ja-JP" altLang="en-US" dirty="0" smtClean="0"/>
              <a:t>買収後、従業員の抵抗にあって労働争議が起こってしまった。</a:t>
            </a:r>
            <a:endParaRPr kumimoji="1" lang="en-US" altLang="ja-JP" dirty="0" smtClean="0"/>
          </a:p>
          <a:p>
            <a:r>
              <a:rPr lang="ja-JP" altLang="en-US" dirty="0" smtClean="0"/>
              <a:t>思ったより税金をとられた。</a:t>
            </a:r>
            <a:endParaRPr lang="en-US" altLang="ja-JP" dirty="0" smtClean="0"/>
          </a:p>
          <a:p>
            <a:r>
              <a:rPr kumimoji="1" lang="ja-JP" altLang="en-US" dirty="0" smtClean="0"/>
              <a:t>買収対象がおかしな契約を結んでいて、自由に事業展開できないことがわかった。</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pPr>
              <a:defRPr/>
            </a:pPr>
            <a:fld id="{7B8D55E6-0D70-49AA-8282-D19C830D044A}" type="slidenum">
              <a:rPr lang="ja-JP" altLang="en-US" smtClean="0"/>
              <a:pPr>
                <a:defRPr/>
              </a:pPr>
              <a:t>21</a:t>
            </a:fld>
            <a:endParaRPr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M&amp;A</a:t>
            </a:r>
            <a:r>
              <a:rPr kumimoji="1" lang="ja-JP" altLang="en-US" dirty="0" smtClean="0"/>
              <a:t>のリスクの例２</a:t>
            </a:r>
            <a:endParaRPr kumimoji="1" lang="ja-JP" altLang="en-US" dirty="0"/>
          </a:p>
        </p:txBody>
      </p:sp>
      <p:sp>
        <p:nvSpPr>
          <p:cNvPr id="3" name="コンテンツ プレースホルダ 2"/>
          <p:cNvSpPr>
            <a:spLocks noGrp="1"/>
          </p:cNvSpPr>
          <p:nvPr>
            <p:ph idx="1"/>
          </p:nvPr>
        </p:nvSpPr>
        <p:spPr>
          <a:xfrm>
            <a:off x="457200" y="1500174"/>
            <a:ext cx="8229600" cy="4786346"/>
          </a:xfrm>
        </p:spPr>
        <p:txBody>
          <a:bodyPr>
            <a:normAutofit/>
          </a:bodyPr>
          <a:lstStyle/>
          <a:p>
            <a:r>
              <a:rPr kumimoji="1" lang="ja-JP" altLang="en-US" dirty="0" smtClean="0"/>
              <a:t>作っていた製品には実は欠陥があって、製造物責任訴訟が頻発した。</a:t>
            </a:r>
            <a:endParaRPr kumimoji="1" lang="en-US" altLang="ja-JP" dirty="0" smtClean="0"/>
          </a:p>
          <a:p>
            <a:r>
              <a:rPr lang="ja-JP" altLang="en-US" dirty="0" smtClean="0"/>
              <a:t>敵対的買収をして、買収の際にさまざまな抵抗にあった。また買収した後も、経営陣や従業員の協力が得られなかった。</a:t>
            </a:r>
            <a:endParaRPr kumimoji="1" lang="en-US" altLang="ja-JP" dirty="0" smtClean="0"/>
          </a:p>
        </p:txBody>
      </p:sp>
      <p:sp>
        <p:nvSpPr>
          <p:cNvPr id="4" name="スライド番号プレースホルダ 3"/>
          <p:cNvSpPr>
            <a:spLocks noGrp="1"/>
          </p:cNvSpPr>
          <p:nvPr>
            <p:ph type="sldNum" sz="quarter" idx="12"/>
          </p:nvPr>
        </p:nvSpPr>
        <p:spPr/>
        <p:txBody>
          <a:bodyPr/>
          <a:lstStyle/>
          <a:p>
            <a:pPr>
              <a:defRPr/>
            </a:pPr>
            <a:fld id="{7B8D55E6-0D70-49AA-8282-D19C830D044A}" type="slidenum">
              <a:rPr lang="ja-JP" altLang="en-US" smtClean="0"/>
              <a:pPr>
                <a:defRPr/>
              </a:pPr>
              <a:t>22</a:t>
            </a:fld>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Ｍ＆Ａ方法</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a:t>
            </a:r>
            <a:r>
              <a:rPr kumimoji="1" lang="ja-JP" altLang="en-US" dirty="0" smtClean="0"/>
              <a:t>株式の取得</a:t>
            </a:r>
            <a:endParaRPr kumimoji="1" lang="en-US" altLang="ja-JP" dirty="0" smtClean="0"/>
          </a:p>
          <a:p>
            <a:endParaRPr kumimoji="1" lang="en-US" altLang="ja-JP" dirty="0" smtClean="0"/>
          </a:p>
          <a:p>
            <a:endParaRPr lang="en-US" altLang="ja-JP" dirty="0" smtClean="0"/>
          </a:p>
          <a:p>
            <a:r>
              <a:rPr kumimoji="1" lang="en-US" altLang="ja-JP" dirty="0" smtClean="0"/>
              <a:t>2.</a:t>
            </a:r>
            <a:r>
              <a:rPr kumimoji="1" lang="ja-JP" altLang="en-US" dirty="0" smtClean="0"/>
              <a:t>合併</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株式の取得</a:t>
            </a:r>
            <a:endParaRPr lang="en-US" altLang="ja-JP" dirty="0" smtClean="0"/>
          </a:p>
        </p:txBody>
      </p:sp>
      <p:sp>
        <p:nvSpPr>
          <p:cNvPr id="3" name="コンテンツ プレースホルダ 2"/>
          <p:cNvSpPr>
            <a:spLocks noGrp="1"/>
          </p:cNvSpPr>
          <p:nvPr>
            <p:ph idx="1"/>
          </p:nvPr>
        </p:nvSpPr>
        <p:spPr/>
        <p:txBody>
          <a:bodyPr>
            <a:normAutofit/>
          </a:bodyPr>
          <a:lstStyle/>
          <a:p>
            <a:pPr>
              <a:buNone/>
            </a:pPr>
            <a:r>
              <a:rPr lang="ja-JP" altLang="en-US" dirty="0" smtClean="0"/>
              <a:t>　　株式は、過半数を取得すれば、取締役を自由に選任できる。</a:t>
            </a:r>
            <a:endParaRPr lang="en-US" altLang="ja-JP" dirty="0" smtClean="0"/>
          </a:p>
          <a:p>
            <a:pPr>
              <a:buNone/>
            </a:pPr>
            <a:r>
              <a:rPr lang="ja-JP" altLang="en-US" dirty="0" smtClean="0"/>
              <a:t>　　また、</a:t>
            </a:r>
            <a:r>
              <a:rPr lang="en-US" altLang="ja-JP" dirty="0" smtClean="0"/>
              <a:t>3</a:t>
            </a:r>
            <a:r>
              <a:rPr lang="ja-JP" altLang="en-US" dirty="0" smtClean="0"/>
              <a:t>分の２以上を取得すれば、合併など会社の重要事項を自由に決定できる。</a:t>
            </a:r>
            <a:endParaRPr lang="en-US" altLang="ja-JP" dirty="0" smtClean="0"/>
          </a:p>
          <a:p>
            <a:pPr>
              <a:buNone/>
            </a:pPr>
            <a:endParaRPr lang="en-US" altLang="ja-JP" dirty="0" smtClean="0"/>
          </a:p>
          <a:p>
            <a:pPr>
              <a:buNone/>
            </a:pPr>
            <a:r>
              <a:rPr lang="ja-JP" altLang="en-US" dirty="0" smtClean="0"/>
              <a:t>　　よって、</a:t>
            </a:r>
            <a:r>
              <a:rPr lang="en-US" altLang="ja-JP" dirty="0" smtClean="0"/>
              <a:t>3</a:t>
            </a:r>
            <a:r>
              <a:rPr lang="ja-JP" altLang="en-US" dirty="0" smtClean="0"/>
              <a:t>分の</a:t>
            </a:r>
            <a:r>
              <a:rPr lang="en-US" altLang="ja-JP" dirty="0" smtClean="0"/>
              <a:t>2</a:t>
            </a:r>
            <a:r>
              <a:rPr lang="ja-JP" altLang="en-US" dirty="0" smtClean="0"/>
              <a:t>以上の株式を取得すれば、Ｍ＆Ａは成立したことになる。</a:t>
            </a:r>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買収対象企業の株式を取得するには</a:t>
            </a:r>
            <a:endParaRPr kumimoji="1" lang="ja-JP" altLang="en-US" dirty="0"/>
          </a:p>
        </p:txBody>
      </p:sp>
      <p:sp>
        <p:nvSpPr>
          <p:cNvPr id="3" name="コンテンツ プレースホルダ 2"/>
          <p:cNvSpPr>
            <a:spLocks noGrp="1"/>
          </p:cNvSpPr>
          <p:nvPr>
            <p:ph idx="1"/>
          </p:nvPr>
        </p:nvSpPr>
        <p:spPr>
          <a:xfrm>
            <a:off x="428596" y="1714488"/>
            <a:ext cx="8229600" cy="4525963"/>
          </a:xfrm>
        </p:spPr>
        <p:txBody>
          <a:bodyPr/>
          <a:lstStyle/>
          <a:p>
            <a:r>
              <a:rPr lang="ja-JP" altLang="en-US" dirty="0" smtClean="0"/>
              <a:t>既存株主から株式を買い取る方法がある。</a:t>
            </a:r>
            <a:endParaRPr lang="en-US" altLang="ja-JP" dirty="0" smtClean="0"/>
          </a:p>
          <a:p>
            <a:r>
              <a:rPr kumimoji="1" lang="ja-JP" altLang="en-US" dirty="0" smtClean="0">
                <a:solidFill>
                  <a:srgbClr val="FF0000"/>
                </a:solidFill>
              </a:rPr>
              <a:t>株式交換や株式移転により</a:t>
            </a:r>
            <a:r>
              <a:rPr kumimoji="1" lang="ja-JP" altLang="en-US" dirty="0" smtClean="0"/>
              <a:t>、買収対策企業の株式と買い手側の企業</a:t>
            </a:r>
            <a:r>
              <a:rPr lang="ja-JP" altLang="en-US" dirty="0" smtClean="0"/>
              <a:t>の株式とを交換する必要がある。</a:t>
            </a:r>
            <a:endParaRPr lang="en-US" altLang="ja-JP" dirty="0" smtClean="0"/>
          </a:p>
          <a:p>
            <a:endParaRPr lang="en-US" altLang="ja-JP" dirty="0" smtClean="0"/>
          </a:p>
          <a:p>
            <a:r>
              <a:rPr kumimoji="1" lang="ja-JP" altLang="en-US" dirty="0" smtClean="0"/>
              <a:t>交換や移転の場合、買収の資金は不要。</a:t>
            </a:r>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7B8D55E6-0D70-49AA-8282-D19C830D044A}" type="slidenum">
              <a:rPr lang="ja-JP" altLang="en-US" smtClean="0"/>
              <a:pPr>
                <a:defRPr/>
              </a:pPr>
              <a:t>25</a:t>
            </a:fld>
            <a:endParaRPr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800" dirty="0" smtClean="0"/>
              <a:t>TOB</a:t>
            </a:r>
            <a:r>
              <a:rPr lang="ja-JP" altLang="en-US" sz="3800" dirty="0" smtClean="0"/>
              <a:t>（</a:t>
            </a:r>
            <a:r>
              <a:rPr lang="en-US" altLang="ja-JP" sz="3800" dirty="0" smtClean="0"/>
              <a:t>Take</a:t>
            </a:r>
            <a:r>
              <a:rPr lang="ja-JP" altLang="en-US" sz="3800" dirty="0" smtClean="0"/>
              <a:t> </a:t>
            </a:r>
            <a:r>
              <a:rPr lang="en-US" altLang="ja-JP" sz="3800" dirty="0" smtClean="0"/>
              <a:t>Over</a:t>
            </a:r>
            <a:r>
              <a:rPr lang="ja-JP" altLang="en-US" sz="3800" dirty="0" smtClean="0"/>
              <a:t> </a:t>
            </a:r>
            <a:r>
              <a:rPr lang="en-US" altLang="ja-JP" sz="3800" dirty="0" smtClean="0"/>
              <a:t>Bid:</a:t>
            </a:r>
            <a:r>
              <a:rPr lang="ja-JP" altLang="en-US" sz="3800" dirty="0" smtClean="0"/>
              <a:t>株式公開買付）</a:t>
            </a:r>
            <a:endParaRPr kumimoji="1" lang="ja-JP" altLang="en-US" sz="3800" dirty="0"/>
          </a:p>
        </p:txBody>
      </p:sp>
      <p:sp>
        <p:nvSpPr>
          <p:cNvPr id="3" name="コンテンツ プレースホルダ 2"/>
          <p:cNvSpPr>
            <a:spLocks noGrp="1"/>
          </p:cNvSpPr>
          <p:nvPr>
            <p:ph idx="1"/>
          </p:nvPr>
        </p:nvSpPr>
        <p:spPr/>
        <p:txBody>
          <a:bodyPr/>
          <a:lstStyle/>
          <a:p>
            <a:r>
              <a:rPr lang="ja-JP" altLang="en-US" dirty="0" smtClean="0"/>
              <a:t>証券市場を通じた取引を行うと膨大な時間とコストがかかります。そこで、買収対象企業の株式を、証券会社を通さず、一定金額で買い取る</a:t>
            </a:r>
            <a:r>
              <a:rPr lang="en-US" altLang="ja-JP" dirty="0" smtClean="0"/>
              <a:t>TOB</a:t>
            </a:r>
            <a:r>
              <a:rPr lang="ja-JP" altLang="en-US" dirty="0" smtClean="0"/>
              <a:t>が活用されます。</a:t>
            </a:r>
            <a:endParaRPr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7B8D55E6-0D70-49AA-8282-D19C830D044A}" type="slidenum">
              <a:rPr lang="ja-JP" altLang="en-US" smtClean="0"/>
              <a:pPr>
                <a:defRPr/>
              </a:pPr>
              <a:t>26</a:t>
            </a:fld>
            <a:endParaRPr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ＴＯＢのルール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買取条件などの</a:t>
            </a:r>
            <a:r>
              <a:rPr kumimoji="1" lang="ja-JP" altLang="en-US" dirty="0" smtClean="0">
                <a:solidFill>
                  <a:srgbClr val="FF0000"/>
                </a:solidFill>
              </a:rPr>
              <a:t>情報を公開し、決められた期間に市場取引</a:t>
            </a:r>
            <a:r>
              <a:rPr kumimoji="1" lang="ja-JP" altLang="en-US" dirty="0" smtClean="0"/>
              <a:t>を行う。</a:t>
            </a:r>
            <a:endParaRPr kumimoji="1" lang="en-US" altLang="ja-JP" dirty="0" smtClean="0"/>
          </a:p>
          <a:p>
            <a:r>
              <a:rPr lang="ja-JP" altLang="en-US" dirty="0" smtClean="0"/>
              <a:t>ＴＯＢに応じて株式を売却するかどうかは、</a:t>
            </a:r>
            <a:r>
              <a:rPr lang="ja-JP" altLang="en-US" dirty="0" smtClean="0">
                <a:solidFill>
                  <a:srgbClr val="FF0000"/>
                </a:solidFill>
              </a:rPr>
              <a:t>既存株主の判断</a:t>
            </a:r>
            <a:r>
              <a:rPr lang="ja-JP" altLang="en-US" dirty="0" smtClean="0"/>
              <a:t>に任せられる。</a:t>
            </a:r>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7B8D55E6-0D70-49AA-8282-D19C830D044A}" type="slidenum">
              <a:rPr lang="ja-JP" altLang="en-US" smtClean="0"/>
              <a:pPr>
                <a:defRPr/>
              </a:pPr>
              <a:t>27</a:t>
            </a:fld>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TOB</a:t>
            </a:r>
            <a:r>
              <a:rPr kumimoji="1" lang="ja-JP" altLang="en-US" dirty="0" smtClean="0"/>
              <a:t>の手順</a:t>
            </a:r>
            <a:endParaRPr kumimoji="1" lang="ja-JP" altLang="en-US" dirty="0"/>
          </a:p>
        </p:txBody>
      </p:sp>
      <p:sp>
        <p:nvSpPr>
          <p:cNvPr id="3" name="コンテンツ プレースホルダ 2"/>
          <p:cNvSpPr>
            <a:spLocks noGrp="1"/>
          </p:cNvSpPr>
          <p:nvPr>
            <p:ph idx="1"/>
          </p:nvPr>
        </p:nvSpPr>
        <p:spPr>
          <a:xfrm>
            <a:off x="457200" y="1500174"/>
            <a:ext cx="8229600" cy="4929222"/>
          </a:xfrm>
        </p:spPr>
        <p:txBody>
          <a:bodyPr/>
          <a:lstStyle/>
          <a:p>
            <a:pPr>
              <a:buNone/>
            </a:pPr>
            <a:r>
              <a:rPr kumimoji="1" lang="ja-JP" altLang="en-US" dirty="0" smtClean="0"/>
              <a:t>　</a:t>
            </a:r>
            <a:r>
              <a:rPr kumimoji="1" lang="ja-JP" altLang="en-US" sz="1800" dirty="0" smtClean="0"/>
              <a:t>　　　　　　　　　　　　　　　　・目的</a:t>
            </a:r>
            <a:endParaRPr kumimoji="1" lang="en-US" altLang="ja-JP" sz="1800" dirty="0" smtClean="0"/>
          </a:p>
          <a:p>
            <a:pPr>
              <a:buNone/>
            </a:pPr>
            <a:r>
              <a:rPr lang="ja-JP" altLang="en-US" sz="1800" dirty="0" smtClean="0"/>
              <a:t>　　　　　　　　　　　　　　　　　　・株数　　</a:t>
            </a:r>
            <a:endParaRPr lang="en-US" altLang="ja-JP" sz="1800" dirty="0" smtClean="0"/>
          </a:p>
          <a:p>
            <a:pPr>
              <a:buNone/>
            </a:pPr>
            <a:r>
              <a:rPr kumimoji="1" lang="ja-JP" altLang="en-US" sz="1800" dirty="0" smtClean="0"/>
              <a:t>　　　　　　　　　　　　　　　　　　・価格</a:t>
            </a:r>
            <a:endParaRPr kumimoji="1" lang="en-US" altLang="ja-JP" sz="1800" dirty="0" smtClean="0"/>
          </a:p>
          <a:p>
            <a:pPr>
              <a:buNone/>
            </a:pPr>
            <a:r>
              <a:rPr lang="ja-JP" altLang="en-US" sz="1800" dirty="0" smtClean="0"/>
              <a:t>　　　　　　　　　　　　　　　　　　・募集期間など</a:t>
            </a:r>
            <a:endParaRPr kumimoji="1" lang="en-US" altLang="ja-JP" sz="1800" dirty="0" smtClean="0"/>
          </a:p>
          <a:p>
            <a:pPr>
              <a:buNone/>
            </a:pPr>
            <a:r>
              <a:rPr kumimoji="1" lang="ja-JP" altLang="en-US" sz="2400" dirty="0" smtClean="0"/>
              <a:t>　</a:t>
            </a:r>
            <a:r>
              <a:rPr kumimoji="1" lang="ja-JP" altLang="en-US" sz="1800" dirty="0" smtClean="0"/>
              <a:t>　・新聞への広告　　　　　　　　　　　　　　　　　　　　　</a:t>
            </a:r>
            <a:r>
              <a:rPr kumimoji="1" lang="ja-JP" altLang="en-US" sz="1800" dirty="0" smtClean="0"/>
              <a:t>・</a:t>
            </a:r>
            <a:r>
              <a:rPr lang="ja-JP" altLang="en-US" sz="1800" dirty="0" smtClean="0"/>
              <a:t>財務</a:t>
            </a:r>
            <a:r>
              <a:rPr kumimoji="1" lang="ja-JP" altLang="en-US" sz="1800" dirty="0" smtClean="0"/>
              <a:t>省</a:t>
            </a:r>
            <a:r>
              <a:rPr kumimoji="1" lang="ja-JP" altLang="en-US" sz="1800" dirty="0" smtClean="0"/>
              <a:t>への届け出</a:t>
            </a:r>
            <a:endParaRPr kumimoji="1" lang="en-US" altLang="ja-JP" sz="1800" dirty="0" smtClean="0"/>
          </a:p>
          <a:p>
            <a:endParaRPr kumimoji="1" lang="en-US" altLang="ja-JP" sz="2000" dirty="0" smtClean="0"/>
          </a:p>
          <a:p>
            <a:endParaRPr lang="en-US" altLang="ja-JP" sz="2000" dirty="0" smtClean="0"/>
          </a:p>
          <a:p>
            <a:pPr>
              <a:buNone/>
            </a:pPr>
            <a:r>
              <a:rPr kumimoji="1" lang="ja-JP" altLang="en-US" sz="2000" dirty="0" smtClean="0"/>
              <a:t>　　　　　　　　　　　　　　　　　　　　　　　　　　　　　　　</a:t>
            </a:r>
            <a:r>
              <a:rPr kumimoji="1" lang="ja-JP" altLang="en-US" sz="1600" dirty="0" smtClean="0"/>
              <a:t>市場価格より高く不特定</a:t>
            </a:r>
            <a:r>
              <a:rPr lang="ja-JP" altLang="en-US" sz="1600" dirty="0" smtClean="0"/>
              <a:t>多数</a:t>
            </a:r>
            <a:endParaRPr kumimoji="1" lang="en-US" altLang="ja-JP" sz="1600" dirty="0" smtClean="0"/>
          </a:p>
          <a:p>
            <a:pPr>
              <a:buNone/>
            </a:pPr>
            <a:r>
              <a:rPr lang="ja-JP" altLang="en-US" sz="1600" dirty="0" smtClean="0"/>
              <a:t>　　　　　　　　　　　　　　　　　　　　　　　　　　　　　　　　　　　　　　　の株主から買い付ける。</a:t>
            </a:r>
            <a:endParaRPr kumimoji="1" lang="en-US" altLang="ja-JP" sz="1600" dirty="0" smtClean="0"/>
          </a:p>
          <a:p>
            <a:pPr>
              <a:buNone/>
            </a:pPr>
            <a:r>
              <a:rPr lang="ja-JP" altLang="en-US" sz="1600" dirty="0" smtClean="0"/>
              <a:t>　　　　　　　　　　　　　　　　　　　　　　　</a:t>
            </a:r>
            <a:r>
              <a:rPr lang="ja-JP" altLang="en-US" sz="1400" dirty="0" smtClean="0"/>
              <a:t>株券の買い付け</a:t>
            </a:r>
            <a:r>
              <a:rPr lang="ja-JP" altLang="en-US" sz="1600" dirty="0" smtClean="0"/>
              <a:t>　　　　　　　　　　　　</a:t>
            </a:r>
            <a:endParaRPr kumimoji="1" lang="ja-JP" altLang="en-US" sz="1600" dirty="0"/>
          </a:p>
        </p:txBody>
      </p:sp>
      <p:sp>
        <p:nvSpPr>
          <p:cNvPr id="4" name="スライド番号プレースホルダ 3"/>
          <p:cNvSpPr>
            <a:spLocks noGrp="1"/>
          </p:cNvSpPr>
          <p:nvPr>
            <p:ph type="sldNum" sz="quarter" idx="12"/>
          </p:nvPr>
        </p:nvSpPr>
        <p:spPr/>
        <p:txBody>
          <a:bodyPr/>
          <a:lstStyle/>
          <a:p>
            <a:pPr>
              <a:defRPr/>
            </a:pPr>
            <a:fld id="{7B8D55E6-0D70-49AA-8282-D19C830D044A}" type="slidenum">
              <a:rPr lang="ja-JP" altLang="en-US" smtClean="0"/>
              <a:pPr>
                <a:defRPr/>
              </a:pPr>
              <a:t>28</a:t>
            </a:fld>
            <a:endParaRPr lang="ja-JP" altLang="en-US"/>
          </a:p>
        </p:txBody>
      </p:sp>
      <p:pic>
        <p:nvPicPr>
          <p:cNvPr id="1026" name="Picture 2" descr="C:\Program Files\Microsoft Office\MEDIA\CAGCAT10\j0205462.wmf"/>
          <p:cNvPicPr>
            <a:picLocks noChangeAspect="1" noChangeArrowheads="1"/>
          </p:cNvPicPr>
          <p:nvPr/>
        </p:nvPicPr>
        <p:blipFill>
          <a:blip r:embed="rId2"/>
          <a:srcRect/>
          <a:stretch>
            <a:fillRect/>
          </a:stretch>
        </p:blipFill>
        <p:spPr bwMode="auto">
          <a:xfrm>
            <a:off x="5643570" y="1643050"/>
            <a:ext cx="1714512" cy="1428760"/>
          </a:xfrm>
          <a:prstGeom prst="rect">
            <a:avLst/>
          </a:prstGeom>
          <a:noFill/>
        </p:spPr>
      </p:pic>
      <p:pic>
        <p:nvPicPr>
          <p:cNvPr id="1027" name="Picture 3" descr="C:\Users\jj14s032\AppData\Local\Microsoft\Windows\Temporary Internet Files\Content.IE5\QEPLT0XF\MCj04260620000[1].wmf"/>
          <p:cNvPicPr>
            <a:picLocks noChangeAspect="1" noChangeArrowheads="1"/>
          </p:cNvPicPr>
          <p:nvPr/>
        </p:nvPicPr>
        <p:blipFill>
          <a:blip r:embed="rId3"/>
          <a:srcRect/>
          <a:stretch>
            <a:fillRect/>
          </a:stretch>
        </p:blipFill>
        <p:spPr bwMode="auto">
          <a:xfrm>
            <a:off x="1142976" y="1643050"/>
            <a:ext cx="1500198" cy="1357322"/>
          </a:xfrm>
          <a:prstGeom prst="rect">
            <a:avLst/>
          </a:prstGeom>
          <a:noFill/>
        </p:spPr>
      </p:pic>
      <p:sp>
        <p:nvSpPr>
          <p:cNvPr id="7" name="下矢印 6"/>
          <p:cNvSpPr/>
          <p:nvPr/>
        </p:nvSpPr>
        <p:spPr>
          <a:xfrm>
            <a:off x="4000496" y="350043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4071934" y="521495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071802" y="4000504"/>
            <a:ext cx="2286016" cy="642942"/>
          </a:xfrm>
          <a:prstGeom prst="rect">
            <a:avLst/>
          </a:prstGeom>
          <a:solidFill>
            <a:schemeClr val="accent4">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○○○株式会社</a:t>
            </a:r>
            <a:endParaRPr lang="en-US" altLang="ja-JP" dirty="0" smtClean="0">
              <a:solidFill>
                <a:schemeClr val="tx1"/>
              </a:solidFill>
            </a:endParaRPr>
          </a:p>
          <a:p>
            <a:pPr algn="ctr"/>
            <a:r>
              <a:rPr lang="ja-JP" altLang="en-US" dirty="0" smtClean="0">
                <a:solidFill>
                  <a:schemeClr val="tx1"/>
                </a:solidFill>
              </a:rPr>
              <a:t>株券</a:t>
            </a:r>
          </a:p>
        </p:txBody>
      </p:sp>
      <p:sp>
        <p:nvSpPr>
          <p:cNvPr id="11" name="左中かっこ 10"/>
          <p:cNvSpPr/>
          <p:nvPr/>
        </p:nvSpPr>
        <p:spPr>
          <a:xfrm>
            <a:off x="5500694" y="4143380"/>
            <a:ext cx="142876" cy="1071570"/>
          </a:xfrm>
          <a:prstGeom prst="leftBrace">
            <a:avLst>
              <a:gd name="adj1" fmla="val 10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p:cNvSpPr/>
          <p:nvPr/>
        </p:nvSpPr>
        <p:spPr>
          <a:xfrm>
            <a:off x="3143240" y="5857892"/>
            <a:ext cx="2286016" cy="642942"/>
          </a:xfrm>
          <a:prstGeom prst="rect">
            <a:avLst/>
          </a:prstGeom>
          <a:solidFill>
            <a:schemeClr val="accent4">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kern="0" dirty="0" smtClean="0">
                <a:solidFill>
                  <a:srgbClr val="000049"/>
                </a:solidFill>
              </a:rPr>
              <a:t>期間終了</a:t>
            </a:r>
            <a:endParaRPr lang="en-US" altLang="ja-JP" kern="0" dirty="0" smtClean="0">
              <a:solidFill>
                <a:srgbClr val="000049"/>
              </a:solidFill>
            </a:endParaRPr>
          </a:p>
          <a:p>
            <a:pPr algn="ctr"/>
            <a:r>
              <a:rPr lang="ja-JP" altLang="en-US" kern="0" dirty="0" smtClean="0">
                <a:solidFill>
                  <a:srgbClr val="000049"/>
                </a:solidFill>
              </a:rPr>
              <a:t>（</a:t>
            </a:r>
            <a:r>
              <a:rPr lang="en-US" altLang="ja-JP" kern="0" dirty="0" smtClean="0">
                <a:solidFill>
                  <a:srgbClr val="000049"/>
                </a:solidFill>
              </a:rPr>
              <a:t>TOB</a:t>
            </a:r>
            <a:r>
              <a:rPr lang="ja-JP" altLang="en-US" kern="0" dirty="0" smtClean="0">
                <a:solidFill>
                  <a:srgbClr val="000049"/>
                </a:solidFill>
              </a:rPr>
              <a:t>の完了）</a:t>
            </a:r>
            <a:endParaRPr lang="ja-JP" alt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合併</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合併</a:t>
            </a:r>
            <a:r>
              <a:rPr lang="ja-JP" altLang="en-US" dirty="0" smtClean="0"/>
              <a:t>とは</a:t>
            </a:r>
            <a:r>
              <a:rPr lang="en-US" altLang="ja-JP" dirty="0" smtClean="0"/>
              <a:t>2</a:t>
            </a:r>
            <a:r>
              <a:rPr lang="ja-JP" altLang="en-US" dirty="0" smtClean="0"/>
              <a:t>つ以上の会社が、契約により、</a:t>
            </a:r>
            <a:r>
              <a:rPr lang="en-US" altLang="ja-JP" dirty="0" smtClean="0"/>
              <a:t>1</a:t>
            </a:r>
            <a:r>
              <a:rPr lang="ja-JP" altLang="en-US" dirty="0" err="1" smtClean="0"/>
              <a:t>つの</a:t>
            </a:r>
            <a:r>
              <a:rPr lang="ja-JP" altLang="en-US" dirty="0" smtClean="0"/>
              <a:t>会社に合体すること</a:t>
            </a:r>
            <a:endParaRPr lang="en-US" altLang="ja-JP" dirty="0" smtClean="0"/>
          </a:p>
          <a:p>
            <a:endParaRPr kumimoji="1" lang="en-US" altLang="ja-JP" dirty="0" smtClean="0"/>
          </a:p>
          <a:p>
            <a:r>
              <a:rPr kumimoji="1" lang="ja-JP" altLang="en-US" sz="3600" dirty="0" smtClean="0"/>
              <a:t>合併の種類</a:t>
            </a:r>
            <a:endParaRPr kumimoji="1" lang="en-US" altLang="ja-JP" sz="3600" dirty="0" smtClean="0"/>
          </a:p>
          <a:p>
            <a:pPr>
              <a:buNone/>
            </a:pPr>
            <a:r>
              <a:rPr kumimoji="1" lang="ja-JP" altLang="en-US" sz="3600" dirty="0" smtClean="0"/>
              <a:t>　　</a:t>
            </a:r>
            <a:r>
              <a:rPr kumimoji="1" lang="en-US" altLang="ja-JP" sz="3600" dirty="0" smtClean="0">
                <a:solidFill>
                  <a:srgbClr val="FF0000"/>
                </a:solidFill>
              </a:rPr>
              <a:t>1.</a:t>
            </a:r>
            <a:r>
              <a:rPr kumimoji="1" lang="ja-JP" altLang="en-US" sz="3600" dirty="0" smtClean="0">
                <a:solidFill>
                  <a:srgbClr val="FF0000"/>
                </a:solidFill>
              </a:rPr>
              <a:t>吸収合併</a:t>
            </a:r>
            <a:endParaRPr kumimoji="1" lang="en-US" altLang="ja-JP" sz="3600" dirty="0" smtClean="0">
              <a:solidFill>
                <a:srgbClr val="FF0000"/>
              </a:solidFill>
            </a:endParaRPr>
          </a:p>
          <a:p>
            <a:pPr>
              <a:buNone/>
            </a:pPr>
            <a:r>
              <a:rPr lang="ja-JP" altLang="en-US" sz="3600" dirty="0" smtClean="0"/>
              <a:t>　　　</a:t>
            </a:r>
            <a:endParaRPr lang="en-US" altLang="ja-JP" sz="3600" dirty="0" smtClean="0"/>
          </a:p>
          <a:p>
            <a:pPr>
              <a:buNone/>
            </a:pPr>
            <a:r>
              <a:rPr kumimoji="1" lang="ja-JP" altLang="en-US" sz="3600" dirty="0" smtClean="0"/>
              <a:t>　　</a:t>
            </a:r>
            <a:r>
              <a:rPr kumimoji="1" lang="en-US" altLang="ja-JP" sz="3600" dirty="0" smtClean="0">
                <a:solidFill>
                  <a:srgbClr val="FF0000"/>
                </a:solidFill>
              </a:rPr>
              <a:t>2.</a:t>
            </a:r>
            <a:r>
              <a:rPr kumimoji="1" lang="ja-JP" altLang="en-US" sz="3600" dirty="0" smtClean="0">
                <a:solidFill>
                  <a:srgbClr val="FF0000"/>
                </a:solidFill>
              </a:rPr>
              <a:t>新設</a:t>
            </a:r>
            <a:r>
              <a:rPr kumimoji="1" lang="ja-JP" altLang="en-US" sz="3600" dirty="0" smtClean="0">
                <a:solidFill>
                  <a:srgbClr val="FF0000"/>
                </a:solidFill>
              </a:rPr>
              <a:t>合併</a:t>
            </a:r>
            <a:endParaRPr lang="en-US" altLang="ja-JP" sz="3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r>
              <a:rPr lang="ja-JP" altLang="en-US" dirty="0" smtClean="0"/>
              <a:t>ファイナンスと</a:t>
            </a:r>
            <a:r>
              <a:rPr lang="ja-JP" altLang="en-US" dirty="0" smtClean="0"/>
              <a:t>は</a:t>
            </a:r>
            <a:endParaRPr lang="en-US" altLang="ja-JP" dirty="0" smtClean="0"/>
          </a:p>
        </p:txBody>
      </p:sp>
      <p:sp>
        <p:nvSpPr>
          <p:cNvPr id="15362" name="コンテンツ プレースホルダ 2"/>
          <p:cNvSpPr>
            <a:spLocks noGrp="1"/>
          </p:cNvSpPr>
          <p:nvPr>
            <p:ph idx="1"/>
          </p:nvPr>
        </p:nvSpPr>
        <p:spPr>
          <a:xfrm>
            <a:off x="468313" y="1914525"/>
            <a:ext cx="8229600" cy="4943475"/>
          </a:xfrm>
        </p:spPr>
        <p:txBody>
          <a:bodyPr/>
          <a:lstStyle/>
          <a:p>
            <a:pPr>
              <a:lnSpc>
                <a:spcPct val="110000"/>
              </a:lnSpc>
            </a:pPr>
            <a:r>
              <a:rPr lang="ja-JP" altLang="en-US" dirty="0" smtClean="0"/>
              <a:t>ファイナンスとは、会社が事業のために資金調達すること。</a:t>
            </a:r>
          </a:p>
          <a:p>
            <a:pPr>
              <a:lnSpc>
                <a:spcPct val="110000"/>
              </a:lnSpc>
            </a:pPr>
            <a:endParaRPr lang="en-US" altLang="ja-JP" dirty="0" smtClean="0"/>
          </a:p>
          <a:p>
            <a:r>
              <a:rPr lang="ja-JP" altLang="en-US" dirty="0" smtClean="0"/>
              <a:t>ファイナンスの仕方を観察することで、企業の経営状態を推測することが可能である。</a:t>
            </a:r>
          </a:p>
          <a:p>
            <a:pPr>
              <a:lnSpc>
                <a:spcPct val="110000"/>
              </a:lnSpc>
            </a:pPr>
            <a:endParaRPr lang="en-US"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吸収合併と新設合併の違い</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smtClean="0"/>
              <a:t>　　</a:t>
            </a:r>
            <a:r>
              <a:rPr kumimoji="1" lang="ja-JP" altLang="en-US" sz="2800" smtClean="0"/>
              <a:t>・</a:t>
            </a:r>
            <a:r>
              <a:rPr kumimoji="1" lang="ja-JP" altLang="en-US" sz="2800" dirty="0" smtClean="0"/>
              <a:t>吸収合併　　　　　　　　　　</a:t>
            </a:r>
            <a:r>
              <a:rPr kumimoji="1" lang="ja-JP" altLang="en-US" sz="2800" smtClean="0"/>
              <a:t>　　　・</a:t>
            </a:r>
            <a:r>
              <a:rPr kumimoji="1" lang="ja-JP" altLang="en-US" sz="2800" dirty="0" smtClean="0"/>
              <a:t>新設合併</a:t>
            </a:r>
            <a:endParaRPr kumimoji="1" lang="ja-JP" altLang="en-US" sz="2800" dirty="0"/>
          </a:p>
        </p:txBody>
      </p:sp>
      <p:sp>
        <p:nvSpPr>
          <p:cNvPr id="4" name="スライド番号プレースホルダ 3"/>
          <p:cNvSpPr>
            <a:spLocks noGrp="1"/>
          </p:cNvSpPr>
          <p:nvPr>
            <p:ph type="sldNum" sz="quarter" idx="12"/>
          </p:nvPr>
        </p:nvSpPr>
        <p:spPr/>
        <p:txBody>
          <a:bodyPr/>
          <a:lstStyle/>
          <a:p>
            <a:pPr>
              <a:defRPr/>
            </a:pPr>
            <a:fld id="{7B8D55E6-0D70-49AA-8282-D19C830D044A}" type="slidenum">
              <a:rPr lang="ja-JP" altLang="en-US" smtClean="0"/>
              <a:pPr>
                <a:defRPr/>
              </a:pPr>
              <a:t>30</a:t>
            </a:fld>
            <a:endParaRPr lang="ja-JP" altLang="en-US"/>
          </a:p>
        </p:txBody>
      </p:sp>
      <p:sp>
        <p:nvSpPr>
          <p:cNvPr id="5" name="正方形/長方形 4"/>
          <p:cNvSpPr/>
          <p:nvPr/>
        </p:nvSpPr>
        <p:spPr>
          <a:xfrm>
            <a:off x="857224" y="2571744"/>
            <a:ext cx="928694" cy="107157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r>
              <a:rPr kumimoji="1" lang="ja-JP" altLang="en-US" dirty="0" smtClean="0">
                <a:solidFill>
                  <a:schemeClr val="tx1"/>
                </a:solidFill>
              </a:rPr>
              <a:t>社</a:t>
            </a:r>
            <a:endParaRPr kumimoji="1" lang="ja-JP" altLang="en-US" dirty="0">
              <a:solidFill>
                <a:schemeClr val="tx1"/>
              </a:solidFill>
            </a:endParaRPr>
          </a:p>
        </p:txBody>
      </p:sp>
      <p:sp>
        <p:nvSpPr>
          <p:cNvPr id="8" name="正方形/長方形 7"/>
          <p:cNvSpPr/>
          <p:nvPr/>
        </p:nvSpPr>
        <p:spPr>
          <a:xfrm>
            <a:off x="2643174" y="2571744"/>
            <a:ext cx="928694" cy="107157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r>
              <a:rPr kumimoji="1" lang="ja-JP" altLang="en-US" dirty="0" smtClean="0">
                <a:solidFill>
                  <a:schemeClr val="tx1"/>
                </a:solidFill>
              </a:rPr>
              <a:t>社</a:t>
            </a:r>
            <a:endParaRPr kumimoji="1" lang="ja-JP" altLang="en-US" dirty="0">
              <a:solidFill>
                <a:schemeClr val="tx1"/>
              </a:solidFill>
            </a:endParaRPr>
          </a:p>
        </p:txBody>
      </p:sp>
      <p:sp>
        <p:nvSpPr>
          <p:cNvPr id="9" name="正方形/長方形 8"/>
          <p:cNvSpPr/>
          <p:nvPr/>
        </p:nvSpPr>
        <p:spPr>
          <a:xfrm>
            <a:off x="7000892" y="2571744"/>
            <a:ext cx="928694" cy="107157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r>
              <a:rPr kumimoji="1" lang="ja-JP" altLang="en-US" dirty="0" smtClean="0">
                <a:solidFill>
                  <a:schemeClr val="tx1"/>
                </a:solidFill>
              </a:rPr>
              <a:t>社</a:t>
            </a:r>
            <a:endParaRPr kumimoji="1" lang="ja-JP" altLang="en-US" dirty="0">
              <a:solidFill>
                <a:schemeClr val="tx1"/>
              </a:solidFill>
            </a:endParaRPr>
          </a:p>
        </p:txBody>
      </p:sp>
      <p:sp>
        <p:nvSpPr>
          <p:cNvPr id="10" name="正方形/長方形 9"/>
          <p:cNvSpPr/>
          <p:nvPr/>
        </p:nvSpPr>
        <p:spPr>
          <a:xfrm>
            <a:off x="5357818" y="2571744"/>
            <a:ext cx="928694" cy="107157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r>
              <a:rPr kumimoji="1" lang="ja-JP" altLang="en-US" dirty="0" smtClean="0">
                <a:solidFill>
                  <a:schemeClr val="tx1"/>
                </a:solidFill>
              </a:rPr>
              <a:t>社</a:t>
            </a:r>
            <a:endParaRPr kumimoji="1" lang="ja-JP" altLang="en-US" dirty="0">
              <a:solidFill>
                <a:schemeClr val="tx1"/>
              </a:solidFill>
            </a:endParaRPr>
          </a:p>
        </p:txBody>
      </p:sp>
      <p:sp>
        <p:nvSpPr>
          <p:cNvPr id="11" name="正方形/長方形 10"/>
          <p:cNvSpPr/>
          <p:nvPr/>
        </p:nvSpPr>
        <p:spPr>
          <a:xfrm>
            <a:off x="1357290" y="4572008"/>
            <a:ext cx="1857388" cy="78581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r>
              <a:rPr kumimoji="1" lang="ja-JP" altLang="en-US" dirty="0" smtClean="0">
                <a:solidFill>
                  <a:schemeClr val="tx1"/>
                </a:solidFill>
              </a:rPr>
              <a:t>社</a:t>
            </a:r>
            <a:endParaRPr kumimoji="1" lang="ja-JP" altLang="en-US" dirty="0">
              <a:solidFill>
                <a:schemeClr val="tx1"/>
              </a:solidFill>
            </a:endParaRPr>
          </a:p>
        </p:txBody>
      </p:sp>
      <p:sp>
        <p:nvSpPr>
          <p:cNvPr id="12" name="正方形/長方形 11"/>
          <p:cNvSpPr/>
          <p:nvPr/>
        </p:nvSpPr>
        <p:spPr>
          <a:xfrm>
            <a:off x="5786446" y="4643446"/>
            <a:ext cx="1857388" cy="78581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r>
              <a:rPr kumimoji="1" lang="ja-JP" altLang="en-US" dirty="0" smtClean="0">
                <a:solidFill>
                  <a:schemeClr val="tx1"/>
                </a:solidFill>
              </a:rPr>
              <a:t>社</a:t>
            </a:r>
            <a:endParaRPr kumimoji="1" lang="en-US" altLang="ja-JP" dirty="0" smtClean="0">
              <a:solidFill>
                <a:schemeClr val="tx1"/>
              </a:solidFill>
            </a:endParaRPr>
          </a:p>
        </p:txBody>
      </p:sp>
      <p:sp>
        <p:nvSpPr>
          <p:cNvPr id="13" name="右矢印 12"/>
          <p:cNvSpPr/>
          <p:nvPr/>
        </p:nvSpPr>
        <p:spPr>
          <a:xfrm rot="7168006">
            <a:off x="2594993" y="3885749"/>
            <a:ext cx="642942" cy="428628"/>
          </a:xfrm>
          <a:prstGeom prst="rightArrow">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1928794" y="2928934"/>
            <a:ext cx="642942" cy="428628"/>
          </a:xfrm>
          <a:prstGeom prst="rightArrow">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7517383">
            <a:off x="7040071" y="3958085"/>
            <a:ext cx="642942" cy="428628"/>
          </a:xfrm>
          <a:prstGeom prst="rightArrow">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rot="3427147">
            <a:off x="5643570" y="3929066"/>
            <a:ext cx="642942" cy="428628"/>
          </a:xfrm>
          <a:prstGeom prst="rightArrow">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合併</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平成</a:t>
            </a:r>
            <a:r>
              <a:rPr kumimoji="1" lang="en-US" altLang="ja-JP" dirty="0" smtClean="0"/>
              <a:t>13</a:t>
            </a:r>
            <a:r>
              <a:rPr kumimoji="1" lang="ja-JP" altLang="en-US" dirty="0" smtClean="0"/>
              <a:t>年から平成</a:t>
            </a:r>
            <a:r>
              <a:rPr kumimoji="1" lang="en-US" altLang="ja-JP" dirty="0" smtClean="0"/>
              <a:t>18</a:t>
            </a:r>
            <a:r>
              <a:rPr kumimoji="1" lang="ja-JP" altLang="en-US" dirty="0" smtClean="0"/>
              <a:t>年の間の新設合併と吸収合併の統計</a:t>
            </a:r>
            <a:endParaRPr lang="en-US" altLang="ja-JP" dirty="0" smtClean="0"/>
          </a:p>
          <a:p>
            <a:endParaRPr kumimoji="1" lang="en-US" altLang="ja-JP" dirty="0" smtClean="0"/>
          </a:p>
          <a:p>
            <a:r>
              <a:rPr lang="ja-JP" altLang="en-US" dirty="0" smtClean="0"/>
              <a:t>新設合併　</a:t>
            </a:r>
            <a:r>
              <a:rPr lang="en-US" altLang="ja-JP" dirty="0" smtClean="0">
                <a:solidFill>
                  <a:srgbClr val="FF0000"/>
                </a:solidFill>
              </a:rPr>
              <a:t>638</a:t>
            </a:r>
            <a:r>
              <a:rPr lang="ja-JP" altLang="en-US" dirty="0" smtClean="0"/>
              <a:t>社</a:t>
            </a:r>
            <a:endParaRPr lang="en-US" altLang="ja-JP" dirty="0" smtClean="0"/>
          </a:p>
          <a:p>
            <a:endParaRPr kumimoji="1" lang="en-US" altLang="ja-JP" dirty="0" smtClean="0"/>
          </a:p>
          <a:p>
            <a:r>
              <a:rPr lang="ja-JP" altLang="en-US" dirty="0" smtClean="0"/>
              <a:t>吸収合併　</a:t>
            </a:r>
            <a:r>
              <a:rPr lang="en-US" altLang="ja-JP" dirty="0" smtClean="0">
                <a:solidFill>
                  <a:srgbClr val="FF0000"/>
                </a:solidFill>
              </a:rPr>
              <a:t>12.209</a:t>
            </a:r>
            <a:r>
              <a:rPr lang="ja-JP" altLang="en-US" dirty="0" smtClean="0"/>
              <a:t>社</a:t>
            </a:r>
            <a:endParaRPr lang="en-US" altLang="ja-JP" dirty="0" smtClean="0"/>
          </a:p>
          <a:p>
            <a:endParaRPr lang="en-US" altLang="ja-JP" dirty="0" smtClean="0"/>
          </a:p>
          <a:p>
            <a:pPr>
              <a:buNone/>
            </a:pPr>
            <a:r>
              <a:rPr kumimoji="1" lang="ja-JP" altLang="en-US" sz="1900" dirty="0" smtClean="0"/>
              <a:t>（統計局</a:t>
            </a:r>
            <a:r>
              <a:rPr kumimoji="1" lang="en-US" altLang="ja-JP" sz="1900" dirty="0" smtClean="0"/>
              <a:t>/</a:t>
            </a:r>
            <a:r>
              <a:rPr kumimoji="1" lang="ja-JP" altLang="en-US" sz="1900" dirty="0" smtClean="0"/>
              <a:t>平成</a:t>
            </a:r>
            <a:r>
              <a:rPr kumimoji="1" lang="en-US" altLang="ja-JP" sz="1900" dirty="0" smtClean="0"/>
              <a:t>18</a:t>
            </a:r>
            <a:r>
              <a:rPr kumimoji="1" lang="ja-JP" altLang="en-US" sz="1900" dirty="0" smtClean="0"/>
              <a:t>年度事業所</a:t>
            </a:r>
            <a:r>
              <a:rPr lang="ja-JP" altLang="en-US" sz="1900" dirty="0" smtClean="0"/>
              <a:t>・企業統計調査　結果の概要</a:t>
            </a:r>
            <a:r>
              <a:rPr kumimoji="1" lang="ja-JP" altLang="en-US" sz="1900" dirty="0" smtClean="0"/>
              <a:t>　より</a:t>
            </a:r>
            <a:r>
              <a:rPr lang="en-US" altLang="ja-JP" sz="1900" dirty="0" smtClean="0"/>
              <a:t>http://www.stat.go.jp/data/jigyou/2006/kakuhou/gaiyou/12.htm</a:t>
            </a:r>
            <a:r>
              <a:rPr kumimoji="1" lang="ja-JP" altLang="en-US" sz="1900" dirty="0" smtClean="0"/>
              <a:t>）</a:t>
            </a:r>
            <a:endParaRPr kumimoji="1" lang="ja-JP" altLang="en-US" sz="19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なぜ吸収合併が多いのか</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solidFill>
                  <a:srgbClr val="FF0000"/>
                </a:solidFill>
              </a:rPr>
              <a:t>　「</a:t>
            </a:r>
            <a:r>
              <a:rPr lang="ja-JP" altLang="en-US" dirty="0" smtClean="0">
                <a:solidFill>
                  <a:srgbClr val="FF0000"/>
                </a:solidFill>
              </a:rPr>
              <a:t>登録免許税額」</a:t>
            </a:r>
            <a:r>
              <a:rPr lang="ja-JP" altLang="en-US" dirty="0" smtClean="0">
                <a:solidFill>
                  <a:schemeClr val="tx1"/>
                </a:solidFill>
              </a:rPr>
              <a:t>というものがあり、新設合併よりも吸収合併の方が払う税金が</a:t>
            </a:r>
            <a:r>
              <a:rPr lang="ja-JP" altLang="en-US" dirty="0" smtClean="0">
                <a:solidFill>
                  <a:schemeClr val="tx1"/>
                </a:solidFill>
              </a:rPr>
              <a:t>少ない場合が多い。</a:t>
            </a:r>
            <a:endParaRPr lang="en-US" altLang="ja-JP" dirty="0" smtClean="0">
              <a:solidFill>
                <a:schemeClr val="tx1"/>
              </a:solidFill>
            </a:endParaRPr>
          </a:p>
          <a:p>
            <a:r>
              <a:rPr lang="ja-JP" altLang="en-US" dirty="0" smtClean="0">
                <a:solidFill>
                  <a:schemeClr val="tx1"/>
                </a:solidFill>
              </a:rPr>
              <a:t>　また、新設合併を行うと証券会社の上場資格がいったん消失し、再申請が必要になる。</a:t>
            </a:r>
            <a:endParaRPr lang="en-US" altLang="ja-JP" dirty="0" smtClean="0">
              <a:solidFill>
                <a:schemeClr val="tx1"/>
              </a:solidFill>
            </a:endParaRPr>
          </a:p>
          <a:p>
            <a:endParaRPr lang="en-US" altLang="ja-JP" dirty="0" smtClean="0">
              <a:solidFill>
                <a:srgbClr val="FF0000"/>
              </a:solidFill>
            </a:endParaRPr>
          </a:p>
          <a:p>
            <a:r>
              <a:rPr lang="ja-JP" altLang="en-US" dirty="0" smtClean="0">
                <a:solidFill>
                  <a:srgbClr val="FF0000"/>
                </a:solidFill>
              </a:rPr>
              <a:t>　</a:t>
            </a:r>
            <a:r>
              <a:rPr lang="ja-JP" altLang="en-US" dirty="0" smtClean="0">
                <a:solidFill>
                  <a:schemeClr val="tx1"/>
                </a:solidFill>
              </a:rPr>
              <a:t>なので、コストと手間がかかる点で、</a:t>
            </a:r>
            <a:r>
              <a:rPr lang="ja-JP" altLang="en-US" dirty="0" smtClean="0">
                <a:solidFill>
                  <a:srgbClr val="FF0000"/>
                </a:solidFill>
              </a:rPr>
              <a:t>対等な合併</a:t>
            </a:r>
            <a:r>
              <a:rPr lang="ja-JP" altLang="en-US" dirty="0" smtClean="0">
                <a:solidFill>
                  <a:srgbClr val="FF0000"/>
                </a:solidFill>
              </a:rPr>
              <a:t>であっても、</a:t>
            </a:r>
            <a:r>
              <a:rPr kumimoji="1" lang="ja-JP" altLang="en-US" dirty="0" smtClean="0"/>
              <a:t>新設合併ではなく、吸収合併の手段が</a:t>
            </a:r>
            <a:r>
              <a:rPr kumimoji="1" lang="ja-JP" altLang="en-US" dirty="0" smtClean="0"/>
              <a:t>取られる場合が多い</a:t>
            </a:r>
            <a:r>
              <a:rPr lang="ja-JP" altLang="en-US" dirty="0" smtClean="0"/>
              <a:t>。それが、データの開きに拍車をかけている。</a:t>
            </a:r>
            <a:endParaRPr kumimoji="1" lang="en-US" altLang="ja-JP" dirty="0" smtClean="0"/>
          </a:p>
          <a:p>
            <a:endParaRPr lang="en-US" altLang="ja-JP" dirty="0" smtClean="0"/>
          </a:p>
          <a:p>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タイトル 1"/>
          <p:cNvSpPr>
            <a:spLocks noGrp="1"/>
          </p:cNvSpPr>
          <p:nvPr>
            <p:ph type="title"/>
          </p:nvPr>
        </p:nvSpPr>
        <p:spPr/>
        <p:txBody>
          <a:bodyPr/>
          <a:lstStyle/>
          <a:p>
            <a:r>
              <a:rPr lang="ja-JP" altLang="en-US" smtClean="0"/>
              <a:t>参考文献</a:t>
            </a:r>
          </a:p>
        </p:txBody>
      </p:sp>
      <p:sp>
        <p:nvSpPr>
          <p:cNvPr id="23554" name="コンテンツ プレースホルダ 2"/>
          <p:cNvSpPr>
            <a:spLocks noGrp="1"/>
          </p:cNvSpPr>
          <p:nvPr>
            <p:ph idx="1"/>
          </p:nvPr>
        </p:nvSpPr>
        <p:spPr/>
        <p:txBody>
          <a:bodyPr/>
          <a:lstStyle/>
          <a:p>
            <a:pPr>
              <a:buNone/>
            </a:pPr>
            <a:r>
              <a:rPr lang="ja-JP" altLang="en-US" sz="1100" dirty="0" smtClean="0"/>
              <a:t>杉山 敏啓</a:t>
            </a:r>
            <a:r>
              <a:rPr lang="en-US" altLang="ja-JP" sz="1100" dirty="0" smtClean="0"/>
              <a:t>(2008/6/20),『</a:t>
            </a:r>
            <a:r>
              <a:rPr lang="ja-JP" altLang="en-US" sz="1100" dirty="0" smtClean="0"/>
              <a:t>用語でわかる 金融の基本としくみ </a:t>
            </a:r>
            <a:r>
              <a:rPr lang="en-US" altLang="ja-JP" sz="1100" dirty="0" smtClean="0"/>
              <a:t>』</a:t>
            </a:r>
            <a:r>
              <a:rPr lang="ja-JP" altLang="en-US" sz="1100" dirty="0" smtClean="0"/>
              <a:t>　日本能率協会マネジメントセンター</a:t>
            </a:r>
            <a:endParaRPr lang="en-US" altLang="ja-JP" sz="1100" dirty="0" smtClean="0"/>
          </a:p>
          <a:p>
            <a:pPr>
              <a:buNone/>
            </a:pPr>
            <a:endParaRPr lang="en-US" altLang="ja-JP" sz="1100" dirty="0" smtClean="0"/>
          </a:p>
          <a:p>
            <a:pPr>
              <a:buNone/>
            </a:pPr>
            <a:r>
              <a:rPr lang="ja-JP" altLang="en-US" sz="1100" dirty="0" smtClean="0"/>
              <a:t>永野 良祐 </a:t>
            </a:r>
            <a:r>
              <a:rPr lang="en-US" altLang="ja-JP" sz="1100" dirty="0" smtClean="0"/>
              <a:t>(2007/7/12),『</a:t>
            </a:r>
            <a:r>
              <a:rPr lang="ja-JP" altLang="en-US" sz="1100" dirty="0" smtClean="0"/>
              <a:t>これでわかった</a:t>
            </a:r>
            <a:r>
              <a:rPr lang="en-US" altLang="ja-JP" sz="1100" dirty="0" smtClean="0"/>
              <a:t>!</a:t>
            </a:r>
            <a:r>
              <a:rPr lang="ja-JP" altLang="en-US" sz="1100" dirty="0" smtClean="0"/>
              <a:t>ファイナンス</a:t>
            </a:r>
            <a:r>
              <a:rPr lang="en-US" altLang="ja-JP" sz="1100" dirty="0" smtClean="0"/>
              <a:t>』 ,PHP</a:t>
            </a:r>
            <a:r>
              <a:rPr lang="ja-JP" altLang="en-US" sz="1100" dirty="0" smtClean="0"/>
              <a:t>研究所 </a:t>
            </a:r>
            <a:endParaRPr lang="en-US" altLang="ja-JP" sz="1100" dirty="0" smtClean="0"/>
          </a:p>
          <a:p>
            <a:pPr>
              <a:buNone/>
            </a:pPr>
            <a:endParaRPr lang="en-US" altLang="ja-JP" sz="1100" dirty="0" smtClean="0"/>
          </a:p>
          <a:p>
            <a:pPr>
              <a:buNone/>
            </a:pPr>
            <a:r>
              <a:rPr lang="ja-JP" altLang="en-US" sz="1100" dirty="0" smtClean="0"/>
              <a:t>野口 悠紀雄 </a:t>
            </a:r>
            <a:r>
              <a:rPr lang="en-US" altLang="ja-JP" sz="1100" dirty="0" smtClean="0"/>
              <a:t>(</a:t>
            </a:r>
            <a:r>
              <a:rPr lang="en-US" altLang="zh-TW" sz="1100" dirty="0" smtClean="0"/>
              <a:t>2009/01</a:t>
            </a:r>
            <a:r>
              <a:rPr lang="en-US" altLang="ja-JP" sz="1100" dirty="0" smtClean="0"/>
              <a:t>),『</a:t>
            </a:r>
            <a:r>
              <a:rPr lang="ja-JP" altLang="en-US" sz="1100" dirty="0" smtClean="0"/>
              <a:t>金融危機の本質は何か</a:t>
            </a:r>
            <a:r>
              <a:rPr lang="en-US" altLang="ja-JP" sz="1100" dirty="0" smtClean="0"/>
              <a:t>―</a:t>
            </a:r>
            <a:r>
              <a:rPr lang="ja-JP" altLang="en-US" sz="1100" dirty="0" smtClean="0"/>
              <a:t>ファイナンス理論からのアプローチ </a:t>
            </a:r>
            <a:r>
              <a:rPr lang="en-US" altLang="ja-JP" sz="1100" dirty="0" smtClean="0"/>
              <a:t>』,</a:t>
            </a:r>
            <a:r>
              <a:rPr lang="ja-JP" altLang="en-US" sz="1100" dirty="0" smtClean="0"/>
              <a:t>東洋経済新聞</a:t>
            </a:r>
            <a:endParaRPr lang="en-US" altLang="ja-JP" sz="1100" dirty="0" smtClean="0"/>
          </a:p>
          <a:p>
            <a:pPr>
              <a:buNone/>
            </a:pPr>
            <a:endParaRPr lang="en-US" altLang="ja-JP" sz="1100" dirty="0" smtClean="0"/>
          </a:p>
          <a:p>
            <a:pPr>
              <a:buNone/>
            </a:pPr>
            <a:r>
              <a:rPr lang="ja-JP" altLang="en-US" sz="1100" dirty="0" smtClean="0"/>
              <a:t>ユーキャン</a:t>
            </a:r>
            <a:r>
              <a:rPr lang="en-US" altLang="ja-JP" sz="1100" dirty="0" smtClean="0"/>
              <a:t>FP</a:t>
            </a:r>
            <a:r>
              <a:rPr lang="ja-JP" altLang="en-US" sz="1100" dirty="0" smtClean="0"/>
              <a:t>技能士試験研究会</a:t>
            </a:r>
            <a:r>
              <a:rPr lang="en-US" altLang="ja-JP" sz="1100" dirty="0" smtClean="0"/>
              <a:t>(2008/6/27),『 08~09</a:t>
            </a:r>
            <a:r>
              <a:rPr lang="ja-JP" altLang="en-US" sz="1100" dirty="0" smtClean="0"/>
              <a:t>年版ユーキャンの</a:t>
            </a:r>
            <a:r>
              <a:rPr lang="en-US" altLang="ja-JP" sz="1100" dirty="0" smtClean="0"/>
              <a:t>FP</a:t>
            </a:r>
            <a:r>
              <a:rPr lang="ja-JP" altLang="en-US" sz="1100" dirty="0" smtClean="0"/>
              <a:t>技能士</a:t>
            </a:r>
            <a:r>
              <a:rPr lang="en-US" altLang="ja-JP" sz="1100" dirty="0" smtClean="0"/>
              <a:t>3</a:t>
            </a:r>
            <a:r>
              <a:rPr lang="ja-JP" altLang="en-US" sz="1100" dirty="0" smtClean="0"/>
              <a:t>級速習レッスン</a:t>
            </a:r>
            <a:r>
              <a:rPr lang="en-US" altLang="ja-JP" sz="1100" dirty="0" smtClean="0"/>
              <a:t>』,</a:t>
            </a:r>
            <a:r>
              <a:rPr lang="ja-JP" altLang="en-US" sz="1100" dirty="0" smtClean="0"/>
              <a:t>主婦の友社 </a:t>
            </a:r>
            <a:endParaRPr lang="en-US" altLang="ja-JP" sz="1100" dirty="0" smtClean="0"/>
          </a:p>
          <a:p>
            <a:pPr>
              <a:buNone/>
            </a:pPr>
            <a:endParaRPr lang="en-US" altLang="ja-JP" sz="1100" dirty="0" smtClean="0"/>
          </a:p>
          <a:p>
            <a:pPr>
              <a:buNone/>
            </a:pPr>
            <a:r>
              <a:rPr lang="ja-JP" altLang="en-US" sz="1100" dirty="0" smtClean="0"/>
              <a:t>松村勝弘</a:t>
            </a:r>
            <a:r>
              <a:rPr lang="en-US" altLang="ja-JP" sz="1100" dirty="0" smtClean="0"/>
              <a:t>(2007),『</a:t>
            </a:r>
            <a:r>
              <a:rPr lang="ja-JP" altLang="en-US" sz="1100" dirty="0" smtClean="0"/>
              <a:t>ファイナンス入門　Ｍ＆Ａ時代の財務戦略</a:t>
            </a:r>
            <a:r>
              <a:rPr lang="en-US" altLang="ja-JP" sz="1100" dirty="0" smtClean="0"/>
              <a:t>』,</a:t>
            </a:r>
            <a:r>
              <a:rPr lang="ja-JP" altLang="en-US" sz="1100" dirty="0" smtClean="0"/>
              <a:t>中央経済社</a:t>
            </a:r>
            <a:endParaRPr lang="en-US" altLang="ja-JP" sz="1100" dirty="0" smtClean="0"/>
          </a:p>
          <a:p>
            <a:pPr>
              <a:buNone/>
            </a:pPr>
            <a:endParaRPr lang="en-US" altLang="ja-JP" sz="1100" dirty="0" smtClean="0"/>
          </a:p>
          <a:p>
            <a:pPr>
              <a:buNone/>
            </a:pPr>
            <a:r>
              <a:rPr lang="ja-JP" altLang="en-US" sz="1100" dirty="0" smtClean="0"/>
              <a:t>井上直樹　藤井保紀</a:t>
            </a:r>
            <a:r>
              <a:rPr lang="en-US" altLang="ja-JP" sz="1100" dirty="0" smtClean="0"/>
              <a:t>(2003),『</a:t>
            </a:r>
            <a:r>
              <a:rPr lang="ja-JP" altLang="en-US" sz="1100" dirty="0" smtClean="0"/>
              <a:t>ファイナンス</a:t>
            </a:r>
            <a:r>
              <a:rPr lang="en-US" altLang="ja-JP" sz="1100" dirty="0" smtClean="0"/>
              <a:t>』,</a:t>
            </a:r>
            <a:r>
              <a:rPr lang="ja-JP" altLang="en-US" sz="1100" dirty="0" smtClean="0"/>
              <a:t>中央</a:t>
            </a:r>
            <a:r>
              <a:rPr lang="ja-JP" altLang="en-US" sz="1100" dirty="0" smtClean="0"/>
              <a:t>経済社</a:t>
            </a:r>
            <a:endParaRPr lang="en-US" altLang="ja-JP" sz="1100" dirty="0" smtClean="0"/>
          </a:p>
          <a:p>
            <a:pPr>
              <a:buNone/>
            </a:pPr>
            <a:endParaRPr lang="en-US" altLang="ja-JP" sz="1100" dirty="0" smtClean="0"/>
          </a:p>
          <a:p>
            <a:pPr>
              <a:buNone/>
            </a:pPr>
            <a:r>
              <a:rPr lang="ja-JP" altLang="en-US" sz="1100" dirty="0" smtClean="0"/>
              <a:t>統計局</a:t>
            </a:r>
            <a:r>
              <a:rPr lang="en-US" altLang="ja-JP" sz="1100" dirty="0" smtClean="0"/>
              <a:t>/</a:t>
            </a:r>
            <a:r>
              <a:rPr lang="ja-JP" altLang="en-US" sz="1100" dirty="0" smtClean="0"/>
              <a:t>平成</a:t>
            </a:r>
            <a:r>
              <a:rPr lang="en-US" altLang="ja-JP" sz="1100" dirty="0" smtClean="0"/>
              <a:t>18</a:t>
            </a:r>
            <a:r>
              <a:rPr lang="ja-JP" altLang="en-US" sz="1100" dirty="0" smtClean="0"/>
              <a:t>年度事業所・企業統計調査　結果の概要　</a:t>
            </a:r>
            <a:r>
              <a:rPr lang="ja-JP" altLang="en-US" sz="1100" dirty="0" smtClean="0"/>
              <a:t>より　</a:t>
            </a:r>
            <a:r>
              <a:rPr lang="en-US" altLang="ja-JP" sz="1100" dirty="0" smtClean="0"/>
              <a:t>http</a:t>
            </a:r>
            <a:r>
              <a:rPr lang="en-US" altLang="ja-JP" sz="1100" dirty="0" smtClean="0"/>
              <a:t>://</a:t>
            </a:r>
            <a:r>
              <a:rPr lang="en-US" altLang="ja-JP" sz="1100" dirty="0" smtClean="0"/>
              <a:t>www.stat.go.jp/data/jigyou/2006/kakuhou/gaiyou/12.htm</a:t>
            </a:r>
            <a:endParaRPr lang="ja-JP" altLang="en-US" sz="1100" dirty="0" smtClean="0"/>
          </a:p>
          <a:p>
            <a:pPr>
              <a:buNone/>
            </a:pPr>
            <a:endParaRPr lang="en-US" altLang="ja-JP" sz="1100" dirty="0" smtClean="0"/>
          </a:p>
          <a:p>
            <a:pPr>
              <a:buNone/>
            </a:pPr>
            <a:r>
              <a:rPr lang="ja-JP" altLang="en-US" sz="1100" dirty="0" smtClean="0"/>
              <a:t>前田タ陽司</a:t>
            </a:r>
            <a:r>
              <a:rPr lang="en-US" altLang="ja-JP" sz="1100" dirty="0" smtClean="0"/>
              <a:t>(2005),『</a:t>
            </a:r>
            <a:r>
              <a:rPr lang="ja-JP" altLang="en-US" sz="1100" dirty="0" smtClean="0"/>
              <a:t>Ｍ＆Ａと企業防衛がよくわかる本</a:t>
            </a:r>
            <a:r>
              <a:rPr lang="en-US" altLang="ja-JP" sz="1100" dirty="0" smtClean="0"/>
              <a:t>』,</a:t>
            </a:r>
            <a:r>
              <a:rPr lang="ja-JP" altLang="en-US" sz="1100" dirty="0" smtClean="0"/>
              <a:t>秀和システム</a:t>
            </a:r>
            <a:endParaRPr lang="en-US" altLang="ja-JP" sz="1100" dirty="0" smtClean="0"/>
          </a:p>
          <a:p>
            <a:pPr>
              <a:buNone/>
            </a:pPr>
            <a:endParaRPr lang="en-US" altLang="ja-JP" sz="1100" dirty="0" smtClean="0"/>
          </a:p>
          <a:p>
            <a:pPr>
              <a:buNone/>
            </a:pPr>
            <a:r>
              <a:rPr lang="ja-JP" altLang="en-US" sz="1100" dirty="0" smtClean="0"/>
              <a:t>藤原総一郎</a:t>
            </a:r>
            <a:r>
              <a:rPr lang="en-US" altLang="ja-JP" sz="1100" dirty="0" smtClean="0"/>
              <a:t>(2005),『 M&amp;A</a:t>
            </a:r>
            <a:r>
              <a:rPr lang="ja-JP" altLang="en-US" sz="1100" dirty="0" smtClean="0"/>
              <a:t>活用と防衛戦略</a:t>
            </a:r>
            <a:r>
              <a:rPr lang="en-US" altLang="ja-JP" sz="1100" dirty="0" smtClean="0"/>
              <a:t>』,</a:t>
            </a:r>
            <a:r>
              <a:rPr lang="ja-JP" altLang="en-US" sz="1100" dirty="0" smtClean="0"/>
              <a:t>東洋経済新報社</a:t>
            </a:r>
            <a:endParaRPr lang="en-US" altLang="ja-JP" sz="1100" dirty="0" smtClean="0"/>
          </a:p>
          <a:p>
            <a:pPr>
              <a:buNone/>
            </a:pPr>
            <a:endParaRPr lang="en-US" altLang="ja-JP" sz="1100" dirty="0" smtClean="0"/>
          </a:p>
          <a:p>
            <a:pPr>
              <a:buNone/>
            </a:pPr>
            <a:r>
              <a:rPr lang="en-US" altLang="ja-JP" sz="1100" dirty="0" smtClean="0"/>
              <a:t>(),『』,</a:t>
            </a:r>
          </a:p>
          <a:p>
            <a:pPr>
              <a:buNone/>
            </a:pPr>
            <a:endParaRPr lang="en-US" altLang="ja-JP" sz="1100" dirty="0" smtClean="0"/>
          </a:p>
        </p:txBody>
      </p:sp>
      <p:sp>
        <p:nvSpPr>
          <p:cNvPr id="5" name="スライド番号プレースホルダ 4"/>
          <p:cNvSpPr>
            <a:spLocks noGrp="1"/>
          </p:cNvSpPr>
          <p:nvPr>
            <p:ph type="sldNum" sz="quarter" idx="12"/>
          </p:nvPr>
        </p:nvSpPr>
        <p:spPr>
          <a:xfrm>
            <a:off x="357158" y="6356350"/>
            <a:ext cx="8329642" cy="365125"/>
          </a:xfrm>
        </p:spPr>
        <p:txBody>
          <a:bodyPr/>
          <a:lstStyle/>
          <a:p>
            <a:pPr>
              <a:defRPr/>
            </a:pPr>
            <a:fld id="{7B8D55E6-0D70-49AA-8282-D19C830D044A}" type="slidenum">
              <a:rPr lang="ja-JP" altLang="en-US" smtClean="0"/>
              <a:pPr>
                <a:defRPr/>
              </a:pPr>
              <a:t>33</a:t>
            </a:fld>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企業においてお金がないと</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　　お金</a:t>
            </a:r>
            <a:r>
              <a:rPr lang="ja-JP" altLang="en-US" dirty="0" smtClean="0"/>
              <a:t>がないと、様々な活動が出来なくなり信用も失ってしまう。そして、最悪の場合は倒産を招く。</a:t>
            </a:r>
            <a:endParaRPr lang="en-US" altLang="ja-JP" dirty="0" smtClean="0"/>
          </a:p>
          <a:p>
            <a:pPr>
              <a:buNone/>
            </a:pPr>
            <a:r>
              <a:rPr lang="ja-JP" altLang="en-US" dirty="0" smtClean="0"/>
              <a:t>　　ファイナンスとは、その</a:t>
            </a:r>
            <a:r>
              <a:rPr lang="ja-JP" altLang="en-US" dirty="0" smtClean="0">
                <a:solidFill>
                  <a:srgbClr val="FF0000"/>
                </a:solidFill>
              </a:rPr>
              <a:t>「お金」</a:t>
            </a:r>
            <a:r>
              <a:rPr lang="ja-JP" altLang="en-US" dirty="0" smtClean="0"/>
              <a:t>を増やす行為で</a:t>
            </a:r>
            <a:r>
              <a:rPr lang="ja-JP" altLang="en-US" dirty="0" smtClean="0"/>
              <a:t>ある。</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1"/>
          <p:cNvSpPr>
            <a:spLocks noGrp="1"/>
          </p:cNvSpPr>
          <p:nvPr>
            <p:ph type="title"/>
          </p:nvPr>
        </p:nvSpPr>
        <p:spPr/>
        <p:txBody>
          <a:bodyPr>
            <a:normAutofit fontScale="90000"/>
          </a:bodyPr>
          <a:lstStyle/>
          <a:p>
            <a:r>
              <a:rPr lang="ja-JP" altLang="en-US" dirty="0" smtClean="0"/>
              <a:t>企業においてのファイナンス</a:t>
            </a:r>
            <a:r>
              <a:rPr lang="ja-JP" altLang="en-US" dirty="0" smtClean="0"/>
              <a:t>の重要性</a:t>
            </a:r>
          </a:p>
        </p:txBody>
      </p:sp>
      <p:sp>
        <p:nvSpPr>
          <p:cNvPr id="17410" name="コンテンツ プレースホルダ 2"/>
          <p:cNvSpPr>
            <a:spLocks noGrp="1"/>
          </p:cNvSpPr>
          <p:nvPr>
            <p:ph idx="1"/>
          </p:nvPr>
        </p:nvSpPr>
        <p:spPr>
          <a:xfrm>
            <a:off x="457200" y="1600200"/>
            <a:ext cx="8229600" cy="4924425"/>
          </a:xfrm>
        </p:spPr>
        <p:txBody>
          <a:bodyPr>
            <a:normAutofit lnSpcReduction="10000"/>
          </a:bodyPr>
          <a:lstStyle/>
          <a:p>
            <a:r>
              <a:rPr lang="ja-JP" altLang="en-US" dirty="0" smtClean="0"/>
              <a:t>経営における３大資源「ヒト・モノ・カネ」のカネを潤すための重要な活動</a:t>
            </a:r>
            <a:endParaRPr lang="en-US" altLang="ja-JP" dirty="0" smtClean="0"/>
          </a:p>
          <a:p>
            <a:endParaRPr lang="en-US" altLang="ja-JP" dirty="0" smtClean="0"/>
          </a:p>
          <a:p>
            <a:r>
              <a:rPr lang="ja-JP" altLang="en-US" dirty="0" smtClean="0"/>
              <a:t>ヒトもモノも「カネ」がないことには調達できない。</a:t>
            </a:r>
          </a:p>
          <a:p>
            <a:endParaRPr lang="en-US" altLang="ja-JP" dirty="0" smtClean="0"/>
          </a:p>
          <a:p>
            <a:pPr>
              <a:buFont typeface="Arial" charset="0"/>
              <a:buNone/>
            </a:pPr>
            <a:r>
              <a:rPr lang="ja-JP" altLang="en-US" dirty="0" smtClean="0"/>
              <a:t>　</a:t>
            </a:r>
            <a:r>
              <a:rPr lang="en-US" altLang="ja-JP" dirty="0" smtClean="0"/>
              <a:t>《</a:t>
            </a:r>
            <a:r>
              <a:rPr lang="ja-JP" altLang="en-US" dirty="0" smtClean="0"/>
              <a:t>例</a:t>
            </a:r>
            <a:r>
              <a:rPr lang="en-US" altLang="ja-JP" dirty="0" smtClean="0"/>
              <a:t>》</a:t>
            </a:r>
            <a:r>
              <a:rPr lang="ja-JP" altLang="en-US" dirty="0" smtClean="0"/>
              <a:t>　 （モノ）原料、材料の仕入金、工場建</a:t>
            </a:r>
            <a:r>
              <a:rPr lang="en-US" altLang="ja-JP" dirty="0" smtClean="0"/>
              <a:t>	</a:t>
            </a:r>
            <a:r>
              <a:rPr lang="ja-JP" altLang="en-US" dirty="0" smtClean="0"/>
              <a:t>                設、機械代金</a:t>
            </a:r>
          </a:p>
          <a:p>
            <a:pPr>
              <a:buFont typeface="Arial" charset="0"/>
              <a:buNone/>
            </a:pPr>
            <a:r>
              <a:rPr lang="ja-JP" altLang="en-US" dirty="0" smtClean="0"/>
              <a:t>		      （ヒト）従業員への給料</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企業において</a:t>
            </a:r>
            <a:r>
              <a:rPr kumimoji="1" lang="ja-JP" altLang="en-US" smtClean="0"/>
              <a:t>のファイナンス手法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　ファイナンスの手法において、ヒト、モノ、カネ</a:t>
            </a:r>
            <a:r>
              <a:rPr lang="ja-JP" altLang="en-US" dirty="0" smtClean="0"/>
              <a:t>を手に入れる方法がある。</a:t>
            </a:r>
            <a:endParaRPr lang="en-US" altLang="ja-JP" dirty="0" smtClean="0"/>
          </a:p>
          <a:p>
            <a:endParaRPr kumimoji="1" lang="en-US" altLang="ja-JP" dirty="0" smtClean="0"/>
          </a:p>
          <a:p>
            <a:r>
              <a:rPr kumimoji="1" lang="ja-JP" altLang="en-US" dirty="0" smtClean="0"/>
              <a:t>それが、Ｍ＆Ａである。</a:t>
            </a:r>
            <a:endParaRPr kumimoji="1" lang="en-US" altLang="ja-JP"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M&amp;A</a:t>
            </a:r>
            <a:r>
              <a:rPr kumimoji="1" lang="ja-JP" altLang="en-US" dirty="0" smtClean="0"/>
              <a:t>とは</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M&amp;A</a:t>
            </a:r>
            <a:r>
              <a:rPr kumimoji="1" lang="ja-JP" altLang="en-US" dirty="0" smtClean="0"/>
              <a:t>は「</a:t>
            </a:r>
            <a:r>
              <a:rPr kumimoji="1" lang="en-US" altLang="ja-JP" dirty="0" smtClean="0"/>
              <a:t>Merger and Acquisition</a:t>
            </a:r>
            <a:r>
              <a:rPr kumimoji="1" lang="ja-JP" altLang="en-US" dirty="0" smtClean="0"/>
              <a:t>」</a:t>
            </a:r>
            <a:r>
              <a:rPr lang="ja-JP" altLang="en-US" dirty="0" smtClean="0"/>
              <a:t>の略</a:t>
            </a:r>
            <a:endParaRPr lang="en-US" altLang="ja-JP" dirty="0" smtClean="0"/>
          </a:p>
          <a:p>
            <a:r>
              <a:rPr lang="ja-JP" altLang="en-US" dirty="0" smtClean="0"/>
              <a:t>意味は「企業買収（企業の合併と買収）」</a:t>
            </a:r>
            <a:endParaRPr lang="en-US" altLang="ja-JP" dirty="0" smtClean="0"/>
          </a:p>
          <a:p>
            <a:endParaRPr kumimoji="1" lang="en-US" altLang="ja-JP" dirty="0"/>
          </a:p>
          <a:p>
            <a:r>
              <a:rPr lang="ja-JP" altLang="en-US" dirty="0"/>
              <a:t>狭義</a:t>
            </a:r>
            <a:r>
              <a:rPr lang="ja-JP" altLang="en-US" dirty="0" smtClean="0"/>
              <a:t>では「ある会社が別の会社を所有、もしくは支配するための経済行為」を指す。</a:t>
            </a:r>
            <a:endParaRPr lang="en-US" altLang="ja-JP" dirty="0" smtClean="0"/>
          </a:p>
          <a:p>
            <a:pPr lvl="2"/>
            <a:r>
              <a:rPr lang="ja-JP" altLang="en-US" dirty="0"/>
              <a:t>この</a:t>
            </a:r>
            <a:r>
              <a:rPr lang="ja-JP" altLang="en-US" dirty="0" smtClean="0"/>
              <a:t>場合、経営権（支配権）の移転を伴う。</a:t>
            </a: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国内での印象の違い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日本では、</a:t>
            </a:r>
            <a:r>
              <a:rPr lang="ja-JP" altLang="en-US" dirty="0" smtClean="0"/>
              <a:t>戦前から行われていたが、</a:t>
            </a:r>
            <a:r>
              <a:rPr lang="en-US" altLang="ja-JP" dirty="0" smtClean="0"/>
              <a:t>『</a:t>
            </a:r>
            <a:r>
              <a:rPr lang="ja-JP" altLang="en-US" dirty="0" smtClean="0"/>
              <a:t>救済合併</a:t>
            </a:r>
            <a:r>
              <a:rPr lang="en-US" altLang="ja-JP" dirty="0" smtClean="0"/>
              <a:t>』</a:t>
            </a:r>
            <a:r>
              <a:rPr lang="ja-JP" altLang="en-US" dirty="0" smtClean="0"/>
              <a:t>や</a:t>
            </a:r>
            <a:r>
              <a:rPr lang="en-US" altLang="ja-JP" dirty="0" smtClean="0"/>
              <a:t>『</a:t>
            </a:r>
            <a:r>
              <a:rPr lang="ja-JP" altLang="en-US" dirty="0" smtClean="0"/>
              <a:t>対等合併</a:t>
            </a:r>
            <a:r>
              <a:rPr lang="en-US" altLang="ja-JP" dirty="0" smtClean="0"/>
              <a:t>』</a:t>
            </a:r>
            <a:r>
              <a:rPr lang="ja-JP" altLang="en-US" dirty="0" smtClean="0"/>
              <a:t>という表現から後ろ向き</a:t>
            </a:r>
            <a:r>
              <a:rPr lang="ja-JP" altLang="en-US" dirty="0" err="1" smtClean="0"/>
              <a:t>な</a:t>
            </a:r>
            <a:r>
              <a:rPr lang="ja-JP" altLang="en-US" dirty="0" smtClean="0"/>
              <a:t>印象のものが多い。</a:t>
            </a:r>
            <a:endParaRPr lang="en-US" altLang="ja-JP" dirty="0" smtClean="0"/>
          </a:p>
          <a:p>
            <a:r>
              <a:rPr lang="ja-JP" altLang="en-US" dirty="0" smtClean="0"/>
              <a:t>さらに酷くなると、</a:t>
            </a:r>
            <a:r>
              <a:rPr lang="en-US" altLang="ja-JP" dirty="0" smtClean="0"/>
              <a:t>『</a:t>
            </a:r>
            <a:r>
              <a:rPr lang="ja-JP" altLang="en-US" dirty="0" smtClean="0"/>
              <a:t>乗っ取り</a:t>
            </a:r>
            <a:r>
              <a:rPr lang="en-US" altLang="ja-JP" dirty="0" smtClean="0"/>
              <a:t>』</a:t>
            </a:r>
            <a:r>
              <a:rPr lang="ja-JP" altLang="en-US" dirty="0" smtClean="0"/>
              <a:t>や</a:t>
            </a:r>
            <a:r>
              <a:rPr lang="en-US" altLang="ja-JP" dirty="0" smtClean="0"/>
              <a:t>『</a:t>
            </a:r>
            <a:r>
              <a:rPr lang="ja-JP" altLang="en-US" dirty="0" smtClean="0"/>
              <a:t>買い占め</a:t>
            </a:r>
            <a:r>
              <a:rPr lang="en-US" altLang="ja-JP" dirty="0" smtClean="0"/>
              <a:t>』</a:t>
            </a:r>
            <a:r>
              <a:rPr lang="ja-JP" altLang="en-US" dirty="0" smtClean="0"/>
              <a:t>などといったマイナスイメージで捉えられがちだった。</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では、欧米では</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a:t>
            </a:r>
            <a:r>
              <a:rPr lang="ja-JP" altLang="en-US" dirty="0" smtClean="0"/>
              <a:t>企業は商品</a:t>
            </a:r>
            <a:r>
              <a:rPr lang="en-US" altLang="ja-JP" dirty="0" smtClean="0"/>
              <a:t>』</a:t>
            </a:r>
            <a:r>
              <a:rPr lang="ja-JP" altLang="en-US" dirty="0" smtClean="0"/>
              <a:t>という考え方が強く、買い得な企業があれば買うのが当然とみなされている。</a:t>
            </a:r>
            <a:endParaRPr lang="en-US" altLang="ja-JP" dirty="0" smtClean="0"/>
          </a:p>
          <a:p>
            <a:endParaRPr kumimoji="1" lang="en-US" altLang="ja-JP" dirty="0"/>
          </a:p>
          <a:p>
            <a:endParaRPr lang="en-US" altLang="ja-JP" dirty="0" smtClean="0"/>
          </a:p>
          <a:p>
            <a:endParaRPr kumimoji="1" lang="en-US" altLang="ja-JP" dirty="0"/>
          </a:p>
          <a:p>
            <a:r>
              <a:rPr lang="ja-JP" altLang="en-US" dirty="0" smtClean="0"/>
              <a:t>その発想が</a:t>
            </a:r>
            <a:r>
              <a:rPr lang="en-US" altLang="ja-JP" dirty="0" smtClean="0"/>
              <a:t>80</a:t>
            </a:r>
            <a:r>
              <a:rPr lang="ja-JP" altLang="en-US" dirty="0" smtClean="0"/>
              <a:t>年代頃から日本の企業にも波及するようになり、</a:t>
            </a:r>
            <a:r>
              <a:rPr lang="en-US" altLang="ja-JP" dirty="0" smtClean="0"/>
              <a:t>M&amp;A</a:t>
            </a:r>
            <a:r>
              <a:rPr lang="ja-JP" altLang="en-US" dirty="0" smtClean="0"/>
              <a:t>に対する意識が変わってきた。</a:t>
            </a:r>
            <a:endParaRPr kumimoji="1" lang="ja-JP" altLang="en-US" dirty="0"/>
          </a:p>
        </p:txBody>
      </p:sp>
      <p:sp>
        <p:nvSpPr>
          <p:cNvPr id="4" name="下矢印 3"/>
          <p:cNvSpPr/>
          <p:nvPr/>
        </p:nvSpPr>
        <p:spPr>
          <a:xfrm>
            <a:off x="4000496" y="3000372"/>
            <a:ext cx="1000132"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234</TotalTime>
  <Words>1130</Words>
  <Application>Microsoft Office PowerPoint</Application>
  <PresentationFormat>画面に合わせる (4:3)</PresentationFormat>
  <Paragraphs>208</Paragraphs>
  <Slides>33</Slides>
  <Notes>4</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雪藤</vt:lpstr>
      <vt:lpstr>ファイナンス</vt:lpstr>
      <vt:lpstr>計画予定</vt:lpstr>
      <vt:lpstr>ファイナンスとは</vt:lpstr>
      <vt:lpstr>企業においてお金がないと</vt:lpstr>
      <vt:lpstr>企業においてのファイナンスの重要性</vt:lpstr>
      <vt:lpstr>企業においてのファイナンス手法</vt:lpstr>
      <vt:lpstr>M&amp;Aとは</vt:lpstr>
      <vt:lpstr>国内での印象の違い</vt:lpstr>
      <vt:lpstr>では、欧米では…</vt:lpstr>
      <vt:lpstr>M&amp;Aの目的(全体)</vt:lpstr>
      <vt:lpstr>M&amp;Aの目的(売り手)</vt:lpstr>
      <vt:lpstr>M&amp;Aの目的（売り手-1）</vt:lpstr>
      <vt:lpstr>M&amp;Aの目的（売り手-2）</vt:lpstr>
      <vt:lpstr>M&amp;Aの目的（売り手-3）</vt:lpstr>
      <vt:lpstr>M&amp;Aの目的（売り手-4）</vt:lpstr>
      <vt:lpstr>M&amp;Aの目的(買い手)</vt:lpstr>
      <vt:lpstr>M&amp;Aの目的(買い手-1)</vt:lpstr>
      <vt:lpstr>M&amp;Aの目的(買い手-2)</vt:lpstr>
      <vt:lpstr>M&amp;Aの目的(買い手-3)</vt:lpstr>
      <vt:lpstr>M&amp;Aの目的(買い手-4)</vt:lpstr>
      <vt:lpstr>M&amp;Aのリスクの例１</vt:lpstr>
      <vt:lpstr>M&amp;Aのリスクの例２</vt:lpstr>
      <vt:lpstr>Ｍ＆Ａ方法</vt:lpstr>
      <vt:lpstr>株式の取得</vt:lpstr>
      <vt:lpstr>買収対象企業の株式を取得するには</vt:lpstr>
      <vt:lpstr>TOB（Take Over Bid:株式公開買付）</vt:lpstr>
      <vt:lpstr>ＴＯＢのルール</vt:lpstr>
      <vt:lpstr>TOBの手順</vt:lpstr>
      <vt:lpstr>合併</vt:lpstr>
      <vt:lpstr>吸収合併と新設合併の違い</vt:lpstr>
      <vt:lpstr>合併</vt:lpstr>
      <vt:lpstr>なぜ吸収合併が多いのか</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template</dc:creator>
  <cp:lastModifiedBy>template</cp:lastModifiedBy>
  <cp:revision>34</cp:revision>
  <dcterms:created xsi:type="dcterms:W3CDTF">2009-06-09T04:05:23Z</dcterms:created>
  <dcterms:modified xsi:type="dcterms:W3CDTF">2009-06-12T06:45:43Z</dcterms:modified>
</cp:coreProperties>
</file>