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1" r:id="rId6"/>
    <p:sldId id="267" r:id="rId7"/>
    <p:sldId id="262" r:id="rId8"/>
    <p:sldId id="263" r:id="rId9"/>
    <p:sldId id="264" r:id="rId10"/>
    <p:sldId id="265" r:id="rId11"/>
    <p:sldId id="268" r:id="rId12"/>
    <p:sldId id="269" r:id="rId13"/>
    <p:sldId id="270" r:id="rId14"/>
    <p:sldId id="271" r:id="rId15"/>
    <p:sldId id="284" r:id="rId16"/>
    <p:sldId id="280" r:id="rId17"/>
    <p:sldId id="282" r:id="rId18"/>
    <p:sldId id="281" r:id="rId19"/>
    <p:sldId id="283" r:id="rId20"/>
    <p:sldId id="272" r:id="rId21"/>
    <p:sldId id="273" r:id="rId22"/>
    <p:sldId id="274" r:id="rId23"/>
    <p:sldId id="275" r:id="rId24"/>
    <p:sldId id="276" r:id="rId25"/>
    <p:sldId id="277" r:id="rId26"/>
    <p:sldId id="278" r:id="rId27"/>
    <p:sldId id="266" r:id="rId28"/>
    <p:sldId id="285"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60" autoAdjust="0"/>
    <p:restoredTop sz="88106" autoAdjust="0"/>
  </p:normalViewPr>
  <p:slideViewPr>
    <p:cSldViewPr>
      <p:cViewPr>
        <p:scale>
          <a:sx n="80" d="100"/>
          <a:sy n="80" d="100"/>
        </p:scale>
        <p:origin x="-126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1FA5F4-17C4-45E6-BF45-EA5526C4BFE0}" type="datetimeFigureOut">
              <a:rPr kumimoji="1" lang="ja-JP" altLang="en-US" smtClean="0"/>
              <a:pPr/>
              <a:t>2009/6/12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185DD0-0402-4B66-9B9F-9152A6F55B6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t>温室効果ガス・・・二酸化炭素、メタン、一酸化二窒素、</a:t>
            </a:r>
            <a:r>
              <a:rPr lang="en-US" altLang="ja-JP" dirty="0" smtClean="0"/>
              <a:t>HFC</a:t>
            </a:r>
            <a:r>
              <a:rPr lang="ja-JP" altLang="en-US" dirty="0" err="1" smtClean="0"/>
              <a:t>、</a:t>
            </a:r>
            <a:r>
              <a:rPr lang="en-US" altLang="ja-JP" dirty="0" smtClean="0"/>
              <a:t>PFC</a:t>
            </a:r>
            <a:r>
              <a:rPr lang="ja-JP" altLang="en-US" dirty="0" err="1" smtClean="0"/>
              <a:t>、</a:t>
            </a:r>
            <a:r>
              <a:rPr lang="en-US" altLang="ja-JP" dirty="0" smtClean="0"/>
              <a:t>SF</a:t>
            </a:r>
            <a:r>
              <a:rPr lang="en-US" altLang="ja-JP" baseline="-25000" dirty="0" smtClean="0"/>
              <a:t>6</a:t>
            </a:r>
            <a:r>
              <a:rPr lang="ja-JP" altLang="en-US" baseline="-25000" dirty="0" err="1" smtClean="0"/>
              <a:t>。</a:t>
            </a:r>
            <a:endParaRPr lang="en-US" altLang="ja-JP" baseline="-25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CDM</a:t>
            </a:r>
            <a:r>
              <a:rPr lang="ja-JP" altLang="en-US" dirty="0" smtClean="0"/>
              <a:t>英語</a:t>
            </a:r>
            <a:r>
              <a:rPr lang="en-US" altLang="ja-JP" dirty="0" smtClean="0"/>
              <a:t>:Clean Development Mechanism, </a:t>
            </a:r>
            <a:r>
              <a:rPr lang="ja-JP" altLang="en-US" dirty="0" smtClean="0"/>
              <a:t>とは、先進国が開発途上国において技術・資金等の支援を行い、温室効果ガス排出量の削減または吸収量を増加する事業を実施した結果、削減できた排出量の一定量を支援元の国の温室効果ガス排出量の削減分の一部に充当することができる制度である。</a:t>
            </a:r>
            <a:endParaRPr kumimoji="1" lang="ja-JP" altLang="en-US" dirty="0" smtClean="0"/>
          </a:p>
          <a:p>
            <a:r>
              <a:rPr lang="en-US" altLang="ja-JP" b="1" dirty="0" smtClean="0"/>
              <a:t>JI</a:t>
            </a:r>
            <a:r>
              <a:rPr lang="ja-JP" altLang="en-US" b="1" dirty="0" smtClean="0"/>
              <a:t>・・・</a:t>
            </a:r>
            <a:r>
              <a:rPr lang="ja-JP" altLang="en-US" dirty="0" smtClean="0"/>
              <a:t>英語</a:t>
            </a:r>
            <a:r>
              <a:rPr lang="en-US" altLang="ja-JP" dirty="0" smtClean="0"/>
              <a:t>:Joint Implementation, </a:t>
            </a:r>
            <a:r>
              <a:rPr lang="ja-JP" altLang="en-US" dirty="0" smtClean="0"/>
              <a:t>とは、先進国がほかの先進国に技術・資金等の支援を行い、温室効果ガス排出量を削減する事業または吸収量を増加する事業を実施した結果、削減できた排出量それぞれの国の温室効果ガス排出量の削減分に再配分することができる制度である。</a:t>
            </a:r>
            <a:endParaRPr kumimoji="1" lang="ja-JP" altLang="en-US" dirty="0"/>
          </a:p>
        </p:txBody>
      </p:sp>
      <p:sp>
        <p:nvSpPr>
          <p:cNvPr id="4" name="スライド番号プレースホルダ 3"/>
          <p:cNvSpPr>
            <a:spLocks noGrp="1"/>
          </p:cNvSpPr>
          <p:nvPr>
            <p:ph type="sldNum" sz="quarter" idx="10"/>
          </p:nvPr>
        </p:nvSpPr>
        <p:spPr/>
        <p:txBody>
          <a:bodyPr/>
          <a:lstStyle/>
          <a:p>
            <a:fld id="{A1185DD0-0402-4B66-9B9F-9152A6F55B60}" type="slidenum">
              <a:rPr kumimoji="1" lang="ja-JP" altLang="en-US" smtClean="0"/>
              <a:pPr/>
              <a:t>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A1185DD0-0402-4B66-9B9F-9152A6F55B60}" type="slidenum">
              <a:rPr kumimoji="1" lang="ja-JP" altLang="en-US" smtClean="0"/>
              <a:pPr/>
              <a:t>11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D6B5C86-313F-432B-ABE7-14E7AD46DA24}"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2E6D006-A8D8-41DB-B07F-C0F7328C0AC0}"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B914E26-5498-4B27-903D-B347F11E9788}"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E89A24F-6E0D-4075-B581-8820295D8F3C}"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7DD781E-6B23-4CCD-A9F6-B8325F3E2F3A}" type="datetime1">
              <a:rPr kumimoji="1" lang="ja-JP" altLang="en-US" smtClean="0"/>
              <a:pPr/>
              <a:t>2009/6/12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720F554-841B-4D2F-AD3B-F6E51E993A8B}"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172F0B2-5995-4C96-9D68-3A21B5DC1BDE}" type="datetime1">
              <a:rPr kumimoji="1" lang="ja-JP" altLang="en-US" smtClean="0"/>
              <a:pPr/>
              <a:t>2009/6/12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2E6173B-35AE-47E3-BD31-F2399A878BE3}" type="datetime1">
              <a:rPr kumimoji="1" lang="ja-JP" altLang="en-US" smtClean="0"/>
              <a:pPr/>
              <a:t>2009/6/12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EE8038B-762D-43ED-B738-8B51A6E4E89A}" type="datetime1">
              <a:rPr kumimoji="1" lang="ja-JP" altLang="en-US" smtClean="0"/>
              <a:pPr/>
              <a:t>2009/6/12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FAC180C-066D-4FD4-8333-7A6CDE959CD8}"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5ED0985-13EF-4333-A7AA-01073A226105}" type="datetime1">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DE9508A-1358-4549-AFC7-C2EB9A2BE76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B473B-1D9C-4A72-B1C4-C6D88EBC880B}" type="datetime1">
              <a:rPr kumimoji="1" lang="ja-JP" altLang="en-US" smtClean="0"/>
              <a:pPr/>
              <a:t>2009/6/12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9508A-1358-4549-AFC7-C2EB9A2BE76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85729"/>
            <a:ext cx="7772400" cy="3500461"/>
          </a:xfrm>
        </p:spPr>
        <p:txBody>
          <a:bodyPr>
            <a:normAutofit/>
          </a:bodyPr>
          <a:lstStyle/>
          <a:p>
            <a:r>
              <a:rPr kumimoji="1" lang="ja-JP" altLang="en-US" sz="8000" dirty="0" smtClean="0"/>
              <a:t>エコポイント</a:t>
            </a:r>
            <a:r>
              <a:rPr lang="en-US" altLang="ja-JP" dirty="0" smtClean="0"/>
              <a:t/>
            </a:r>
            <a:br>
              <a:rPr lang="en-US" altLang="ja-JP" dirty="0" smtClean="0"/>
            </a:br>
            <a:r>
              <a:rPr lang="en-US" altLang="ja-JP" dirty="0" smtClean="0"/>
              <a:t>6</a:t>
            </a:r>
            <a:r>
              <a:rPr lang="ja-JP" altLang="en-US" dirty="0" smtClean="0"/>
              <a:t>月</a:t>
            </a:r>
            <a:r>
              <a:rPr lang="en-US" altLang="ja-JP" dirty="0" smtClean="0"/>
              <a:t>13</a:t>
            </a:r>
            <a:r>
              <a:rPr lang="ja-JP" altLang="en-US" dirty="0" smtClean="0"/>
              <a:t>日</a:t>
            </a:r>
            <a:endParaRPr kumimoji="1" lang="ja-JP" altLang="en-US" dirty="0"/>
          </a:p>
        </p:txBody>
      </p:sp>
      <p:sp>
        <p:nvSpPr>
          <p:cNvPr id="3" name="サブタイトル 2"/>
          <p:cNvSpPr>
            <a:spLocks noGrp="1"/>
          </p:cNvSpPr>
          <p:nvPr>
            <p:ph type="subTitle" idx="1"/>
          </p:nvPr>
        </p:nvSpPr>
        <p:spPr>
          <a:xfrm>
            <a:off x="1371600" y="3286124"/>
            <a:ext cx="6400800" cy="2352676"/>
          </a:xfrm>
        </p:spPr>
        <p:txBody>
          <a:bodyPr>
            <a:normAutofit/>
          </a:bodyPr>
          <a:lstStyle/>
          <a:p>
            <a:pPr algn="r"/>
            <a:r>
              <a:rPr kumimoji="1" lang="ja-JP" altLang="en-US" dirty="0" smtClean="0"/>
              <a:t>経済学部　</a:t>
            </a:r>
            <a:endParaRPr kumimoji="1" lang="en-US" altLang="ja-JP" dirty="0" smtClean="0"/>
          </a:p>
          <a:p>
            <a:pPr algn="r"/>
            <a:r>
              <a:rPr kumimoji="1" lang="ja-JP" altLang="en-US" dirty="0" smtClean="0"/>
              <a:t>ビジネス情報学科</a:t>
            </a:r>
            <a:endParaRPr kumimoji="1" lang="en-US" altLang="ja-JP" dirty="0" smtClean="0"/>
          </a:p>
          <a:p>
            <a:pPr algn="r"/>
            <a:r>
              <a:rPr kumimoji="1" lang="ja-JP" altLang="en-US" dirty="0" smtClean="0"/>
              <a:t>金融班</a:t>
            </a:r>
            <a:r>
              <a:rPr lang="en-US" altLang="ja-JP" dirty="0" smtClean="0"/>
              <a:t>B‐2</a:t>
            </a:r>
          </a:p>
          <a:p>
            <a:pPr algn="r"/>
            <a:r>
              <a:rPr kumimoji="1" lang="ja-JP" altLang="en-US" dirty="0" smtClean="0"/>
              <a:t>　　　　古谷　竜太</a:t>
            </a:r>
            <a:endParaRPr kumimoji="1" lang="en-US" altLang="ja-JP"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a:t>
            </a:fld>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smtClean="0"/>
              <a:t>エコアクションポイントロゴマーク</a:t>
            </a:r>
            <a:endParaRPr kumimoji="1" lang="ja-JP" altLang="en-US" dirty="0"/>
          </a:p>
        </p:txBody>
      </p:sp>
      <p:sp>
        <p:nvSpPr>
          <p:cNvPr id="7" name="コンテンツ プレースホルダ 6"/>
          <p:cNvSpPr>
            <a:spLocks noGrp="1"/>
          </p:cNvSpPr>
          <p:nvPr>
            <p:ph sz="half" idx="1"/>
          </p:nvPr>
        </p:nvSpPr>
        <p:spPr/>
        <p:txBody>
          <a:bodyPr/>
          <a:lstStyle/>
          <a:p>
            <a:r>
              <a:rPr kumimoji="1" lang="ja-JP" altLang="en-US" dirty="0" smtClean="0"/>
              <a:t>＜全国型ロゴマーク＞</a:t>
            </a:r>
            <a:endParaRPr kumimoji="1" lang="ja-JP" altLang="en-US" dirty="0"/>
          </a:p>
        </p:txBody>
      </p:sp>
      <p:sp>
        <p:nvSpPr>
          <p:cNvPr id="6" name="コンテンツ プレースホルダ 5"/>
          <p:cNvSpPr>
            <a:spLocks noGrp="1"/>
          </p:cNvSpPr>
          <p:nvPr>
            <p:ph sz="half" idx="2"/>
          </p:nvPr>
        </p:nvSpPr>
        <p:spPr>
          <a:xfrm>
            <a:off x="4429124" y="1285860"/>
            <a:ext cx="4714876" cy="5572140"/>
          </a:xfrm>
        </p:spPr>
        <p:txBody>
          <a:bodyPr>
            <a:normAutofit fontScale="92500"/>
          </a:bodyPr>
          <a:lstStyle/>
          <a:p>
            <a:pPr>
              <a:buNone/>
            </a:pPr>
            <a:r>
              <a:rPr lang="ja-JP" altLang="en-US" dirty="0" smtClean="0"/>
              <a:t>　全国型ロゴマークは、全国型エコ・アクション・ポイント事業にのみ使用できます。環境省採択モデル事業（全国型）が提供するプラットフォームを利用し、参加事業者間で相互交換が可能なものを場合をさします。また、地域型エコ・アクション・ポイントモデル事業として採択された事業であっても全国型エコ・アクション・ポイントと相互交換が可能な場合には使用することができます。</a:t>
            </a: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10</a:t>
            </a:fld>
            <a:endParaRPr kumimoji="1" lang="ja-JP" altLang="en-US"/>
          </a:p>
        </p:txBody>
      </p:sp>
      <p:pic>
        <p:nvPicPr>
          <p:cNvPr id="8" name="図 7" descr="i_02.gif"/>
          <p:cNvPicPr>
            <a:picLocks noChangeAspect="1"/>
          </p:cNvPicPr>
          <p:nvPr/>
        </p:nvPicPr>
        <p:blipFill>
          <a:blip r:embed="rId2"/>
          <a:stretch>
            <a:fillRect/>
          </a:stretch>
        </p:blipFill>
        <p:spPr>
          <a:xfrm>
            <a:off x="357157" y="2928934"/>
            <a:ext cx="4368225" cy="183357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457200" y="274638"/>
            <a:ext cx="8229600" cy="296842"/>
          </a:xfrm>
        </p:spPr>
        <p:txBody>
          <a:bodyPr>
            <a:normAutofit fontScale="90000"/>
          </a:bodyPr>
          <a:lstStyle/>
          <a:p>
            <a:endParaRPr kumimoji="1" lang="ja-JP" altLang="en-US" dirty="0"/>
          </a:p>
        </p:txBody>
      </p:sp>
      <p:sp>
        <p:nvSpPr>
          <p:cNvPr id="7" name="コンテンツ プレースホルダ 6"/>
          <p:cNvSpPr>
            <a:spLocks noGrp="1"/>
          </p:cNvSpPr>
          <p:nvPr>
            <p:ph sz="half" idx="1"/>
          </p:nvPr>
        </p:nvSpPr>
        <p:spPr>
          <a:xfrm>
            <a:off x="457200" y="1071546"/>
            <a:ext cx="4038600" cy="5054617"/>
          </a:xfrm>
        </p:spPr>
        <p:txBody>
          <a:bodyPr>
            <a:normAutofit fontScale="85000" lnSpcReduction="10000"/>
          </a:bodyPr>
          <a:lstStyle/>
          <a:p>
            <a:pPr>
              <a:buNone/>
            </a:pPr>
            <a:r>
              <a:rPr lang="ja-JP" altLang="en-US" dirty="0" smtClean="0"/>
              <a:t>＜全国型（暫定版）ロゴマーク＞ </a:t>
            </a:r>
          </a:p>
          <a:p>
            <a:endParaRPr kumimoji="1" lang="ja-JP" altLang="en-US" dirty="0"/>
          </a:p>
        </p:txBody>
      </p:sp>
      <p:sp>
        <p:nvSpPr>
          <p:cNvPr id="8" name="コンテンツ プレースホルダ 7"/>
          <p:cNvSpPr>
            <a:spLocks noGrp="1"/>
          </p:cNvSpPr>
          <p:nvPr>
            <p:ph sz="half" idx="2"/>
          </p:nvPr>
        </p:nvSpPr>
        <p:spPr>
          <a:xfrm>
            <a:off x="4648200" y="1071546"/>
            <a:ext cx="4038600" cy="5054617"/>
          </a:xfrm>
        </p:spPr>
        <p:txBody>
          <a:bodyPr>
            <a:normAutofit fontScale="85000" lnSpcReduction="10000"/>
          </a:bodyPr>
          <a:lstStyle/>
          <a:p>
            <a:r>
              <a:rPr lang="ja-JP" altLang="en-US" dirty="0" smtClean="0"/>
              <a:t>全国型（暫定版）ロゴマークは、全国型事業において、システム連携等の問題で相互交換がすぐには実現しない場合、暫定的に利用できます。相互交換を可能とすることを前提に、エコ・アクション・ポイントの代替として参加事業者の既存のポイントを発行し、そのポイント名（ロゴマーク等）を併記します。また、全国型エコ・アクション・ポイントと交換できない旨を、記載する必要があります。</a:t>
            </a:r>
            <a:endParaRPr kumimoji="1" lang="ja-JP" altLang="en-US" dirty="0"/>
          </a:p>
        </p:txBody>
      </p:sp>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11</a:t>
            </a:fld>
            <a:endParaRPr kumimoji="1" lang="ja-JP" altLang="en-US"/>
          </a:p>
        </p:txBody>
      </p:sp>
      <p:pic>
        <p:nvPicPr>
          <p:cNvPr id="10" name="図 9" descr="i_03.gif"/>
          <p:cNvPicPr>
            <a:picLocks noChangeAspect="1"/>
          </p:cNvPicPr>
          <p:nvPr/>
        </p:nvPicPr>
        <p:blipFill>
          <a:blip r:embed="rId3"/>
          <a:stretch>
            <a:fillRect/>
          </a:stretch>
        </p:blipFill>
        <p:spPr>
          <a:xfrm>
            <a:off x="214282" y="2857496"/>
            <a:ext cx="4429156" cy="185738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sz="half" idx="1"/>
          </p:nvPr>
        </p:nvSpPr>
        <p:spPr/>
        <p:txBody>
          <a:bodyPr>
            <a:normAutofit fontScale="85000" lnSpcReduction="20000"/>
          </a:bodyPr>
          <a:lstStyle/>
          <a:p>
            <a:r>
              <a:rPr lang="ja-JP" altLang="en-US" dirty="0" smtClean="0"/>
              <a:t>＜地域型ロゴマーク＞</a:t>
            </a:r>
            <a:endParaRPr kumimoji="1" lang="ja-JP" altLang="en-US" dirty="0"/>
          </a:p>
        </p:txBody>
      </p:sp>
      <p:sp>
        <p:nvSpPr>
          <p:cNvPr id="4" name="コンテンツ プレースホルダ 3"/>
          <p:cNvSpPr>
            <a:spLocks noGrp="1"/>
          </p:cNvSpPr>
          <p:nvPr>
            <p:ph sz="half" idx="2"/>
          </p:nvPr>
        </p:nvSpPr>
        <p:spPr/>
        <p:txBody>
          <a:bodyPr>
            <a:normAutofit fontScale="85000" lnSpcReduction="20000"/>
          </a:bodyPr>
          <a:lstStyle/>
          <a:p>
            <a:r>
              <a:rPr lang="ja-JP" altLang="en-US" dirty="0" smtClean="0"/>
              <a:t>地域型ロゴマークは、地域型エコ・アクション・ポイント事業に参加した場合に使用できます。地域型エコ・アクション・ポイントとは、環境省採択モデル事業（地域型）が発行する相互交換ができない地域限定のエコ・アクション・ポイントをさします。地域名（事業名）を記載することとし、全国型エコ・アクション・ポイントと交換できない旨を、記載する必要があります。</a:t>
            </a:r>
            <a:endParaRPr kumimoji="1" lang="ja-JP" altLang="en-US" dirty="0"/>
          </a:p>
        </p:txBody>
      </p:sp>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12</a:t>
            </a:fld>
            <a:endParaRPr kumimoji="1" lang="ja-JP" altLang="en-US"/>
          </a:p>
        </p:txBody>
      </p:sp>
      <p:pic>
        <p:nvPicPr>
          <p:cNvPr id="7" name="図 6" descr="i_04.gif"/>
          <p:cNvPicPr>
            <a:picLocks noChangeAspect="1"/>
          </p:cNvPicPr>
          <p:nvPr/>
        </p:nvPicPr>
        <p:blipFill>
          <a:blip r:embed="rId2"/>
          <a:stretch>
            <a:fillRect/>
          </a:stretch>
        </p:blipFill>
        <p:spPr>
          <a:xfrm>
            <a:off x="285720" y="3071810"/>
            <a:ext cx="4524386" cy="183357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457200" y="0"/>
            <a:ext cx="8229600" cy="1000108"/>
          </a:xfrm>
        </p:spPr>
        <p:txBody>
          <a:bodyPr/>
          <a:lstStyle/>
          <a:p>
            <a:r>
              <a:rPr kumimoji="1" lang="ja-JP" altLang="en-US" dirty="0" smtClean="0"/>
              <a:t>～</a:t>
            </a:r>
            <a:r>
              <a:rPr kumimoji="1" lang="ja-JP" altLang="en-US" b="1" i="1" dirty="0" smtClean="0"/>
              <a:t>エコポイントとは</a:t>
            </a:r>
            <a:r>
              <a:rPr kumimoji="1" lang="ja-JP" altLang="en-US" dirty="0" smtClean="0"/>
              <a:t>～</a:t>
            </a:r>
            <a:endParaRPr kumimoji="1" lang="ja-JP" altLang="en-US" dirty="0"/>
          </a:p>
        </p:txBody>
      </p:sp>
      <p:sp>
        <p:nvSpPr>
          <p:cNvPr id="7" name="コンテンツ プレースホルダ 6"/>
          <p:cNvSpPr>
            <a:spLocks noGrp="1"/>
          </p:cNvSpPr>
          <p:nvPr>
            <p:ph idx="1"/>
          </p:nvPr>
        </p:nvSpPr>
        <p:spPr>
          <a:xfrm>
            <a:off x="457200" y="1142984"/>
            <a:ext cx="8229600" cy="4983179"/>
          </a:xfrm>
        </p:spPr>
        <p:txBody>
          <a:bodyPr>
            <a:normAutofit fontScale="92500" lnSpcReduction="20000"/>
          </a:bodyPr>
          <a:lstStyle/>
          <a:p>
            <a:r>
              <a:rPr lang="en-US" altLang="ja-JP" dirty="0" smtClean="0"/>
              <a:t>2009</a:t>
            </a:r>
            <a:r>
              <a:rPr lang="ja-JP" altLang="en-US" dirty="0" smtClean="0"/>
              <a:t>年</a:t>
            </a:r>
            <a:r>
              <a:rPr lang="en-US" altLang="ja-JP" dirty="0" smtClean="0"/>
              <a:t>5</a:t>
            </a:r>
            <a:r>
              <a:rPr lang="ja-JP" altLang="en-US" dirty="0" smtClean="0"/>
              <a:t>月</a:t>
            </a:r>
            <a:r>
              <a:rPr lang="en-US" altLang="ja-JP" dirty="0" smtClean="0"/>
              <a:t>15</a:t>
            </a:r>
            <a:r>
              <a:rPr lang="ja-JP" altLang="en-US" dirty="0" smtClean="0"/>
              <a:t>日から</a:t>
            </a:r>
            <a:r>
              <a:rPr lang="ja-JP" altLang="en-US" dirty="0" smtClean="0"/>
              <a:t>政府が主導</a:t>
            </a:r>
            <a:r>
              <a:rPr lang="ja-JP" altLang="en-US" dirty="0" smtClean="0"/>
              <a:t>するエコポイント制度が開始されました！</a:t>
            </a:r>
            <a:br>
              <a:rPr lang="ja-JP" altLang="en-US" dirty="0" smtClean="0"/>
            </a:br>
            <a:r>
              <a:rPr lang="ja-JP" altLang="en-US" dirty="0" smtClean="0"/>
              <a:t>温暖化対策や、地デジ対応テレビの普及を図るため、特定の条件を満たした「地上デジタル放送対応テレビ」「エアコン」「冷蔵庫」の購入をした場合、最大</a:t>
            </a:r>
            <a:r>
              <a:rPr lang="en-US" altLang="ja-JP" dirty="0" smtClean="0"/>
              <a:t>36,000</a:t>
            </a:r>
            <a:r>
              <a:rPr lang="ja-JP" altLang="en-US" dirty="0" smtClean="0"/>
              <a:t>ポイントのエコポイントが付与されます。</a:t>
            </a:r>
            <a:br>
              <a:rPr lang="ja-JP" altLang="en-US" dirty="0" smtClean="0"/>
            </a:br>
            <a:r>
              <a:rPr lang="ja-JP" altLang="en-US" dirty="0" smtClean="0"/>
              <a:t>「</a:t>
            </a:r>
            <a:r>
              <a:rPr lang="en-US" altLang="ja-JP" dirty="0" smtClean="0"/>
              <a:t>1</a:t>
            </a:r>
            <a:r>
              <a:rPr lang="ja-JP" altLang="en-US" dirty="0" smtClean="0"/>
              <a:t>ポイント＝</a:t>
            </a:r>
            <a:r>
              <a:rPr lang="en-US" altLang="ja-JP" dirty="0" smtClean="0"/>
              <a:t>1</a:t>
            </a:r>
            <a:r>
              <a:rPr lang="ja-JP" altLang="en-US" dirty="0" smtClean="0"/>
              <a:t>円」程度の価値があるとした場合、実にお得に省エネ家電に買い替えをするチャンスです</a:t>
            </a:r>
            <a:r>
              <a:rPr lang="ja-JP" altLang="en-US" dirty="0" smtClean="0"/>
              <a:t>！</a:t>
            </a:r>
            <a:r>
              <a:rPr lang="ja-JP" altLang="en-US" dirty="0" smtClean="0"/>
              <a:t/>
            </a:r>
            <a:br>
              <a:rPr lang="ja-JP" altLang="en-US" dirty="0" smtClean="0"/>
            </a:br>
            <a:r>
              <a:rPr lang="ja-JP" altLang="en-US" dirty="0" smtClean="0"/>
              <a:t>付与されたエコポイントの交換は省エネ商品やプリペイドカードなどへの交換が予定されています。</a:t>
            </a:r>
          </a:p>
          <a:p>
            <a:endParaRPr kumimoji="1" lang="ja-JP" altLang="en-US" dirty="0"/>
          </a:p>
        </p:txBody>
      </p:sp>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13</a:t>
            </a:fld>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～エコポイントの仕組み～</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エコポイントが付与される対象商品は省エネ統一ラベル４つ星相当以上の「地上デジタル放送対応テレビ」「エアコン」「冷蔵庫」となっており、条件に応じて、</a:t>
            </a:r>
            <a:r>
              <a:rPr lang="en-US" altLang="ja-JP" dirty="0" smtClean="0"/>
              <a:t>3,000</a:t>
            </a:r>
            <a:r>
              <a:rPr lang="ja-JP" altLang="en-US" dirty="0" smtClean="0"/>
              <a:t>ポイントから最大</a:t>
            </a:r>
            <a:r>
              <a:rPr lang="en-US" altLang="ja-JP" dirty="0" smtClean="0"/>
              <a:t>36,000</a:t>
            </a:r>
            <a:r>
              <a:rPr lang="ja-JP" altLang="en-US" dirty="0" smtClean="0"/>
              <a:t>ポイントのエコポイントが付与されます。</a:t>
            </a:r>
            <a:br>
              <a:rPr lang="ja-JP" altLang="en-US" dirty="0" smtClean="0"/>
            </a:br>
            <a:r>
              <a:rPr lang="ja-JP" altLang="en-US" dirty="0" smtClean="0"/>
              <a:t>これらの商品から排出される</a:t>
            </a:r>
            <a:r>
              <a:rPr lang="en-US" altLang="ja-JP" dirty="0" smtClean="0"/>
              <a:t>CO2</a:t>
            </a:r>
            <a:r>
              <a:rPr lang="ja-JP" altLang="en-US" dirty="0" smtClean="0"/>
              <a:t>は家庭から排出される</a:t>
            </a:r>
            <a:r>
              <a:rPr lang="en-US" altLang="ja-JP" dirty="0" smtClean="0"/>
              <a:t>CO2</a:t>
            </a:r>
            <a:r>
              <a:rPr lang="ja-JP" altLang="en-US" dirty="0" smtClean="0"/>
              <a:t>の中でも割合が多く、省エネ家電に買い換えることで大きな環境効果が期待できます。</a:t>
            </a:r>
            <a:br>
              <a:rPr lang="ja-JP" altLang="en-US" dirty="0" smtClean="0"/>
            </a:br>
            <a:r>
              <a:rPr lang="ja-JP" altLang="en-US" dirty="0" smtClean="0"/>
              <a:t>省エネ家電に買い換えることで、毎月の電気代にも効果が見込めます！</a:t>
            </a:r>
            <a:br>
              <a:rPr lang="ja-JP" altLang="en-US" dirty="0" smtClean="0"/>
            </a:b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14</a:t>
            </a:fld>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p:pic>
        <p:nvPicPr>
          <p:cNvPr id="8" name="コンテンツ プレースホルダ 7" descr="eco02_s.jpg"/>
          <p:cNvPicPr>
            <a:picLocks noGrp="1" noChangeAspect="1"/>
          </p:cNvPicPr>
          <p:nvPr>
            <p:ph sz="half" idx="1"/>
          </p:nvPr>
        </p:nvPicPr>
        <p:blipFill>
          <a:blip r:embed="rId2"/>
          <a:stretch>
            <a:fillRect/>
          </a:stretch>
        </p:blipFill>
        <p:spPr>
          <a:xfrm>
            <a:off x="500034" y="2071678"/>
            <a:ext cx="3334270" cy="3648084"/>
          </a:xfrm>
        </p:spPr>
      </p:pic>
      <p:sp>
        <p:nvSpPr>
          <p:cNvPr id="7" name="コンテンツ プレースホルダ 6"/>
          <p:cNvSpPr>
            <a:spLocks noGrp="1"/>
          </p:cNvSpPr>
          <p:nvPr>
            <p:ph sz="half" idx="2"/>
          </p:nvPr>
        </p:nvSpPr>
        <p:spPr/>
        <p:txBody>
          <a:bodyPr/>
          <a:lstStyle/>
          <a:p>
            <a:r>
              <a:rPr lang="ja-JP" altLang="en-US" dirty="0" smtClean="0"/>
              <a:t>こちらが「統一省エネラベル」。テレビ、冷蔵庫、地デジテレビの中で、これが</a:t>
            </a:r>
            <a:r>
              <a:rPr lang="en-US" altLang="ja-JP" dirty="0" smtClean="0"/>
              <a:t>5</a:t>
            </a:r>
            <a:r>
              <a:rPr lang="ja-JP" altLang="en-US" dirty="0" smtClean="0"/>
              <a:t>つ星、</a:t>
            </a:r>
            <a:r>
              <a:rPr lang="en-US" altLang="ja-JP" dirty="0" smtClean="0"/>
              <a:t>4</a:t>
            </a:r>
            <a:r>
              <a:rPr lang="ja-JP" altLang="en-US" dirty="0" smtClean="0"/>
              <a:t>つ星のものがポイントの対象</a:t>
            </a:r>
            <a:r>
              <a:rPr lang="ja-JP" altLang="en-US" dirty="0" smtClean="0"/>
              <a:t>商品。</a:t>
            </a: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15</a:t>
            </a:fld>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2528"/>
          </a:xfrm>
        </p:spPr>
        <p:txBody>
          <a:bodyPr>
            <a:normAutofit fontScale="90000"/>
          </a:bodyPr>
          <a:lstStyle/>
          <a:p>
            <a:endParaRPr kumimoji="1" lang="ja-JP" altLang="en-US" dirty="0"/>
          </a:p>
        </p:txBody>
      </p:sp>
      <p:sp>
        <p:nvSpPr>
          <p:cNvPr id="3" name="コンテンツ プレースホルダ 2"/>
          <p:cNvSpPr>
            <a:spLocks noGrp="1"/>
          </p:cNvSpPr>
          <p:nvPr>
            <p:ph idx="1"/>
          </p:nvPr>
        </p:nvSpPr>
        <p:spPr>
          <a:xfrm>
            <a:off x="457200" y="500042"/>
            <a:ext cx="8229600" cy="5626121"/>
          </a:xfrm>
        </p:spPr>
        <p:txBody>
          <a:bodyPr anchor="ctr">
            <a:normAutofit/>
          </a:bodyPr>
          <a:lstStyle/>
          <a:p>
            <a:pPr algn="ctr">
              <a:buNone/>
            </a:pPr>
            <a:r>
              <a:rPr kumimoji="1" lang="ja-JP" altLang="en-US" sz="9600" b="1" dirty="0" smtClean="0"/>
              <a:t>しかし</a:t>
            </a:r>
            <a:endParaRPr kumimoji="1" lang="ja-JP" altLang="en-US" sz="9600" b="1"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16</a:t>
            </a:fld>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sz="9600" b="1" dirty="0" smtClean="0"/>
              <a:t>ポイントが何と交換できるかは未定。</a:t>
            </a:r>
            <a:endParaRPr kumimoji="1" lang="ja-JP" altLang="en-US" sz="9600"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17</a:t>
            </a:fld>
            <a:endParaRPr kumimoji="1"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申請のための書類は要保管</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対象</a:t>
            </a:r>
            <a:r>
              <a:rPr lang="ja-JP" altLang="en-US" dirty="0" smtClean="0"/>
              <a:t>製品を買ったら、どうすれば良い</a:t>
            </a:r>
            <a:r>
              <a:rPr lang="ja-JP" altLang="en-US" dirty="0" smtClean="0"/>
              <a:t>のでしょうか。</a:t>
            </a:r>
            <a:r>
              <a:rPr lang="ja-JP" altLang="en-US" dirty="0" smtClean="0"/>
              <a:t>最も重要なのは、エコポイント対象商品を購入した場合には、「購入した製品の保証書」「購入時の領収書」「</a:t>
            </a:r>
            <a:r>
              <a:rPr lang="en-US" altLang="ja-JP" dirty="0" smtClean="0"/>
              <a:t>(</a:t>
            </a:r>
            <a:r>
              <a:rPr lang="ja-JP" altLang="en-US" dirty="0" smtClean="0"/>
              <a:t>買い換えの場合</a:t>
            </a:r>
            <a:r>
              <a:rPr lang="en-US" altLang="ja-JP" dirty="0" smtClean="0"/>
              <a:t>)</a:t>
            </a:r>
            <a:r>
              <a:rPr lang="ja-JP" altLang="en-US" dirty="0" smtClean="0"/>
              <a:t>家電リサイクル券の排出者控え」を、必ず保管しておくという</a:t>
            </a:r>
            <a:r>
              <a:rPr lang="ja-JP" altLang="en-US" dirty="0" smtClean="0"/>
              <a:t>ことです。</a:t>
            </a:r>
            <a:endParaRPr lang="ja-JP" altLang="en-US" dirty="0" smtClean="0"/>
          </a:p>
          <a:p>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18</a:t>
            </a:fld>
            <a:endParaRPr kumimoji="1"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a:xfrm>
            <a:off x="457200" y="1600200"/>
            <a:ext cx="8229600" cy="4972072"/>
          </a:xfrm>
        </p:spPr>
        <p:txBody>
          <a:bodyPr>
            <a:normAutofit/>
          </a:bodyPr>
          <a:lstStyle/>
          <a:p>
            <a:r>
              <a:rPr lang="ja-JP" altLang="en-US" dirty="0" smtClean="0"/>
              <a:t>この</a:t>
            </a:r>
            <a:r>
              <a:rPr lang="ja-JP" altLang="en-US" dirty="0" smtClean="0"/>
              <a:t>エコポイント、いつ、どうやって消費者に付与されるかについては、詳細が決まって</a:t>
            </a:r>
            <a:r>
              <a:rPr lang="ja-JP" altLang="en-US" dirty="0" smtClean="0"/>
              <a:t>いません。</a:t>
            </a:r>
            <a:r>
              <a:rPr lang="ja-JP" altLang="en-US" dirty="0" smtClean="0"/>
              <a:t>「エコポイント事務局」というところでポイントを管理するとの</a:t>
            </a:r>
            <a:r>
              <a:rPr lang="ja-JP" altLang="en-US" dirty="0" smtClean="0"/>
              <a:t>こと</a:t>
            </a:r>
            <a:r>
              <a:rPr lang="ja-JP" altLang="en-US" dirty="0" smtClean="0"/>
              <a:t>ですが</a:t>
            </a:r>
            <a:r>
              <a:rPr lang="ja-JP" altLang="en-US" dirty="0" smtClean="0"/>
              <a:t>、</a:t>
            </a:r>
            <a:r>
              <a:rPr lang="ja-JP" altLang="en-US" dirty="0" smtClean="0"/>
              <a:t>事務局の事業を誰が</a:t>
            </a:r>
            <a:r>
              <a:rPr lang="ja-JP" altLang="en-US" dirty="0" smtClean="0"/>
              <a:t>実施する</a:t>
            </a:r>
            <a:r>
              <a:rPr lang="ja-JP" altLang="en-US" dirty="0" smtClean="0"/>
              <a:t>かを募集している段階の</a:t>
            </a:r>
            <a:r>
              <a:rPr lang="ja-JP" altLang="en-US" dirty="0" smtClean="0"/>
              <a:t>ようです。</a:t>
            </a:r>
            <a:r>
              <a:rPr lang="ja-JP" altLang="en-US" dirty="0" smtClean="0"/>
              <a:t>というわけで政府では、後日ポイントを事務局に申請するための書類として「保証書」「領収書」「家電リサイクル券の排出者控え」を保管するよう消費者に促して</a:t>
            </a:r>
            <a:r>
              <a:rPr lang="ja-JP" altLang="en-US" dirty="0" smtClean="0"/>
              <a:t>います。</a:t>
            </a: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19</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p:txBody>
          <a:bodyPr/>
          <a:lstStyle/>
          <a:p>
            <a:r>
              <a:rPr kumimoji="1" lang="ja-JP" altLang="en-US" sz="4000" dirty="0" smtClean="0"/>
              <a:t>第</a:t>
            </a:r>
            <a:r>
              <a:rPr kumimoji="1" lang="en-US" altLang="ja-JP" sz="4000" dirty="0" smtClean="0"/>
              <a:t>1</a:t>
            </a:r>
            <a:r>
              <a:rPr kumimoji="1" lang="ja-JP" altLang="en-US" sz="4000" dirty="0" smtClean="0"/>
              <a:t>章　エコポイントとは</a:t>
            </a:r>
            <a:r>
              <a:rPr lang="ja-JP" altLang="en-US" sz="4000" dirty="0" smtClean="0"/>
              <a:t>・・・</a:t>
            </a:r>
            <a:endParaRPr lang="en-US" altLang="ja-JP" sz="4000" dirty="0"/>
          </a:p>
          <a:p>
            <a:r>
              <a:rPr kumimoji="1" lang="ja-JP" altLang="en-US" sz="4000" dirty="0" smtClean="0"/>
              <a:t>第</a:t>
            </a:r>
            <a:r>
              <a:rPr kumimoji="1" lang="en-US" altLang="ja-JP" sz="4000" dirty="0" smtClean="0"/>
              <a:t>2</a:t>
            </a:r>
            <a:r>
              <a:rPr kumimoji="1" lang="ja-JP" altLang="en-US" sz="4000" dirty="0" smtClean="0"/>
              <a:t>章　</a:t>
            </a:r>
            <a:r>
              <a:rPr kumimoji="1" lang="ja-JP" altLang="en-US" sz="4000" dirty="0" smtClean="0"/>
              <a:t>経済</a:t>
            </a:r>
            <a:r>
              <a:rPr kumimoji="1" lang="ja-JP" altLang="en-US" sz="4000" dirty="0" smtClean="0"/>
              <a:t>対策とは・</a:t>
            </a:r>
            <a:r>
              <a:rPr kumimoji="1" lang="ja-JP" altLang="en-US" sz="4000" dirty="0" smtClean="0"/>
              <a:t>・・</a:t>
            </a:r>
            <a:endParaRPr lang="en-US" altLang="ja-JP" sz="4000" dirty="0" smtClean="0"/>
          </a:p>
          <a:p>
            <a:r>
              <a:rPr kumimoji="1" lang="ja-JP" altLang="en-US" sz="4000" dirty="0" smtClean="0"/>
              <a:t>第</a:t>
            </a:r>
            <a:r>
              <a:rPr kumimoji="1" lang="en-US" altLang="ja-JP" sz="4000" dirty="0" smtClean="0"/>
              <a:t>3</a:t>
            </a:r>
            <a:r>
              <a:rPr kumimoji="1" lang="ja-JP" altLang="en-US" sz="4000" dirty="0" smtClean="0"/>
              <a:t>章　問題点</a:t>
            </a:r>
            <a:endParaRPr kumimoji="1" lang="en-US" altLang="ja-JP" sz="4000" dirty="0" smtClean="0"/>
          </a:p>
          <a:p>
            <a:r>
              <a:rPr lang="ja-JP" altLang="en-US" sz="4000" dirty="0" smtClean="0"/>
              <a:t>第</a:t>
            </a:r>
            <a:r>
              <a:rPr lang="en-US" altLang="ja-JP" sz="4000" dirty="0" smtClean="0"/>
              <a:t>4</a:t>
            </a:r>
            <a:r>
              <a:rPr lang="ja-JP" altLang="en-US" sz="4000" dirty="0" smtClean="0"/>
              <a:t>章　まとめ</a:t>
            </a:r>
            <a:endParaRPr kumimoji="1" lang="en-US" altLang="ja-JP" sz="4000" dirty="0" smtClean="0"/>
          </a:p>
          <a:p>
            <a:endParaRPr lang="en-US" altLang="ja-JP" dirty="0" smtClean="0"/>
          </a:p>
          <a:p>
            <a:endParaRPr kumimoji="1" lang="en-US" altLang="ja-JP" dirty="0" smtClean="0"/>
          </a:p>
          <a:p>
            <a:endParaRPr lang="en-US" altLang="ja-JP" dirty="0"/>
          </a:p>
          <a:p>
            <a:endParaRPr kumimoji="1" lang="en-US" altLang="ja-JP" dirty="0" smtClean="0"/>
          </a:p>
          <a:p>
            <a:endParaRPr lang="en-US" altLang="ja-JP" dirty="0"/>
          </a:p>
          <a:p>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a:t>
            </a:fld>
            <a:endParaRPr kumimoji="1"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5720" y="214290"/>
            <a:ext cx="8401080" cy="1143008"/>
          </a:xfrm>
        </p:spPr>
        <p:txBody>
          <a:bodyPr>
            <a:noAutofit/>
          </a:bodyPr>
          <a:lstStyle/>
          <a:p>
            <a:r>
              <a:rPr kumimoji="1" lang="ja-JP" altLang="en-US" sz="8000" dirty="0" smtClean="0"/>
              <a:t>テレビ</a:t>
            </a:r>
            <a:endParaRPr kumimoji="1" lang="ja-JP" altLang="en-US" sz="8000" dirty="0"/>
          </a:p>
        </p:txBody>
      </p:sp>
      <p:graphicFrame>
        <p:nvGraphicFramePr>
          <p:cNvPr id="6" name="コンテンツ プレースホルダ 5"/>
          <p:cNvGraphicFramePr>
            <a:graphicFrameLocks noGrp="1"/>
          </p:cNvGraphicFramePr>
          <p:nvPr>
            <p:ph idx="1"/>
          </p:nvPr>
        </p:nvGraphicFramePr>
        <p:xfrm>
          <a:off x="285720" y="1357298"/>
          <a:ext cx="8643999" cy="5064936"/>
        </p:xfrm>
        <a:graphic>
          <a:graphicData uri="http://schemas.openxmlformats.org/drawingml/2006/table">
            <a:tbl>
              <a:tblPr firstRow="1" bandRow="1">
                <a:tableStyleId>{21E4AEA4-8DFA-4A89-87EB-49C32662AFE0}</a:tableStyleId>
              </a:tblPr>
              <a:tblGrid>
                <a:gridCol w="2881333"/>
                <a:gridCol w="2881333"/>
                <a:gridCol w="2881333"/>
              </a:tblGrid>
              <a:tr h="840255">
                <a:tc>
                  <a:txBody>
                    <a:bodyPr/>
                    <a:lstStyle/>
                    <a:p>
                      <a:endParaRPr kumimoji="1" lang="ja-JP" altLang="en-US" dirty="0"/>
                    </a:p>
                  </a:txBody>
                  <a:tcPr/>
                </a:tc>
                <a:tc>
                  <a:txBody>
                    <a:bodyPr/>
                    <a:lstStyle/>
                    <a:p>
                      <a:pPr algn="ctr"/>
                      <a:r>
                        <a:rPr kumimoji="1" lang="ja-JP" altLang="en-US" dirty="0" smtClean="0"/>
                        <a:t>サイズ</a:t>
                      </a:r>
                      <a:endParaRPr kumimoji="1" lang="ja-JP" altLang="en-US" dirty="0"/>
                    </a:p>
                  </a:txBody>
                  <a:tcPr anchor="ctr"/>
                </a:tc>
                <a:tc>
                  <a:txBody>
                    <a:bodyPr/>
                    <a:lstStyle/>
                    <a:p>
                      <a:pPr algn="ctr"/>
                      <a:r>
                        <a:rPr kumimoji="1" lang="ja-JP" altLang="en-US" dirty="0" smtClean="0"/>
                        <a:t>ポイント数</a:t>
                      </a:r>
                      <a:endParaRPr kumimoji="1" lang="ja-JP" altLang="en-US" dirty="0"/>
                    </a:p>
                  </a:txBody>
                  <a:tcPr anchor="ctr"/>
                </a:tc>
              </a:tr>
              <a:tr h="840255">
                <a:tc>
                  <a:txBody>
                    <a:bodyPr/>
                    <a:lstStyle/>
                    <a:p>
                      <a:endParaRPr kumimoji="1" lang="ja-JP" altLang="en-US" dirty="0"/>
                    </a:p>
                  </a:txBody>
                  <a:tcPr/>
                </a:tc>
                <a:tc>
                  <a:txBody>
                    <a:bodyPr/>
                    <a:lstStyle/>
                    <a:p>
                      <a:pPr algn="ctr"/>
                      <a:r>
                        <a:rPr kumimoji="1" lang="en-US" altLang="ja-JP" dirty="0" smtClean="0"/>
                        <a:t>46V</a:t>
                      </a:r>
                      <a:r>
                        <a:rPr kumimoji="1" lang="ja-JP" altLang="en-US" dirty="0" smtClean="0"/>
                        <a:t>型以上</a:t>
                      </a:r>
                      <a:endParaRPr kumimoji="1" lang="ja-JP" altLang="en-US" dirty="0"/>
                    </a:p>
                  </a:txBody>
                  <a:tcPr anchor="ctr"/>
                </a:tc>
                <a:tc>
                  <a:txBody>
                    <a:bodyPr/>
                    <a:lstStyle/>
                    <a:p>
                      <a:pPr algn="ctr"/>
                      <a:r>
                        <a:rPr kumimoji="1" lang="en-US" altLang="ja-JP" dirty="0" smtClean="0"/>
                        <a:t>36000</a:t>
                      </a:r>
                      <a:r>
                        <a:rPr kumimoji="1" lang="ja-JP" altLang="en-US" dirty="0" smtClean="0"/>
                        <a:t>点</a:t>
                      </a:r>
                      <a:endParaRPr kumimoji="1" lang="ja-JP" altLang="en-US" dirty="0"/>
                    </a:p>
                  </a:txBody>
                  <a:tcPr anchor="ctr"/>
                </a:tc>
              </a:tr>
              <a:tr h="8636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地デジ対応テレビ</a:t>
                      </a:r>
                      <a:endParaRPr kumimoji="1" lang="en-US" altLang="ja-JP" sz="2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400" dirty="0" smtClean="0"/>
                        <a:t>(</a:t>
                      </a:r>
                      <a:r>
                        <a:rPr kumimoji="1" lang="ja-JP" altLang="en-US" sz="2400" dirty="0" smtClean="0"/>
                        <a:t>液晶テレビ</a:t>
                      </a:r>
                      <a:r>
                        <a:rPr kumimoji="1" lang="en-US" altLang="ja-JP" sz="2400" dirty="0" smtClean="0"/>
                        <a:t>)</a:t>
                      </a:r>
                      <a:endParaRPr kumimoji="1" lang="ja-JP" altLang="en-US" sz="2400" b="1" dirty="0" smtClean="0"/>
                    </a:p>
                  </a:txBody>
                  <a:tcPr/>
                </a:tc>
                <a:tc>
                  <a:txBody>
                    <a:bodyPr/>
                    <a:lstStyle/>
                    <a:p>
                      <a:pPr algn="ctr"/>
                      <a:r>
                        <a:rPr kumimoji="1" lang="en-US" altLang="ja-JP" dirty="0" smtClean="0"/>
                        <a:t>42V</a:t>
                      </a:r>
                      <a:r>
                        <a:rPr kumimoji="1" lang="ja-JP" altLang="en-US" dirty="0" smtClean="0"/>
                        <a:t>型～</a:t>
                      </a:r>
                      <a:r>
                        <a:rPr kumimoji="1" lang="en-US" altLang="ja-JP" dirty="0" smtClean="0"/>
                        <a:t>40V</a:t>
                      </a:r>
                      <a:r>
                        <a:rPr kumimoji="1" lang="ja-JP" altLang="en-US" dirty="0" smtClean="0"/>
                        <a:t>型</a:t>
                      </a:r>
                      <a:endParaRPr kumimoji="1" lang="ja-JP" altLang="en-US" dirty="0"/>
                    </a:p>
                  </a:txBody>
                  <a:tcPr anchor="ctr"/>
                </a:tc>
                <a:tc>
                  <a:txBody>
                    <a:bodyPr/>
                    <a:lstStyle/>
                    <a:p>
                      <a:pPr algn="ctr"/>
                      <a:r>
                        <a:rPr kumimoji="1" lang="en-US" altLang="ja-JP" dirty="0" smtClean="0"/>
                        <a:t>23000</a:t>
                      </a:r>
                      <a:r>
                        <a:rPr kumimoji="1" lang="ja-JP" altLang="en-US" dirty="0" smtClean="0"/>
                        <a:t>点</a:t>
                      </a:r>
                      <a:endParaRPr kumimoji="1" lang="ja-JP" altLang="en-US" dirty="0"/>
                    </a:p>
                  </a:txBody>
                  <a:tcPr anchor="ctr"/>
                </a:tc>
              </a:tr>
              <a:tr h="840255">
                <a:tc>
                  <a:txBody>
                    <a:bodyPr/>
                    <a:lstStyle/>
                    <a:p>
                      <a:endParaRPr kumimoji="1" lang="ja-JP" altLang="en-US" dirty="0"/>
                    </a:p>
                  </a:txBody>
                  <a:tcPr/>
                </a:tc>
                <a:tc>
                  <a:txBody>
                    <a:bodyPr/>
                    <a:lstStyle/>
                    <a:p>
                      <a:pPr algn="ctr"/>
                      <a:r>
                        <a:rPr kumimoji="1" lang="en-US" altLang="ja-JP" dirty="0" smtClean="0"/>
                        <a:t>37V</a:t>
                      </a:r>
                      <a:r>
                        <a:rPr kumimoji="1" lang="ja-JP" altLang="en-US" dirty="0" smtClean="0"/>
                        <a:t>型</a:t>
                      </a:r>
                      <a:endParaRPr kumimoji="1" lang="ja-JP" altLang="en-US" dirty="0"/>
                    </a:p>
                  </a:txBody>
                  <a:tcPr anchor="ctr"/>
                </a:tc>
                <a:tc>
                  <a:txBody>
                    <a:bodyPr/>
                    <a:lstStyle/>
                    <a:p>
                      <a:pPr algn="ctr"/>
                      <a:r>
                        <a:rPr kumimoji="1" lang="en-US" altLang="ja-JP" dirty="0" smtClean="0"/>
                        <a:t>17000</a:t>
                      </a:r>
                      <a:r>
                        <a:rPr kumimoji="1" lang="ja-JP" altLang="en-US" dirty="0" smtClean="0"/>
                        <a:t>点</a:t>
                      </a:r>
                      <a:endParaRPr kumimoji="1" lang="ja-JP" altLang="en-US" dirty="0"/>
                    </a:p>
                  </a:txBody>
                  <a:tcPr anchor="ctr"/>
                </a:tc>
              </a:tr>
              <a:tr h="840255">
                <a:tc>
                  <a:txBody>
                    <a:bodyPr/>
                    <a:lstStyle/>
                    <a:p>
                      <a:endParaRPr kumimoji="1" lang="ja-JP" altLang="en-US" dirty="0"/>
                    </a:p>
                  </a:txBody>
                  <a:tcPr/>
                </a:tc>
                <a:tc>
                  <a:txBody>
                    <a:bodyPr/>
                    <a:lstStyle/>
                    <a:p>
                      <a:pPr algn="ctr"/>
                      <a:r>
                        <a:rPr kumimoji="1" lang="en-US" altLang="ja-JP" dirty="0" smtClean="0"/>
                        <a:t>32V</a:t>
                      </a:r>
                      <a:r>
                        <a:rPr kumimoji="1" lang="ja-JP" altLang="en-US" dirty="0" smtClean="0"/>
                        <a:t>型～</a:t>
                      </a:r>
                      <a:r>
                        <a:rPr kumimoji="1" lang="en-US" altLang="ja-JP" dirty="0" smtClean="0"/>
                        <a:t>26V</a:t>
                      </a:r>
                      <a:r>
                        <a:rPr kumimoji="1" lang="ja-JP" altLang="en-US" dirty="0" smtClean="0"/>
                        <a:t>型</a:t>
                      </a:r>
                      <a:endParaRPr kumimoji="1" lang="ja-JP" altLang="en-US" dirty="0"/>
                    </a:p>
                  </a:txBody>
                  <a:tcPr anchor="ctr"/>
                </a:tc>
                <a:tc>
                  <a:txBody>
                    <a:bodyPr/>
                    <a:lstStyle/>
                    <a:p>
                      <a:pPr algn="ctr"/>
                      <a:r>
                        <a:rPr kumimoji="1" lang="en-US" altLang="ja-JP" dirty="0" smtClean="0"/>
                        <a:t>12000</a:t>
                      </a:r>
                      <a:r>
                        <a:rPr kumimoji="1" lang="ja-JP" altLang="en-US" dirty="0" smtClean="0"/>
                        <a:t>点</a:t>
                      </a:r>
                      <a:endParaRPr kumimoji="1" lang="ja-JP" altLang="en-US" dirty="0"/>
                    </a:p>
                  </a:txBody>
                  <a:tcPr anchor="ctr"/>
                </a:tc>
              </a:tr>
              <a:tr h="840255">
                <a:tc>
                  <a:txBody>
                    <a:bodyPr/>
                    <a:lstStyle/>
                    <a:p>
                      <a:endParaRPr kumimoji="1" lang="ja-JP" altLang="en-US" dirty="0"/>
                    </a:p>
                  </a:txBody>
                  <a:tcPr/>
                </a:tc>
                <a:tc>
                  <a:txBody>
                    <a:bodyPr/>
                    <a:lstStyle/>
                    <a:p>
                      <a:pPr algn="ctr"/>
                      <a:r>
                        <a:rPr kumimoji="1" lang="en-US" altLang="ja-JP" dirty="0" smtClean="0"/>
                        <a:t>26V</a:t>
                      </a:r>
                      <a:r>
                        <a:rPr kumimoji="1" lang="ja-JP" altLang="en-US" dirty="0" smtClean="0"/>
                        <a:t>型未満</a:t>
                      </a:r>
                      <a:endParaRPr kumimoji="1" lang="ja-JP" altLang="en-US" dirty="0"/>
                    </a:p>
                  </a:txBody>
                  <a:tcPr anchor="ctr"/>
                </a:tc>
                <a:tc>
                  <a:txBody>
                    <a:bodyPr/>
                    <a:lstStyle/>
                    <a:p>
                      <a:pPr algn="ctr"/>
                      <a:r>
                        <a:rPr kumimoji="1" lang="en-US" altLang="ja-JP" dirty="0" smtClean="0"/>
                        <a:t>7000</a:t>
                      </a:r>
                      <a:r>
                        <a:rPr kumimoji="1" lang="ja-JP" altLang="en-US" dirty="0" smtClean="0"/>
                        <a:t>点</a:t>
                      </a:r>
                      <a:endParaRPr kumimoji="1" lang="ja-JP" altLang="en-US" dirty="0"/>
                    </a:p>
                  </a:txBody>
                  <a:tcPr anchor="ctr"/>
                </a:tc>
              </a:tr>
            </a:tbl>
          </a:graphicData>
        </a:graphic>
      </p:graphicFrame>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20</a:t>
            </a:fld>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8000" dirty="0" smtClean="0"/>
              <a:t>テレビ</a:t>
            </a:r>
            <a:endParaRPr kumimoji="1" lang="ja-JP" altLang="en-US" sz="8000" dirty="0"/>
          </a:p>
        </p:txBody>
      </p:sp>
      <p:graphicFrame>
        <p:nvGraphicFramePr>
          <p:cNvPr id="5" name="コンテンツ プレースホルダ 4"/>
          <p:cNvGraphicFramePr>
            <a:graphicFrameLocks noGrp="1"/>
          </p:cNvGraphicFramePr>
          <p:nvPr>
            <p:ph idx="1"/>
          </p:nvPr>
        </p:nvGraphicFramePr>
        <p:xfrm>
          <a:off x="357158" y="1428736"/>
          <a:ext cx="8572560" cy="5000660"/>
        </p:xfrm>
        <a:graphic>
          <a:graphicData uri="http://schemas.openxmlformats.org/drawingml/2006/table">
            <a:tbl>
              <a:tblPr firstRow="1" bandRow="1">
                <a:tableStyleId>{21E4AEA4-8DFA-4A89-87EB-49C32662AFE0}</a:tableStyleId>
              </a:tblPr>
              <a:tblGrid>
                <a:gridCol w="2857520"/>
                <a:gridCol w="2857520"/>
                <a:gridCol w="2857520"/>
              </a:tblGrid>
              <a:tr h="1250165">
                <a:tc>
                  <a:txBody>
                    <a:bodyPr/>
                    <a:lstStyle/>
                    <a:p>
                      <a:endParaRPr kumimoji="1" lang="ja-JP" altLang="en-US" dirty="0">
                        <a:solidFill>
                          <a:sysClr val="windowText" lastClr="000000"/>
                        </a:solidFill>
                      </a:endParaRPr>
                    </a:p>
                  </a:txBody>
                  <a:tcPr/>
                </a:tc>
                <a:tc>
                  <a:txBody>
                    <a:bodyPr/>
                    <a:lstStyle/>
                    <a:p>
                      <a:pPr algn="ctr"/>
                      <a:r>
                        <a:rPr kumimoji="1" lang="ja-JP" altLang="en-US" dirty="0" smtClean="0"/>
                        <a:t>サイズ</a:t>
                      </a:r>
                      <a:endParaRPr kumimoji="1" lang="ja-JP" altLang="en-US" dirty="0">
                        <a:solidFill>
                          <a:sysClr val="windowText" lastClr="000000"/>
                        </a:solidFill>
                      </a:endParaRPr>
                    </a:p>
                  </a:txBody>
                  <a:tcPr anchor="ctr"/>
                </a:tc>
                <a:tc>
                  <a:txBody>
                    <a:bodyPr/>
                    <a:lstStyle/>
                    <a:p>
                      <a:pPr algn="ctr"/>
                      <a:r>
                        <a:rPr kumimoji="1" lang="ja-JP" altLang="en-US" dirty="0" smtClean="0"/>
                        <a:t>ポイント数</a:t>
                      </a:r>
                      <a:endParaRPr kumimoji="1" lang="ja-JP" altLang="en-US" dirty="0">
                        <a:solidFill>
                          <a:sysClr val="windowText" lastClr="000000"/>
                        </a:solidFill>
                      </a:endParaRPr>
                    </a:p>
                  </a:txBody>
                  <a:tcPr anchor="ctr"/>
                </a:tc>
              </a:tr>
              <a:tr h="1250165">
                <a:tc>
                  <a:txBody>
                    <a:bodyPr/>
                    <a:lstStyle/>
                    <a:p>
                      <a:r>
                        <a:rPr kumimoji="1" lang="ja-JP" altLang="en-US" sz="2800" dirty="0" smtClean="0"/>
                        <a:t>地デジ対応テレビ</a:t>
                      </a:r>
                      <a:endParaRPr kumimoji="1" lang="en-US" altLang="ja-JP" sz="2800" dirty="0" smtClean="0"/>
                    </a:p>
                    <a:p>
                      <a:r>
                        <a:rPr kumimoji="1" lang="en-US" altLang="ja-JP" sz="2800" dirty="0" smtClean="0"/>
                        <a:t>(</a:t>
                      </a:r>
                      <a:r>
                        <a:rPr kumimoji="1" lang="ja-JP" altLang="en-US" sz="2800" dirty="0" smtClean="0"/>
                        <a:t>プラズマテレビ</a:t>
                      </a:r>
                      <a:r>
                        <a:rPr kumimoji="1" lang="en-US" altLang="ja-JP" sz="2800" dirty="0" smtClean="0"/>
                        <a:t>)</a:t>
                      </a:r>
                      <a:endParaRPr kumimoji="1" lang="ja-JP" altLang="en-US" sz="2800" dirty="0" smtClean="0"/>
                    </a:p>
                    <a:p>
                      <a:endParaRPr kumimoji="1" lang="ja-JP" altLang="en-US" dirty="0"/>
                    </a:p>
                  </a:txBody>
                  <a:tcPr/>
                </a:tc>
                <a:tc>
                  <a:txBody>
                    <a:bodyPr/>
                    <a:lstStyle/>
                    <a:p>
                      <a:pPr algn="ctr"/>
                      <a:r>
                        <a:rPr kumimoji="1" lang="en-US" altLang="ja-JP" dirty="0" smtClean="0"/>
                        <a:t>46V</a:t>
                      </a:r>
                      <a:r>
                        <a:rPr kumimoji="1" lang="ja-JP" altLang="en-US" dirty="0" smtClean="0"/>
                        <a:t>型以上</a:t>
                      </a:r>
                      <a:endParaRPr kumimoji="1" lang="ja-JP" altLang="en-US" dirty="0"/>
                    </a:p>
                  </a:txBody>
                  <a:tcPr anchor="ctr"/>
                </a:tc>
                <a:tc>
                  <a:txBody>
                    <a:bodyPr/>
                    <a:lstStyle/>
                    <a:p>
                      <a:pPr algn="ctr"/>
                      <a:r>
                        <a:rPr kumimoji="1" lang="en-US" altLang="ja-JP" dirty="0" smtClean="0"/>
                        <a:t>36000</a:t>
                      </a:r>
                      <a:r>
                        <a:rPr kumimoji="1" lang="ja-JP" altLang="en-US" dirty="0" smtClean="0"/>
                        <a:t>点</a:t>
                      </a:r>
                      <a:endParaRPr kumimoji="1" lang="ja-JP" altLang="en-US" dirty="0"/>
                    </a:p>
                  </a:txBody>
                  <a:tcPr anchor="ctr"/>
                </a:tc>
              </a:tr>
              <a:tr h="1250165">
                <a:tc>
                  <a:txBody>
                    <a:bodyPr/>
                    <a:lstStyle/>
                    <a:p>
                      <a:endParaRPr kumimoji="1" lang="ja-JP" altLang="en-US" dirty="0"/>
                    </a:p>
                  </a:txBody>
                  <a:tcPr/>
                </a:tc>
                <a:tc>
                  <a:txBody>
                    <a:bodyPr/>
                    <a:lstStyle/>
                    <a:p>
                      <a:pPr algn="ctr"/>
                      <a:r>
                        <a:rPr kumimoji="1" lang="en-US" altLang="ja-JP" dirty="0" smtClean="0"/>
                        <a:t>42V</a:t>
                      </a:r>
                      <a:r>
                        <a:rPr kumimoji="1" lang="ja-JP" altLang="en-US" dirty="0" smtClean="0"/>
                        <a:t>型～</a:t>
                      </a:r>
                      <a:r>
                        <a:rPr kumimoji="1" lang="en-US" altLang="ja-JP" dirty="0" smtClean="0"/>
                        <a:t>40V</a:t>
                      </a:r>
                      <a:r>
                        <a:rPr kumimoji="1" lang="ja-JP" altLang="en-US" dirty="0" smtClean="0"/>
                        <a:t>型</a:t>
                      </a:r>
                      <a:endParaRPr kumimoji="1" lang="ja-JP" altLang="en-US" dirty="0"/>
                    </a:p>
                  </a:txBody>
                  <a:tcPr anchor="ctr"/>
                </a:tc>
                <a:tc>
                  <a:txBody>
                    <a:bodyPr/>
                    <a:lstStyle/>
                    <a:p>
                      <a:pPr algn="ctr"/>
                      <a:r>
                        <a:rPr kumimoji="1" lang="en-US" altLang="ja-JP" dirty="0" smtClean="0"/>
                        <a:t>23000</a:t>
                      </a:r>
                      <a:r>
                        <a:rPr kumimoji="1" lang="ja-JP" altLang="en-US" dirty="0" smtClean="0"/>
                        <a:t>点</a:t>
                      </a:r>
                      <a:endParaRPr kumimoji="1" lang="ja-JP" altLang="en-US" dirty="0"/>
                    </a:p>
                  </a:txBody>
                  <a:tcPr anchor="ctr"/>
                </a:tc>
              </a:tr>
              <a:tr h="1250165">
                <a:tc>
                  <a:txBody>
                    <a:bodyPr/>
                    <a:lstStyle/>
                    <a:p>
                      <a:endParaRPr kumimoji="1" lang="ja-JP" altLang="en-US" dirty="0"/>
                    </a:p>
                  </a:txBody>
                  <a:tcPr/>
                </a:tc>
                <a:tc>
                  <a:txBody>
                    <a:bodyPr/>
                    <a:lstStyle/>
                    <a:p>
                      <a:pPr algn="ctr"/>
                      <a:r>
                        <a:rPr kumimoji="1" lang="en-US" altLang="ja-JP" dirty="0" smtClean="0"/>
                        <a:t>37V</a:t>
                      </a:r>
                      <a:r>
                        <a:rPr kumimoji="1" lang="ja-JP" altLang="en-US" dirty="0" smtClean="0"/>
                        <a:t>型</a:t>
                      </a:r>
                      <a:endParaRPr kumimoji="1" lang="ja-JP" altLang="en-US" dirty="0"/>
                    </a:p>
                  </a:txBody>
                  <a:tcPr anchor="ctr"/>
                </a:tc>
                <a:tc>
                  <a:txBody>
                    <a:bodyPr/>
                    <a:lstStyle/>
                    <a:p>
                      <a:pPr algn="ctr"/>
                      <a:r>
                        <a:rPr kumimoji="1" lang="en-US" altLang="ja-JP" dirty="0" smtClean="0"/>
                        <a:t>17000</a:t>
                      </a:r>
                      <a:r>
                        <a:rPr kumimoji="1" lang="ja-JP" altLang="en-US" dirty="0" smtClean="0"/>
                        <a:t>点</a:t>
                      </a:r>
                      <a:endParaRPr kumimoji="1" lang="ja-JP" altLang="en-US" dirty="0"/>
                    </a:p>
                  </a:txBody>
                  <a:tcPr anchor="ctr"/>
                </a:tc>
              </a:tr>
            </a:tbl>
          </a:graphicData>
        </a:graphic>
      </p:graphicFrame>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21</a:t>
            </a:fld>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8000" dirty="0" smtClean="0"/>
              <a:t>エアコン</a:t>
            </a:r>
            <a:endParaRPr kumimoji="1" lang="ja-JP" altLang="en-US" sz="8000" dirty="0"/>
          </a:p>
        </p:txBody>
      </p:sp>
      <p:graphicFrame>
        <p:nvGraphicFramePr>
          <p:cNvPr id="5" name="コンテンツ プレースホルダ 4"/>
          <p:cNvGraphicFramePr>
            <a:graphicFrameLocks noGrp="1"/>
          </p:cNvGraphicFramePr>
          <p:nvPr>
            <p:ph idx="1"/>
          </p:nvPr>
        </p:nvGraphicFramePr>
        <p:xfrm>
          <a:off x="457200" y="1600200"/>
          <a:ext cx="8229600" cy="4829196"/>
        </p:xfrm>
        <a:graphic>
          <a:graphicData uri="http://schemas.openxmlformats.org/drawingml/2006/table">
            <a:tbl>
              <a:tblPr firstRow="1" bandRow="1">
                <a:tableStyleId>{21E4AEA4-8DFA-4A89-87EB-49C32662AFE0}</a:tableStyleId>
              </a:tblPr>
              <a:tblGrid>
                <a:gridCol w="2757478"/>
                <a:gridCol w="2728922"/>
                <a:gridCol w="2743200"/>
              </a:tblGrid>
              <a:tr h="1207299">
                <a:tc>
                  <a:txBody>
                    <a:bodyPr/>
                    <a:lstStyle/>
                    <a:p>
                      <a:endParaRPr kumimoji="1" lang="ja-JP" altLang="en-US" dirty="0"/>
                    </a:p>
                  </a:txBody>
                  <a:tcPr/>
                </a:tc>
                <a:tc>
                  <a:txBody>
                    <a:bodyPr/>
                    <a:lstStyle/>
                    <a:p>
                      <a:pPr algn="ctr"/>
                      <a:r>
                        <a:rPr kumimoji="1" lang="ja-JP" altLang="en-US" dirty="0" smtClean="0"/>
                        <a:t>冷房能力</a:t>
                      </a:r>
                      <a:endParaRPr kumimoji="1" lang="ja-JP" altLang="en-US" dirty="0">
                        <a:solidFill>
                          <a:sysClr val="windowText" lastClr="000000"/>
                        </a:solidFill>
                      </a:endParaRPr>
                    </a:p>
                  </a:txBody>
                  <a:tcPr anchor="ctr"/>
                </a:tc>
                <a:tc>
                  <a:txBody>
                    <a:bodyPr/>
                    <a:lstStyle/>
                    <a:p>
                      <a:pPr algn="ctr"/>
                      <a:r>
                        <a:rPr kumimoji="1" lang="ja-JP" altLang="en-US" dirty="0" smtClean="0"/>
                        <a:t>ポイント数</a:t>
                      </a:r>
                      <a:endParaRPr kumimoji="1" lang="ja-JP" altLang="en-US" dirty="0">
                        <a:solidFill>
                          <a:sysClr val="windowText" lastClr="000000"/>
                        </a:solidFill>
                      </a:endParaRPr>
                    </a:p>
                  </a:txBody>
                  <a:tcPr anchor="ctr"/>
                </a:tc>
              </a:tr>
              <a:tr h="1207299">
                <a:tc>
                  <a:txBody>
                    <a:bodyPr/>
                    <a:lstStyle/>
                    <a:p>
                      <a:r>
                        <a:rPr kumimoji="1" lang="ja-JP" altLang="en-US" sz="5400" dirty="0" smtClean="0"/>
                        <a:t>エアコン</a:t>
                      </a:r>
                      <a:endParaRPr kumimoji="1" lang="ja-JP" altLang="en-US" sz="5400" dirty="0"/>
                    </a:p>
                  </a:txBody>
                  <a:tcPr/>
                </a:tc>
                <a:tc>
                  <a:txBody>
                    <a:bodyPr/>
                    <a:lstStyle/>
                    <a:p>
                      <a:pPr algn="ctr"/>
                      <a:r>
                        <a:rPr kumimoji="1" lang="en-US" altLang="ja-JP" dirty="0" smtClean="0"/>
                        <a:t>3.6Kw</a:t>
                      </a:r>
                      <a:r>
                        <a:rPr kumimoji="1" lang="ja-JP" altLang="en-US" dirty="0" smtClean="0"/>
                        <a:t>以上</a:t>
                      </a:r>
                      <a:endParaRPr kumimoji="1" lang="ja-JP" altLang="en-US" dirty="0"/>
                    </a:p>
                  </a:txBody>
                  <a:tcPr anchor="ctr"/>
                </a:tc>
                <a:tc>
                  <a:txBody>
                    <a:bodyPr/>
                    <a:lstStyle/>
                    <a:p>
                      <a:pPr algn="ctr"/>
                      <a:r>
                        <a:rPr kumimoji="1" lang="en-US" altLang="ja-JP" dirty="0" smtClean="0"/>
                        <a:t>9000</a:t>
                      </a:r>
                      <a:r>
                        <a:rPr kumimoji="1" lang="ja-JP" altLang="en-US" dirty="0" smtClean="0"/>
                        <a:t>点</a:t>
                      </a:r>
                      <a:endParaRPr kumimoji="1" lang="ja-JP" altLang="en-US" dirty="0"/>
                    </a:p>
                  </a:txBody>
                  <a:tcPr anchor="ctr"/>
                </a:tc>
              </a:tr>
              <a:tr h="1207299">
                <a:tc>
                  <a:txBody>
                    <a:bodyPr/>
                    <a:lstStyle/>
                    <a:p>
                      <a:endParaRPr kumimoji="1" lang="ja-JP" altLang="en-US"/>
                    </a:p>
                  </a:txBody>
                  <a:tcPr/>
                </a:tc>
                <a:tc>
                  <a:txBody>
                    <a:bodyPr/>
                    <a:lstStyle/>
                    <a:p>
                      <a:pPr algn="ctr"/>
                      <a:r>
                        <a:rPr kumimoji="1" lang="en-US" altLang="ja-JP" dirty="0" smtClean="0"/>
                        <a:t>2.8Kw</a:t>
                      </a:r>
                      <a:r>
                        <a:rPr kumimoji="1" lang="ja-JP" altLang="en-US" dirty="0" err="1" smtClean="0"/>
                        <a:t>、</a:t>
                      </a:r>
                      <a:r>
                        <a:rPr kumimoji="1" lang="en-US" altLang="ja-JP" dirty="0" smtClean="0"/>
                        <a:t>2.5Kw</a:t>
                      </a:r>
                      <a:endParaRPr kumimoji="1" lang="ja-JP" altLang="en-US" dirty="0"/>
                    </a:p>
                  </a:txBody>
                  <a:tcPr anchor="ctr"/>
                </a:tc>
                <a:tc>
                  <a:txBody>
                    <a:bodyPr/>
                    <a:lstStyle/>
                    <a:p>
                      <a:pPr algn="ctr"/>
                      <a:r>
                        <a:rPr kumimoji="1" lang="en-US" altLang="ja-JP" dirty="0" smtClean="0"/>
                        <a:t>7000</a:t>
                      </a:r>
                      <a:r>
                        <a:rPr kumimoji="1" lang="ja-JP" altLang="en-US" dirty="0" smtClean="0"/>
                        <a:t>点</a:t>
                      </a:r>
                      <a:endParaRPr kumimoji="1" lang="ja-JP" altLang="en-US" dirty="0"/>
                    </a:p>
                  </a:txBody>
                  <a:tcPr anchor="ctr"/>
                </a:tc>
              </a:tr>
              <a:tr h="1207299">
                <a:tc>
                  <a:txBody>
                    <a:bodyPr/>
                    <a:lstStyle/>
                    <a:p>
                      <a:endParaRPr kumimoji="1" lang="ja-JP" altLang="en-US"/>
                    </a:p>
                  </a:txBody>
                  <a:tcPr/>
                </a:tc>
                <a:tc>
                  <a:txBody>
                    <a:bodyPr/>
                    <a:lstStyle/>
                    <a:p>
                      <a:pPr algn="ctr"/>
                      <a:r>
                        <a:rPr kumimoji="1" lang="en-US" altLang="ja-JP" dirty="0" smtClean="0"/>
                        <a:t>2.2Kw</a:t>
                      </a:r>
                      <a:r>
                        <a:rPr kumimoji="1" lang="ja-JP" altLang="en-US" dirty="0" smtClean="0"/>
                        <a:t>以下</a:t>
                      </a:r>
                      <a:endParaRPr kumimoji="1" lang="ja-JP" altLang="en-US" dirty="0"/>
                    </a:p>
                  </a:txBody>
                  <a:tcPr anchor="ctr"/>
                </a:tc>
                <a:tc>
                  <a:txBody>
                    <a:bodyPr/>
                    <a:lstStyle/>
                    <a:p>
                      <a:pPr algn="ctr"/>
                      <a:r>
                        <a:rPr kumimoji="1" lang="en-US" altLang="ja-JP" dirty="0" smtClean="0"/>
                        <a:t>6000</a:t>
                      </a:r>
                      <a:r>
                        <a:rPr kumimoji="1" lang="ja-JP" altLang="en-US" dirty="0" smtClean="0"/>
                        <a:t>点</a:t>
                      </a:r>
                      <a:endParaRPr kumimoji="1" lang="ja-JP" altLang="en-US" dirty="0"/>
                    </a:p>
                  </a:txBody>
                  <a:tcPr anchor="ctr"/>
                </a:tc>
              </a:tr>
            </a:tbl>
          </a:graphicData>
        </a:graphic>
      </p:graphicFrame>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22</a:t>
            </a:fld>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8000" dirty="0" smtClean="0"/>
              <a:t>冷蔵庫</a:t>
            </a:r>
            <a:endParaRPr kumimoji="1" lang="ja-JP" altLang="en-US" sz="8000" dirty="0"/>
          </a:p>
        </p:txBody>
      </p:sp>
      <p:graphicFrame>
        <p:nvGraphicFramePr>
          <p:cNvPr id="5" name="コンテンツ プレースホルダ 4"/>
          <p:cNvGraphicFramePr>
            <a:graphicFrameLocks noGrp="1"/>
          </p:cNvGraphicFramePr>
          <p:nvPr>
            <p:ph idx="1"/>
          </p:nvPr>
        </p:nvGraphicFramePr>
        <p:xfrm>
          <a:off x="457200" y="1600200"/>
          <a:ext cx="8229600" cy="4829195"/>
        </p:xfrm>
        <a:graphic>
          <a:graphicData uri="http://schemas.openxmlformats.org/drawingml/2006/table">
            <a:tbl>
              <a:tblPr firstRow="1" bandRow="1">
                <a:tableStyleId>{21E4AEA4-8DFA-4A89-87EB-49C32662AFE0}</a:tableStyleId>
              </a:tblPr>
              <a:tblGrid>
                <a:gridCol w="2743200"/>
                <a:gridCol w="2743200"/>
                <a:gridCol w="2743200"/>
              </a:tblGrid>
              <a:tr h="965839">
                <a:tc>
                  <a:txBody>
                    <a:bodyPr/>
                    <a:lstStyle/>
                    <a:p>
                      <a:endParaRPr kumimoji="1" lang="ja-JP" altLang="en-US" dirty="0"/>
                    </a:p>
                  </a:txBody>
                  <a:tcPr/>
                </a:tc>
                <a:tc>
                  <a:txBody>
                    <a:bodyPr/>
                    <a:lstStyle/>
                    <a:p>
                      <a:r>
                        <a:rPr kumimoji="1" lang="ja-JP" altLang="en-US" dirty="0" smtClean="0"/>
                        <a:t>容積</a:t>
                      </a:r>
                      <a:endParaRPr kumimoji="1" lang="ja-JP" altLang="en-US" dirty="0">
                        <a:solidFill>
                          <a:sysClr val="windowText" lastClr="000000"/>
                        </a:solidFill>
                      </a:endParaRPr>
                    </a:p>
                  </a:txBody>
                  <a:tcPr/>
                </a:tc>
                <a:tc>
                  <a:txBody>
                    <a:bodyPr/>
                    <a:lstStyle/>
                    <a:p>
                      <a:r>
                        <a:rPr kumimoji="1" lang="ja-JP" altLang="en-US" smtClean="0"/>
                        <a:t>ポイント数</a:t>
                      </a:r>
                      <a:endParaRPr kumimoji="1" lang="ja-JP" altLang="en-US"/>
                    </a:p>
                  </a:txBody>
                  <a:tcPr/>
                </a:tc>
              </a:tr>
              <a:tr h="965839">
                <a:tc>
                  <a:txBody>
                    <a:bodyPr/>
                    <a:lstStyle/>
                    <a:p>
                      <a:r>
                        <a:rPr kumimoji="1" lang="ja-JP" altLang="en-US" sz="5400" dirty="0" smtClean="0"/>
                        <a:t>冷蔵庫</a:t>
                      </a:r>
                      <a:endParaRPr kumimoji="1" lang="ja-JP" altLang="en-US" sz="5400" dirty="0"/>
                    </a:p>
                  </a:txBody>
                  <a:tcPr/>
                </a:tc>
                <a:tc>
                  <a:txBody>
                    <a:bodyPr/>
                    <a:lstStyle/>
                    <a:p>
                      <a:r>
                        <a:rPr kumimoji="1" lang="en-US" altLang="ja-JP" dirty="0" smtClean="0"/>
                        <a:t>501</a:t>
                      </a:r>
                      <a:r>
                        <a:rPr kumimoji="1" lang="ja-JP" altLang="en-US" dirty="0" smtClean="0"/>
                        <a:t>リットル以上</a:t>
                      </a:r>
                      <a:endParaRPr kumimoji="1" lang="ja-JP" altLang="en-US" dirty="0"/>
                    </a:p>
                  </a:txBody>
                  <a:tcPr/>
                </a:tc>
                <a:tc>
                  <a:txBody>
                    <a:bodyPr/>
                    <a:lstStyle/>
                    <a:p>
                      <a:r>
                        <a:rPr kumimoji="1" lang="en-US" altLang="ja-JP" dirty="0" smtClean="0"/>
                        <a:t>10000</a:t>
                      </a:r>
                      <a:r>
                        <a:rPr kumimoji="1" lang="ja-JP" altLang="en-US" dirty="0" smtClean="0"/>
                        <a:t>点</a:t>
                      </a:r>
                      <a:endParaRPr kumimoji="1" lang="ja-JP" altLang="en-US" dirty="0"/>
                    </a:p>
                  </a:txBody>
                  <a:tcPr/>
                </a:tc>
              </a:tr>
              <a:tr h="965839">
                <a:tc>
                  <a:txBody>
                    <a:bodyPr/>
                    <a:lstStyle/>
                    <a:p>
                      <a:endParaRPr kumimoji="1" lang="ja-JP" altLang="en-US" dirty="0"/>
                    </a:p>
                  </a:txBody>
                  <a:tcPr/>
                </a:tc>
                <a:tc>
                  <a:txBody>
                    <a:bodyPr/>
                    <a:lstStyle/>
                    <a:p>
                      <a:r>
                        <a:rPr kumimoji="1" lang="en-US" altLang="ja-JP" dirty="0" smtClean="0"/>
                        <a:t>401</a:t>
                      </a:r>
                      <a:r>
                        <a:rPr kumimoji="1" lang="ja-JP" altLang="en-US" dirty="0" smtClean="0"/>
                        <a:t>～</a:t>
                      </a:r>
                      <a:r>
                        <a:rPr kumimoji="1" lang="en-US" altLang="ja-JP" dirty="0" smtClean="0"/>
                        <a:t>500</a:t>
                      </a:r>
                      <a:r>
                        <a:rPr kumimoji="1" lang="ja-JP" altLang="en-US" dirty="0" smtClean="0"/>
                        <a:t>リットル</a:t>
                      </a:r>
                      <a:endParaRPr kumimoji="1" lang="ja-JP" altLang="en-US" dirty="0"/>
                    </a:p>
                  </a:txBody>
                  <a:tcPr/>
                </a:tc>
                <a:tc>
                  <a:txBody>
                    <a:bodyPr/>
                    <a:lstStyle/>
                    <a:p>
                      <a:r>
                        <a:rPr kumimoji="1" lang="en-US" altLang="ja-JP" dirty="0" smtClean="0"/>
                        <a:t>9000</a:t>
                      </a:r>
                      <a:r>
                        <a:rPr kumimoji="1" lang="ja-JP" altLang="en-US" dirty="0" smtClean="0"/>
                        <a:t>点</a:t>
                      </a:r>
                      <a:endParaRPr kumimoji="1" lang="ja-JP" altLang="en-US" dirty="0"/>
                    </a:p>
                  </a:txBody>
                  <a:tcPr/>
                </a:tc>
              </a:tr>
              <a:tr h="965839">
                <a:tc>
                  <a:txBody>
                    <a:bodyPr/>
                    <a:lstStyle/>
                    <a:p>
                      <a:endParaRPr kumimoji="1" lang="ja-JP" altLang="en-US"/>
                    </a:p>
                  </a:txBody>
                  <a:tcPr/>
                </a:tc>
                <a:tc>
                  <a:txBody>
                    <a:bodyPr/>
                    <a:lstStyle/>
                    <a:p>
                      <a:r>
                        <a:rPr kumimoji="1" lang="en-US" altLang="ja-JP" dirty="0" smtClean="0"/>
                        <a:t>251</a:t>
                      </a:r>
                      <a:r>
                        <a:rPr kumimoji="1" lang="ja-JP" altLang="en-US" dirty="0" smtClean="0"/>
                        <a:t>～</a:t>
                      </a:r>
                      <a:r>
                        <a:rPr kumimoji="1" lang="en-US" altLang="ja-JP" dirty="0" smtClean="0"/>
                        <a:t>400</a:t>
                      </a:r>
                      <a:r>
                        <a:rPr kumimoji="1" lang="ja-JP" altLang="en-US" dirty="0" smtClean="0"/>
                        <a:t>リットル</a:t>
                      </a:r>
                      <a:endParaRPr kumimoji="1" lang="ja-JP" altLang="en-US" dirty="0"/>
                    </a:p>
                  </a:txBody>
                  <a:tcPr/>
                </a:tc>
                <a:tc>
                  <a:txBody>
                    <a:bodyPr/>
                    <a:lstStyle/>
                    <a:p>
                      <a:r>
                        <a:rPr kumimoji="1" lang="en-US" altLang="ja-JP" dirty="0" smtClean="0"/>
                        <a:t>6000</a:t>
                      </a:r>
                      <a:r>
                        <a:rPr kumimoji="1" lang="ja-JP" altLang="en-US" dirty="0" smtClean="0"/>
                        <a:t>点</a:t>
                      </a:r>
                      <a:endParaRPr kumimoji="1" lang="ja-JP" altLang="en-US" dirty="0"/>
                    </a:p>
                  </a:txBody>
                  <a:tcPr/>
                </a:tc>
              </a:tr>
              <a:tr h="965839">
                <a:tc>
                  <a:txBody>
                    <a:bodyPr/>
                    <a:lstStyle/>
                    <a:p>
                      <a:endParaRPr kumimoji="1" lang="ja-JP" altLang="en-US" dirty="0"/>
                    </a:p>
                  </a:txBody>
                  <a:tcPr/>
                </a:tc>
                <a:tc>
                  <a:txBody>
                    <a:bodyPr/>
                    <a:lstStyle/>
                    <a:p>
                      <a:r>
                        <a:rPr kumimoji="1" lang="en-US" altLang="ja-JP" dirty="0" smtClean="0"/>
                        <a:t>250</a:t>
                      </a:r>
                      <a:r>
                        <a:rPr kumimoji="1" lang="ja-JP" altLang="en-US" dirty="0" smtClean="0"/>
                        <a:t>リットル以下</a:t>
                      </a:r>
                      <a:endParaRPr kumimoji="1" lang="ja-JP" altLang="en-US" dirty="0"/>
                    </a:p>
                  </a:txBody>
                  <a:tcPr/>
                </a:tc>
                <a:tc>
                  <a:txBody>
                    <a:bodyPr/>
                    <a:lstStyle/>
                    <a:p>
                      <a:r>
                        <a:rPr kumimoji="1" lang="en-US" altLang="ja-JP" dirty="0" smtClean="0"/>
                        <a:t>3000</a:t>
                      </a:r>
                      <a:r>
                        <a:rPr kumimoji="1" lang="ja-JP" altLang="en-US" dirty="0" smtClean="0"/>
                        <a:t>点</a:t>
                      </a:r>
                      <a:endParaRPr kumimoji="1" lang="ja-JP" altLang="en-US" dirty="0"/>
                    </a:p>
                  </a:txBody>
                  <a:tcPr/>
                </a:tc>
              </a:tr>
            </a:tbl>
          </a:graphicData>
        </a:graphic>
      </p:graphicFrame>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23</a:t>
            </a:fld>
            <a:endParaRPr kumimoji="1"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エコポイントの経済効果・・・</a:t>
            </a:r>
            <a:endParaRPr kumimoji="1" lang="ja-JP" altLang="en-US" dirty="0"/>
          </a:p>
        </p:txBody>
      </p:sp>
      <p:sp>
        <p:nvSpPr>
          <p:cNvPr id="3" name="コンテンツ プレースホルダ 2"/>
          <p:cNvSpPr>
            <a:spLocks noGrp="1"/>
          </p:cNvSpPr>
          <p:nvPr>
            <p:ph idx="1"/>
          </p:nvPr>
        </p:nvSpPr>
        <p:spPr>
          <a:xfrm>
            <a:off x="285720" y="1357298"/>
            <a:ext cx="8572560" cy="5286412"/>
          </a:xfrm>
        </p:spPr>
        <p:txBody>
          <a:bodyPr>
            <a:normAutofit lnSpcReduction="10000"/>
          </a:bodyPr>
          <a:lstStyle/>
          <a:p>
            <a:r>
              <a:rPr lang="ja-JP" altLang="en-US" dirty="0" smtClean="0"/>
              <a:t>経済産業省は</a:t>
            </a:r>
            <a:r>
              <a:rPr lang="en-US" altLang="ja-JP" dirty="0" smtClean="0"/>
              <a:t>8</a:t>
            </a:r>
            <a:r>
              <a:rPr lang="ja-JP" altLang="en-US" dirty="0" smtClean="0"/>
              <a:t>日、省エネ性能に優れた家電</a:t>
            </a:r>
            <a:r>
              <a:rPr lang="en-US" altLang="ja-JP" dirty="0" smtClean="0"/>
              <a:t>3</a:t>
            </a:r>
            <a:r>
              <a:rPr lang="ja-JP" altLang="en-US" dirty="0" smtClean="0"/>
              <a:t>製品購入者に価格の一定割合をポイントとして還元する「エコポイント制度」の経済効果について、産業全体で約</a:t>
            </a:r>
            <a:r>
              <a:rPr lang="en-US" altLang="ja-JP" dirty="0" smtClean="0"/>
              <a:t>4</a:t>
            </a:r>
            <a:r>
              <a:rPr lang="ja-JP" altLang="en-US" dirty="0" smtClean="0"/>
              <a:t>兆円に達するとの独自試算を発表した。</a:t>
            </a:r>
            <a:br>
              <a:rPr lang="ja-JP" altLang="en-US" dirty="0" smtClean="0"/>
            </a:br>
            <a:r>
              <a:rPr lang="ja-JP" altLang="en-US" dirty="0" smtClean="0"/>
              <a:t>　同省は、買い替えによる省エネ家電の増産効果が見込めるとして、家電や電子部品・半導体メーカー、流通業界など幅広い産業に好影響があるとみている。また、雇用面でもプラスで、その創出効果は約</a:t>
            </a:r>
            <a:r>
              <a:rPr lang="en-US" altLang="ja-JP" dirty="0" smtClean="0"/>
              <a:t>12</a:t>
            </a:r>
            <a:r>
              <a:rPr lang="ja-JP" altLang="en-US" dirty="0" smtClean="0"/>
              <a:t>万人に上ると試算した。</a:t>
            </a:r>
            <a:br>
              <a:rPr lang="ja-JP" altLang="en-US" dirty="0" smtClean="0"/>
            </a:br>
            <a:r>
              <a:rPr lang="ja-JP" altLang="en-US" dirty="0" smtClean="0"/>
              <a:t>　</a:t>
            </a: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24</a:t>
            </a:fld>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二酸化炭素（</a:t>
            </a:r>
            <a:r>
              <a:rPr lang="en-US" altLang="ja-JP" dirty="0" smtClean="0"/>
              <a:t>CO2</a:t>
            </a:r>
            <a:r>
              <a:rPr lang="ja-JP" altLang="en-US" dirty="0" smtClean="0"/>
              <a:t>）排出量の削減効果については年間で</a:t>
            </a:r>
            <a:r>
              <a:rPr lang="en-US" altLang="ja-JP" dirty="0" smtClean="0"/>
              <a:t>400</a:t>
            </a:r>
            <a:r>
              <a:rPr lang="ja-JP" altLang="en-US" dirty="0" smtClean="0"/>
              <a:t>万トンと分析。これは、主に消費電力低下によるもので、家庭の電力使用による</a:t>
            </a:r>
            <a:r>
              <a:rPr lang="en-US" altLang="ja-JP" dirty="0" smtClean="0"/>
              <a:t>CO2</a:t>
            </a:r>
            <a:r>
              <a:rPr lang="ja-JP" altLang="en-US" dirty="0" smtClean="0"/>
              <a:t>排出量の約</a:t>
            </a:r>
            <a:r>
              <a:rPr lang="en-US" altLang="ja-JP" dirty="0" smtClean="0"/>
              <a:t>4</a:t>
            </a:r>
            <a:r>
              <a:rPr lang="ja-JP" altLang="en-US" dirty="0" smtClean="0"/>
              <a:t>％に相当するという。耐用年数を</a:t>
            </a:r>
            <a:r>
              <a:rPr lang="en-US" altLang="ja-JP" dirty="0" smtClean="0"/>
              <a:t>10</a:t>
            </a:r>
            <a:r>
              <a:rPr lang="ja-JP" altLang="en-US" dirty="0" smtClean="0"/>
              <a:t>年と想定すれば、約</a:t>
            </a:r>
            <a:r>
              <a:rPr lang="en-US" altLang="ja-JP" dirty="0" smtClean="0"/>
              <a:t>4000</a:t>
            </a:r>
            <a:r>
              <a:rPr lang="ja-JP" altLang="en-US" dirty="0" smtClean="0"/>
              <a:t>万</a:t>
            </a:r>
            <a:r>
              <a:rPr lang="ja-JP" altLang="en-US" dirty="0" smtClean="0"/>
              <a:t>トンの</a:t>
            </a:r>
            <a:r>
              <a:rPr lang="ja-JP" altLang="en-US" dirty="0" smtClean="0"/>
              <a:t>削減が見込めることになる。</a:t>
            </a:r>
            <a:endParaRPr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25</a:t>
            </a:fld>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次回予告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次回は・・・経済対策について。</a:t>
            </a:r>
            <a:endParaRPr kumimoji="1" lang="en-US" altLang="ja-JP" dirty="0" smtClean="0"/>
          </a:p>
          <a:p>
            <a:endParaRPr lang="en-US" altLang="ja-JP" dirty="0" smtClean="0"/>
          </a:p>
          <a:p>
            <a:pPr>
              <a:buNone/>
            </a:pPr>
            <a:r>
              <a:rPr kumimoji="1" lang="ja-JP" altLang="en-US" dirty="0" smtClean="0"/>
              <a:t>　一生懸命、調べていこうと思います。</a:t>
            </a: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26</a:t>
            </a:fld>
            <a:endParaRPr kumimoji="1" lang="ja-JP" altLang="en-US"/>
          </a:p>
        </p:txBody>
      </p:sp>
      <p:pic>
        <p:nvPicPr>
          <p:cNvPr id="2050" name="Picture 2" descr="C:\Users\rj14f057\AppData\Local\Microsoft\Windows\Temporary Internet Files\Content.IE5\X0O0PUE3\MCj04381310000[1].wmf"/>
          <p:cNvPicPr>
            <a:picLocks noChangeAspect="1" noChangeArrowheads="1"/>
          </p:cNvPicPr>
          <p:nvPr/>
        </p:nvPicPr>
        <p:blipFill>
          <a:blip r:embed="rId2"/>
          <a:srcRect/>
          <a:stretch>
            <a:fillRect/>
          </a:stretch>
        </p:blipFill>
        <p:spPr bwMode="auto">
          <a:xfrm>
            <a:off x="6143636" y="4857760"/>
            <a:ext cx="1908175" cy="1781175"/>
          </a:xfrm>
          <a:prstGeom prst="rect">
            <a:avLst/>
          </a:prstGeom>
          <a:noFill/>
        </p:spPr>
      </p:pic>
      <p:pic>
        <p:nvPicPr>
          <p:cNvPr id="2051" name="Picture 3" descr="C:\Users\rj14f057\AppData\Local\Microsoft\Windows\Temporary Internet Files\Content.IE5\44T0XBAF\MCj04381370000[1].wmf"/>
          <p:cNvPicPr>
            <a:picLocks noChangeAspect="1" noChangeArrowheads="1"/>
          </p:cNvPicPr>
          <p:nvPr/>
        </p:nvPicPr>
        <p:blipFill>
          <a:blip r:embed="rId3"/>
          <a:srcRect/>
          <a:stretch>
            <a:fillRect/>
          </a:stretch>
        </p:blipFill>
        <p:spPr bwMode="auto">
          <a:xfrm>
            <a:off x="357158" y="4786322"/>
            <a:ext cx="1781175" cy="1749425"/>
          </a:xfrm>
          <a:prstGeom prst="rect">
            <a:avLst/>
          </a:prstGeom>
          <a:noFill/>
        </p:spPr>
      </p:pic>
      <p:sp>
        <p:nvSpPr>
          <p:cNvPr id="7" name="円形吹き出し 6"/>
          <p:cNvSpPr/>
          <p:nvPr/>
        </p:nvSpPr>
        <p:spPr>
          <a:xfrm>
            <a:off x="2143108" y="4071942"/>
            <a:ext cx="2071702" cy="1255590"/>
          </a:xfrm>
          <a:prstGeom prst="wedgeEllipse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すーがさぁ～。</a:t>
            </a:r>
            <a:endParaRPr kumimoji="1" lang="ja-JP"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1" name="角丸四角形吹き出し 10"/>
          <p:cNvSpPr/>
          <p:nvPr/>
        </p:nvSpPr>
        <p:spPr>
          <a:xfrm>
            <a:off x="4929190" y="3500438"/>
            <a:ext cx="3000396" cy="1428760"/>
          </a:xfrm>
          <a:prstGeom prst="wedgeRound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今日</a:t>
            </a:r>
            <a:r>
              <a:rPr lang="ja-JP"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は須賀くん</a:t>
            </a:r>
            <a:r>
              <a:rPr lang="ja-JP" alt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ちで</a:t>
            </a:r>
            <a:r>
              <a:rPr lang="ja-JP"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鍋です。</a:t>
            </a:r>
            <a:endParaRPr kumimoji="1" lang="ja-JP"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6" name="コンテンツ プレースホルダ 5"/>
          <p:cNvSpPr>
            <a:spLocks noGrp="1"/>
          </p:cNvSpPr>
          <p:nvPr>
            <p:ph idx="1"/>
          </p:nvPr>
        </p:nvSpPr>
        <p:spPr/>
        <p:txBody>
          <a:bodyPr>
            <a:normAutofit fontScale="70000" lnSpcReduction="20000"/>
          </a:bodyPr>
          <a:lstStyle/>
          <a:p>
            <a:r>
              <a:rPr kumimoji="1" lang="ja-JP" altLang="en-US" dirty="0" smtClean="0"/>
              <a:t>環境省　エコアクションポイント</a:t>
            </a:r>
            <a:endParaRPr kumimoji="1" lang="en-US" altLang="ja-JP" dirty="0" smtClean="0"/>
          </a:p>
          <a:p>
            <a:pPr>
              <a:buNone/>
            </a:pPr>
            <a:r>
              <a:rPr lang="en-US" altLang="ja-JP" dirty="0" smtClean="0"/>
              <a:t>http://www.env.go.jp/policy/eco-point/top.html</a:t>
            </a:r>
            <a:endParaRPr kumimoji="1" lang="en-US" altLang="ja-JP" dirty="0" smtClean="0"/>
          </a:p>
          <a:p>
            <a:r>
              <a:rPr lang="ja-JP" altLang="en-US" dirty="0" smtClean="0"/>
              <a:t>外務省　外交政策</a:t>
            </a:r>
            <a:endParaRPr lang="en-US" altLang="ja-JP" dirty="0" smtClean="0"/>
          </a:p>
          <a:p>
            <a:pPr>
              <a:buNone/>
            </a:pPr>
            <a:r>
              <a:rPr lang="en-US" altLang="ja-JP" dirty="0" smtClean="0"/>
              <a:t>http://www.mofa.go.jp/mofaj/gaiko/kankyo/kiko/index.html</a:t>
            </a:r>
            <a:endParaRPr kumimoji="1" lang="en-US" altLang="ja-JP" dirty="0" smtClean="0"/>
          </a:p>
          <a:p>
            <a:r>
              <a:rPr lang="ja-JP" altLang="en-US" dirty="0" smtClean="0"/>
              <a:t>日経</a:t>
            </a:r>
            <a:r>
              <a:rPr lang="ja-JP" altLang="en-US" dirty="0" smtClean="0"/>
              <a:t>テレコン</a:t>
            </a:r>
            <a:endParaRPr lang="en-US" altLang="ja-JP" dirty="0" smtClean="0"/>
          </a:p>
          <a:p>
            <a:pPr>
              <a:buNone/>
            </a:pPr>
            <a:r>
              <a:rPr lang="en-US" dirty="0" smtClean="0"/>
              <a:t>http://edu21.nikkeimm.co.jp</a:t>
            </a:r>
            <a:r>
              <a:rPr lang="en-US" dirty="0" smtClean="0"/>
              <a:t>/</a:t>
            </a:r>
            <a:endParaRPr kumimoji="1" lang="en-US" altLang="ja-JP" dirty="0" smtClean="0"/>
          </a:p>
          <a:p>
            <a:r>
              <a:rPr lang="ja-JP" altLang="en-US" dirty="0" smtClean="0"/>
              <a:t>比較</a:t>
            </a:r>
            <a:r>
              <a:rPr lang="en-US" altLang="ja-JP" dirty="0" smtClean="0"/>
              <a:t>.com</a:t>
            </a:r>
          </a:p>
          <a:p>
            <a:pPr>
              <a:buNone/>
            </a:pPr>
            <a:r>
              <a:rPr lang="en-US" altLang="ja-JP" dirty="0" smtClean="0"/>
              <a:t>http</a:t>
            </a:r>
            <a:r>
              <a:rPr lang="en-US" altLang="ja-JP" dirty="0" smtClean="0"/>
              <a:t>://www.hikaku.com/shopping/?</a:t>
            </a:r>
            <a:r>
              <a:rPr lang="en-US" altLang="ja-JP" dirty="0" smtClean="0"/>
              <a:t>module=campaign&amp;action=EcoPoint</a:t>
            </a:r>
          </a:p>
          <a:p>
            <a:r>
              <a:rPr lang="en-US" altLang="ja-JP" dirty="0" smtClean="0"/>
              <a:t>Yahoo</a:t>
            </a:r>
            <a:r>
              <a:rPr lang="ja-JP" altLang="en-US" dirty="0" smtClean="0"/>
              <a:t>　ニュース</a:t>
            </a:r>
            <a:endParaRPr lang="en-US" altLang="ja-JP" dirty="0" smtClean="0"/>
          </a:p>
          <a:p>
            <a:pPr>
              <a:buNone/>
            </a:pPr>
            <a:r>
              <a:rPr lang="en-US" altLang="ja-JP" dirty="0" smtClean="0"/>
              <a:t>http://headlines.yahoo.co.jp/hl?a=20090608-00000130-jij-bus_all</a:t>
            </a:r>
            <a:endParaRPr kumimoji="1" lang="en-US" altLang="ja-JP" dirty="0" smtClean="0"/>
          </a:p>
          <a:p>
            <a:endParaRPr kumimoji="1" lang="en-US" altLang="ja-JP" dirty="0" smtClean="0"/>
          </a:p>
          <a:p>
            <a:pPr>
              <a:buNone/>
            </a:pPr>
            <a:r>
              <a:rPr kumimoji="1" lang="ja-JP" altLang="en-US" dirty="0" smtClean="0"/>
              <a:t>　</a:t>
            </a:r>
            <a:endParaRPr kumimoji="1" lang="ja-JP" altLang="en-US" dirty="0"/>
          </a:p>
        </p:txBody>
      </p:sp>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27</a:t>
            </a:fld>
            <a:endParaRPr kumimoji="1"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endParaRPr kumimoji="1" lang="ja-JP" altLang="en-US" dirty="0"/>
          </a:p>
        </p:txBody>
      </p:sp>
      <p:sp>
        <p:nvSpPr>
          <p:cNvPr id="3" name="コンテンツ プレースホルダ 2"/>
          <p:cNvSpPr>
            <a:spLocks noGrp="1"/>
          </p:cNvSpPr>
          <p:nvPr>
            <p:ph idx="1"/>
          </p:nvPr>
        </p:nvSpPr>
        <p:spPr>
          <a:xfrm>
            <a:off x="457200" y="1142984"/>
            <a:ext cx="8229600" cy="4983179"/>
          </a:xfrm>
        </p:spPr>
        <p:txBody>
          <a:bodyPr>
            <a:normAutofit/>
          </a:bodyPr>
          <a:lstStyle/>
          <a:p>
            <a:pPr algn="ctr">
              <a:buNone/>
            </a:pPr>
            <a:endParaRPr kumimoji="1" lang="ja-JP" altLang="en-US" sz="8000"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28</a:t>
            </a:fld>
            <a:endParaRPr kumimoji="1" lang="ja-JP" altLang="en-US"/>
          </a:p>
        </p:txBody>
      </p:sp>
      <p:pic>
        <p:nvPicPr>
          <p:cNvPr id="1026" name="Picture 2" descr="C:\Users\rj14f057\AppData\Local\Microsoft\Windows\Temporary Internet Files\Content.IE5\X0O0PUE3\MCj04381390000[1].wmf"/>
          <p:cNvPicPr>
            <a:picLocks noChangeAspect="1" noChangeArrowheads="1"/>
          </p:cNvPicPr>
          <p:nvPr/>
        </p:nvPicPr>
        <p:blipFill>
          <a:blip r:embed="rId2"/>
          <a:srcRect/>
          <a:stretch>
            <a:fillRect/>
          </a:stretch>
        </p:blipFill>
        <p:spPr bwMode="auto">
          <a:xfrm>
            <a:off x="6741080" y="4214818"/>
            <a:ext cx="2402920" cy="2044696"/>
          </a:xfrm>
          <a:prstGeom prst="rect">
            <a:avLst/>
          </a:prstGeom>
          <a:noFill/>
        </p:spPr>
      </p:pic>
      <p:sp>
        <p:nvSpPr>
          <p:cNvPr id="7" name="フローチャート : 順次アクセス記憶 6"/>
          <p:cNvSpPr/>
          <p:nvPr/>
        </p:nvSpPr>
        <p:spPr>
          <a:xfrm>
            <a:off x="1214414" y="1357298"/>
            <a:ext cx="5429288" cy="4357718"/>
          </a:xfrm>
          <a:prstGeom prst="flowChartMagneticTap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ご静聴ありがとうございました。</a:t>
            </a:r>
            <a:endParaRPr kumimoji="1" lang="ja-JP" alt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エコポイントとは・・・？</a:t>
            </a:r>
            <a:endParaRPr kumimoji="1" lang="ja-JP" altLang="en-US"/>
          </a:p>
        </p:txBody>
      </p:sp>
      <p:sp>
        <p:nvSpPr>
          <p:cNvPr id="3" name="コンテンツ プレースホルダ 2"/>
          <p:cNvSpPr>
            <a:spLocks noGrp="1"/>
          </p:cNvSpPr>
          <p:nvPr>
            <p:ph idx="1"/>
          </p:nvPr>
        </p:nvSpPr>
        <p:spPr/>
        <p:txBody>
          <a:bodyPr>
            <a:normAutofit/>
          </a:bodyPr>
          <a:lstStyle/>
          <a:p>
            <a:pPr algn="ctr"/>
            <a:r>
              <a:rPr kumimoji="1" lang="ja-JP" altLang="en-US" sz="7200" dirty="0" smtClean="0"/>
              <a:t>エコポイント</a:t>
            </a:r>
            <a:endParaRPr kumimoji="1" lang="en-US" altLang="ja-JP" sz="7200" dirty="0" smtClean="0"/>
          </a:p>
          <a:p>
            <a:pPr algn="ctr">
              <a:buNone/>
            </a:pPr>
            <a:r>
              <a:rPr lang="ja-JP" altLang="en-US" sz="7200" dirty="0" smtClean="0"/>
              <a:t>≒</a:t>
            </a:r>
            <a:endParaRPr lang="en-US" altLang="ja-JP" sz="7200" dirty="0" smtClean="0"/>
          </a:p>
          <a:p>
            <a:r>
              <a:rPr lang="ja-JP" altLang="en-US" sz="6000" dirty="0" smtClean="0"/>
              <a:t>エコアクションポイント</a:t>
            </a:r>
            <a:endParaRPr kumimoji="1" lang="ja-JP" altLang="en-US" sz="6000"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5719"/>
          </a:xfrm>
        </p:spPr>
        <p:txBody>
          <a:bodyPr>
            <a:normAutofit fontScale="90000"/>
          </a:bodyPr>
          <a:lstStyle/>
          <a:p>
            <a:endParaRPr kumimoji="1" lang="ja-JP" altLang="en-US" dirty="0"/>
          </a:p>
        </p:txBody>
      </p:sp>
      <p:sp>
        <p:nvSpPr>
          <p:cNvPr id="3" name="コンテンツ プレースホルダ 2"/>
          <p:cNvSpPr>
            <a:spLocks noGrp="1"/>
          </p:cNvSpPr>
          <p:nvPr>
            <p:ph idx="1"/>
          </p:nvPr>
        </p:nvSpPr>
        <p:spPr>
          <a:xfrm>
            <a:off x="457200" y="571480"/>
            <a:ext cx="8229600" cy="5554683"/>
          </a:xfrm>
        </p:spPr>
        <p:txBody>
          <a:bodyPr>
            <a:normAutofit/>
          </a:bodyPr>
          <a:lstStyle/>
          <a:p>
            <a:r>
              <a:rPr lang="ja-JP" altLang="en-US" sz="4800" dirty="0" smtClean="0"/>
              <a:t>エコ・アクション・ポイントとは、消費者による温暖化対策型の商品・サービスの購入や省エネ行動を経済的インセンティブを付与することにより誘導する仕組みです！</a:t>
            </a:r>
            <a:endParaRPr lang="en-US" altLang="ja-JP" sz="4800" dirty="0" smtClean="0"/>
          </a:p>
          <a:p>
            <a:pPr>
              <a:buNone/>
            </a:pPr>
            <a:r>
              <a:rPr kumimoji="1" lang="en-US" altLang="ja-JP" sz="2000" dirty="0" smtClean="0"/>
              <a:t>※</a:t>
            </a:r>
            <a:r>
              <a:rPr kumimoji="1" lang="ja-JP" altLang="en-US" sz="2000" dirty="0" smtClean="0"/>
              <a:t>インセンティブ・・・</a:t>
            </a:r>
            <a:r>
              <a:rPr lang="ja-JP" altLang="en-US" sz="2000" dirty="0" smtClean="0"/>
              <a:t>物事に取り組む意欲を、報酬を期待させて外側から高める働き。　</a:t>
            </a:r>
            <a:endParaRPr lang="en-US" altLang="ja-JP" sz="2000" dirty="0" smtClean="0"/>
          </a:p>
          <a:p>
            <a:pPr>
              <a:buNone/>
            </a:pPr>
            <a:r>
              <a:rPr lang="ja-JP" altLang="en-US" sz="2000" dirty="0" smtClean="0"/>
              <a:t>　　直接的な意味・・・奨励、刺激、報奨。</a:t>
            </a:r>
            <a:endParaRPr kumimoji="1" lang="ja-JP" altLang="en-US" sz="2000"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なぜ今、エコアクションポイントが必要なのか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地球温暖化を防止するための京都議定書の約束期間が</a:t>
            </a:r>
            <a:r>
              <a:rPr lang="en-US" altLang="ja-JP" dirty="0" smtClean="0"/>
              <a:t>2008</a:t>
            </a:r>
            <a:r>
              <a:rPr lang="ja-JP" altLang="en-US" dirty="0" smtClean="0"/>
              <a:t>年より始まりました。 日本は京都議定書で</a:t>
            </a:r>
            <a:r>
              <a:rPr lang="en-US" altLang="ja-JP" dirty="0" smtClean="0"/>
              <a:t>2012</a:t>
            </a:r>
            <a:r>
              <a:rPr lang="ja-JP" altLang="en-US" dirty="0" smtClean="0"/>
              <a:t>年までに</a:t>
            </a:r>
            <a:r>
              <a:rPr lang="en-US" altLang="ja-JP" dirty="0" smtClean="0"/>
              <a:t>1990</a:t>
            </a:r>
            <a:r>
              <a:rPr lang="ja-JP" altLang="en-US" dirty="0" smtClean="0"/>
              <a:t>年比で</a:t>
            </a:r>
            <a:r>
              <a:rPr lang="en-US" altLang="ja-JP" dirty="0" smtClean="0"/>
              <a:t>6</a:t>
            </a:r>
            <a:r>
              <a:rPr lang="ja-JP" altLang="en-US" dirty="0" smtClean="0"/>
              <a:t>％の温室効果ガス削減を約束しています。 しかしながら</a:t>
            </a:r>
            <a:r>
              <a:rPr lang="en-US" altLang="ja-JP" dirty="0" smtClean="0"/>
              <a:t>2006</a:t>
            </a:r>
            <a:r>
              <a:rPr lang="ja-JP" altLang="en-US" dirty="0" smtClean="0"/>
              <a:t>年度における我が国の温室効果ガスの排出量は、</a:t>
            </a:r>
            <a:r>
              <a:rPr lang="en-US" altLang="ja-JP" dirty="0" smtClean="0"/>
              <a:t>1990</a:t>
            </a:r>
            <a:r>
              <a:rPr lang="ja-JP" altLang="en-US" dirty="0" smtClean="0"/>
              <a:t>年比で</a:t>
            </a:r>
            <a:r>
              <a:rPr lang="en-US" altLang="ja-JP" dirty="0" smtClean="0"/>
              <a:t>6.4</a:t>
            </a:r>
            <a:r>
              <a:rPr lang="ja-JP" altLang="en-US" dirty="0" smtClean="0"/>
              <a:t>％ 上回っており、温暖化対策をより一層強化する必要があります。</a:t>
            </a:r>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京都議定書とは・・・</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京都議定書とは、</a:t>
            </a:r>
            <a:r>
              <a:rPr lang="en-US" altLang="ja-JP" dirty="0" smtClean="0"/>
              <a:t>1997</a:t>
            </a:r>
            <a:r>
              <a:rPr lang="ja-JP" altLang="en-US" dirty="0" smtClean="0"/>
              <a:t>年</a:t>
            </a:r>
            <a:r>
              <a:rPr lang="en-US" altLang="ja-JP" dirty="0" smtClean="0"/>
              <a:t>12</a:t>
            </a:r>
            <a:r>
              <a:rPr lang="ja-JP" altLang="en-US" dirty="0" smtClean="0"/>
              <a:t>月に京都で開催された「気候変動枠組条約第３回締結国会議（ＣＯＰ３）」で採択された、二酸化炭素（ＣＯ</a:t>
            </a:r>
            <a:r>
              <a:rPr lang="en-US" altLang="ja-JP" dirty="0" smtClean="0"/>
              <a:t>2</a:t>
            </a:r>
            <a:r>
              <a:rPr lang="ja-JP" altLang="en-US" dirty="0" smtClean="0"/>
              <a:t>）など</a:t>
            </a:r>
            <a:r>
              <a:rPr lang="en-US" altLang="ja-JP" dirty="0" smtClean="0"/>
              <a:t>6</a:t>
            </a:r>
            <a:r>
              <a:rPr lang="ja-JP" altLang="en-US" dirty="0" smtClean="0"/>
              <a:t>種類の温室効果ガスについての排出削減義務などを定めた議定書のことです。</a:t>
            </a:r>
            <a:r>
              <a:rPr lang="en-US" altLang="ja-JP" dirty="0" smtClean="0"/>
              <a:t>2005</a:t>
            </a:r>
            <a:r>
              <a:rPr lang="ja-JP" altLang="en-US" dirty="0" smtClean="0"/>
              <a:t>年２月</a:t>
            </a:r>
            <a:r>
              <a:rPr lang="en-US" altLang="ja-JP" dirty="0" smtClean="0"/>
              <a:t>16</a:t>
            </a:r>
            <a:r>
              <a:rPr lang="ja-JP" altLang="en-US" dirty="0" smtClean="0"/>
              <a:t>日に発効しました。</a:t>
            </a:r>
            <a:r>
              <a:rPr lang="en-US" altLang="ja-JP" dirty="0" smtClean="0"/>
              <a:t>1990</a:t>
            </a:r>
            <a:r>
              <a:rPr lang="ja-JP" altLang="en-US" dirty="0" smtClean="0"/>
              <a:t>年を基準年として温室効果ガスを先進国全体で</a:t>
            </a:r>
            <a:r>
              <a:rPr lang="en-US" altLang="ja-JP" dirty="0" smtClean="0"/>
              <a:t>5.2</a:t>
            </a:r>
            <a:r>
              <a:rPr lang="ja-JP" altLang="en-US" dirty="0" smtClean="0"/>
              <a:t>％削減することを義務づけるとともに、ＣＤＭやＪＩ、排出量取引などの「京都メカニズム」という仕組みも導入された。</a:t>
            </a:r>
          </a:p>
          <a:p>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部門別エネルギー起源二酸化炭素排出量の推移</a:t>
            </a:r>
            <a:endParaRPr kumimoji="1" lang="ja-JP" altLang="en-US" sz="2800" dirty="0"/>
          </a:p>
        </p:txBody>
      </p:sp>
      <p:pic>
        <p:nvPicPr>
          <p:cNvPr id="4" name="コンテンツ プレースホルダ 3" descr="i_08.gif"/>
          <p:cNvPicPr>
            <a:picLocks noGrp="1" noChangeAspect="1"/>
          </p:cNvPicPr>
          <p:nvPr>
            <p:ph idx="1"/>
          </p:nvPr>
        </p:nvPicPr>
        <p:blipFill>
          <a:blip r:embed="rId2"/>
          <a:stretch>
            <a:fillRect/>
          </a:stretch>
        </p:blipFill>
        <p:spPr>
          <a:xfrm>
            <a:off x="2143125" y="2358231"/>
            <a:ext cx="4857750" cy="3009900"/>
          </a:xfrm>
        </p:spPr>
      </p:pic>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2010</a:t>
            </a:r>
            <a:r>
              <a:rPr kumimoji="1" lang="ja-JP" altLang="en-US" dirty="0" smtClean="0"/>
              <a:t>年の</a:t>
            </a:r>
            <a:r>
              <a:rPr lang="ja-JP" altLang="en-US" dirty="0" smtClean="0"/>
              <a:t>目標</a:t>
            </a:r>
            <a:endParaRPr kumimoji="1" lang="ja-JP" altLang="en-US" dirty="0"/>
          </a:p>
        </p:txBody>
      </p:sp>
      <p:pic>
        <p:nvPicPr>
          <p:cNvPr id="4" name="コンテンツ プレースホルダ 3" descr="i_14.gif"/>
          <p:cNvPicPr>
            <a:picLocks noGrp="1" noChangeAspect="1"/>
          </p:cNvPicPr>
          <p:nvPr>
            <p:ph idx="1"/>
          </p:nvPr>
        </p:nvPicPr>
        <p:blipFill>
          <a:blip r:embed="rId2"/>
          <a:stretch>
            <a:fillRect/>
          </a:stretch>
        </p:blipFill>
        <p:spPr>
          <a:xfrm>
            <a:off x="2143125" y="2529681"/>
            <a:ext cx="4857750" cy="2667000"/>
          </a:xfrm>
        </p:spPr>
      </p:pic>
      <p:sp>
        <p:nvSpPr>
          <p:cNvPr id="5" name="スライド番号プレースホルダ 4"/>
          <p:cNvSpPr>
            <a:spLocks noGrp="1"/>
          </p:cNvSpPr>
          <p:nvPr>
            <p:ph type="sldNum" sz="quarter" idx="12"/>
          </p:nvPr>
        </p:nvSpPr>
        <p:spPr/>
        <p:txBody>
          <a:bodyPr/>
          <a:lstStyle/>
          <a:p>
            <a:fld id="{6DE9508A-1358-4549-AFC7-C2EB9A2BE76C}" type="slidenum">
              <a:rPr kumimoji="1" lang="ja-JP" altLang="en-US" smtClean="0"/>
              <a:pPr/>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グラフを見て・・・</a:t>
            </a:r>
            <a:endParaRPr kumimoji="1" lang="ja-JP" altLang="en-US" dirty="0"/>
          </a:p>
        </p:txBody>
      </p:sp>
      <p:sp>
        <p:nvSpPr>
          <p:cNvPr id="3" name="コンテンツ プレースホルダ 2"/>
          <p:cNvSpPr>
            <a:spLocks noGrp="1"/>
          </p:cNvSpPr>
          <p:nvPr>
            <p:ph idx="1"/>
          </p:nvPr>
        </p:nvSpPr>
        <p:spPr/>
        <p:txBody>
          <a:bodyPr/>
          <a:lstStyle/>
          <a:p>
            <a:r>
              <a:rPr lang="ja-JP" altLang="en-US" sz="4000" dirty="0" smtClean="0"/>
              <a:t>特に「家庭部門」やオフィスなどの「業務その他部門」における温室効果ガス排出量は、 </a:t>
            </a:r>
            <a:r>
              <a:rPr lang="en-US" altLang="ja-JP" sz="4000" dirty="0" smtClean="0"/>
              <a:t>1990</a:t>
            </a:r>
            <a:r>
              <a:rPr lang="ja-JP" altLang="en-US" sz="4000" dirty="0" smtClean="0"/>
              <a:t>年比で約</a:t>
            </a:r>
            <a:r>
              <a:rPr lang="en-US" altLang="ja-JP" sz="4000" dirty="0" smtClean="0"/>
              <a:t>4</a:t>
            </a:r>
            <a:r>
              <a:rPr lang="ja-JP" altLang="en-US" sz="4000" dirty="0" smtClean="0"/>
              <a:t>割増加しており、対策の強化が求められています。</a:t>
            </a:r>
          </a:p>
          <a:p>
            <a:endParaRPr kumimoji="1" lang="ja-JP" altLang="en-US" dirty="0"/>
          </a:p>
        </p:txBody>
      </p:sp>
      <p:sp>
        <p:nvSpPr>
          <p:cNvPr id="4" name="スライド番号プレースホルダ 3"/>
          <p:cNvSpPr>
            <a:spLocks noGrp="1"/>
          </p:cNvSpPr>
          <p:nvPr>
            <p:ph type="sldNum" sz="quarter" idx="12"/>
          </p:nvPr>
        </p:nvSpPr>
        <p:spPr/>
        <p:txBody>
          <a:bodyPr/>
          <a:lstStyle/>
          <a:p>
            <a:fld id="{6DE9508A-1358-4549-AFC7-C2EB9A2BE76C}" type="slidenum">
              <a:rPr kumimoji="1" lang="ja-JP" altLang="en-US" smtClean="0"/>
              <a:pPr/>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TotalTime>
  <Words>1276</Words>
  <Application>Microsoft Office PowerPoint</Application>
  <PresentationFormat>画面に合わせる (4:3)</PresentationFormat>
  <Paragraphs>150</Paragraphs>
  <Slides>28</Slides>
  <Notes>2</Notes>
  <HiddenSlides>0</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エコポイント 6月13日</vt:lpstr>
      <vt:lpstr>目次</vt:lpstr>
      <vt:lpstr>エコポイントとは・・・？</vt:lpstr>
      <vt:lpstr>スライド 4</vt:lpstr>
      <vt:lpstr>なぜ今、エコアクションポイントが必要なのか</vt:lpstr>
      <vt:lpstr>京都議定書とは・・・</vt:lpstr>
      <vt:lpstr>部門別エネルギー起源二酸化炭素排出量の推移</vt:lpstr>
      <vt:lpstr>2010年の目標</vt:lpstr>
      <vt:lpstr>グラフを見て・・・</vt:lpstr>
      <vt:lpstr>エコアクションポイントロゴマーク</vt:lpstr>
      <vt:lpstr>スライド 11</vt:lpstr>
      <vt:lpstr>スライド 12</vt:lpstr>
      <vt:lpstr>～エコポイントとは～</vt:lpstr>
      <vt:lpstr>～エコポイントの仕組み～</vt:lpstr>
      <vt:lpstr>スライド 15</vt:lpstr>
      <vt:lpstr>スライド 16</vt:lpstr>
      <vt:lpstr>スライド 17</vt:lpstr>
      <vt:lpstr>申請のための書類は要保管</vt:lpstr>
      <vt:lpstr>スライド 19</vt:lpstr>
      <vt:lpstr>テレビ</vt:lpstr>
      <vt:lpstr>テレビ</vt:lpstr>
      <vt:lpstr>エアコン</vt:lpstr>
      <vt:lpstr>冷蔵庫</vt:lpstr>
      <vt:lpstr>エコポイントの経済効果・・・</vt:lpstr>
      <vt:lpstr>スライド 25</vt:lpstr>
      <vt:lpstr>次回予告</vt:lpstr>
      <vt:lpstr>参考文献</vt:lpstr>
      <vt:lpstr>スライド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エコポイント ～追加経済対策～</dc:title>
  <dc:creator>template</dc:creator>
  <cp:lastModifiedBy>template</cp:lastModifiedBy>
  <cp:revision>55</cp:revision>
  <dcterms:created xsi:type="dcterms:W3CDTF">2009-05-18T07:32:30Z</dcterms:created>
  <dcterms:modified xsi:type="dcterms:W3CDTF">2009-06-12T05:29:47Z</dcterms:modified>
</cp:coreProperties>
</file>