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67" r:id="rId5"/>
    <p:sldId id="260" r:id="rId6"/>
    <p:sldId id="259" r:id="rId7"/>
    <p:sldId id="264" r:id="rId8"/>
    <p:sldId id="261" r:id="rId9"/>
    <p:sldId id="262" r:id="rId10"/>
    <p:sldId id="265" r:id="rId11"/>
    <p:sldId id="266"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09" autoAdjust="0"/>
    <p:restoredTop sz="85408" autoAdjust="0"/>
  </p:normalViewPr>
  <p:slideViewPr>
    <p:cSldViewPr>
      <p:cViewPr varScale="1">
        <p:scale>
          <a:sx n="79" d="100"/>
          <a:sy n="79" d="100"/>
        </p:scale>
        <p:origin x="-127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kumimoji="1" lang="en-US" altLang="ja-JP" smtClean="0"/>
              <a:t>2009/6/9</a:t>
            </a:r>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E733CC-445D-42C2-A5A6-0FFFAD078E4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kumimoji="1" lang="en-US" altLang="ja-JP" smtClean="0"/>
              <a:t>2009/6/9</a:t>
            </a:r>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F041FE-7E7C-4472-B23C-5DAEA697310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8F041FE-7E7C-4472-B23C-5DAEA697310C}" type="slidenum">
              <a:rPr kumimoji="1" lang="ja-JP" altLang="en-US" smtClean="0"/>
              <a:pPr/>
              <a:t>1</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2009/6/9</a:t>
            </a:r>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日付プレースホルダ 3"/>
          <p:cNvSpPr>
            <a:spLocks noGrp="1"/>
          </p:cNvSpPr>
          <p:nvPr>
            <p:ph type="dt" idx="10"/>
          </p:nvPr>
        </p:nvSpPr>
        <p:spPr/>
        <p:txBody>
          <a:bodyPr/>
          <a:lstStyle/>
          <a:p>
            <a:r>
              <a:rPr kumimoji="1" lang="en-US" altLang="ja-JP" smtClean="0"/>
              <a:t>2009/6/9</a:t>
            </a:r>
            <a:endParaRPr kumimoji="1" lang="ja-JP" altLang="en-US"/>
          </a:p>
        </p:txBody>
      </p:sp>
      <p:sp>
        <p:nvSpPr>
          <p:cNvPr id="5" name="スライド番号プレースホルダ 4"/>
          <p:cNvSpPr>
            <a:spLocks noGrp="1"/>
          </p:cNvSpPr>
          <p:nvPr>
            <p:ph type="sldNum" sz="quarter" idx="11"/>
          </p:nvPr>
        </p:nvSpPr>
        <p:spPr/>
        <p:txBody>
          <a:bodyPr/>
          <a:lstStyle/>
          <a:p>
            <a:fld id="{08F041FE-7E7C-4472-B23C-5DAEA697310C}"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原則の具体例を示す。</a:t>
            </a:r>
            <a:endParaRPr kumimoji="1" lang="en-US" altLang="ja-JP" dirty="0" smtClean="0"/>
          </a:p>
          <a:p>
            <a:r>
              <a:rPr kumimoji="1" lang="ja-JP" altLang="en-US" dirty="0" smtClean="0"/>
              <a:t>コクヨの商品と当てはめてみる。</a:t>
            </a:r>
            <a:endParaRPr kumimoji="1" lang="en-US" altLang="ja-JP" dirty="0" smtClean="0"/>
          </a:p>
          <a:p>
            <a:endParaRPr kumimoji="1" lang="ja-JP" altLang="en-US" dirty="0"/>
          </a:p>
        </p:txBody>
      </p:sp>
      <p:sp>
        <p:nvSpPr>
          <p:cNvPr id="4" name="日付プレースホルダ 3"/>
          <p:cNvSpPr>
            <a:spLocks noGrp="1"/>
          </p:cNvSpPr>
          <p:nvPr>
            <p:ph type="dt" idx="10"/>
          </p:nvPr>
        </p:nvSpPr>
        <p:spPr/>
        <p:txBody>
          <a:bodyPr/>
          <a:lstStyle/>
          <a:p>
            <a:r>
              <a:rPr kumimoji="1" lang="en-US" altLang="ja-JP" smtClean="0"/>
              <a:t>2009/6/9</a:t>
            </a:r>
            <a:endParaRPr kumimoji="1" lang="ja-JP" altLang="en-US"/>
          </a:p>
        </p:txBody>
      </p:sp>
      <p:sp>
        <p:nvSpPr>
          <p:cNvPr id="5" name="スライド番号プレースホルダ 4"/>
          <p:cNvSpPr>
            <a:spLocks noGrp="1"/>
          </p:cNvSpPr>
          <p:nvPr>
            <p:ph type="sldNum" sz="quarter" idx="11"/>
          </p:nvPr>
        </p:nvSpPr>
        <p:spPr/>
        <p:txBody>
          <a:bodyPr/>
          <a:lstStyle/>
          <a:p>
            <a:fld id="{08F041FE-7E7C-4472-B23C-5DAEA697310C}" type="slidenum">
              <a:rPr kumimoji="1" lang="ja-JP" altLang="en-US" smtClean="0"/>
              <a:pPr/>
              <a:t>6</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なぜ企業が実践し始めたのか。年代（</a:t>
            </a:r>
            <a:r>
              <a:rPr kumimoji="1" lang="en-US" altLang="ja-JP" dirty="0" smtClean="0"/>
              <a:t>2000</a:t>
            </a:r>
            <a:r>
              <a:rPr kumimoji="1" lang="ja-JP" altLang="en-US" dirty="0" smtClean="0"/>
              <a:t>年ぐらい？）</a:t>
            </a:r>
            <a:endParaRPr kumimoji="1" lang="en-US" altLang="ja-JP" dirty="0" smtClean="0"/>
          </a:p>
          <a:p>
            <a:r>
              <a:rPr kumimoji="1" lang="ja-JP" altLang="en-US" dirty="0" smtClean="0"/>
              <a:t>アクセシブルデザイン関連ＪＩＳについて調べてみる→ゲーム機のコントローラーボタンを見てみると面白いよ！</a:t>
            </a:r>
            <a:endParaRPr kumimoji="1" lang="en-US" altLang="ja-JP" dirty="0" smtClean="0"/>
          </a:p>
          <a:p>
            <a:r>
              <a:rPr kumimoji="1" lang="ja-JP" altLang="en-US" dirty="0" smtClean="0"/>
              <a:t>富士通アクセシビリティ・アシスタンスのページとＪＩＳ見てみると面白いよ！</a:t>
            </a:r>
            <a:endParaRPr kumimoji="1" lang="en-US" altLang="ja-JP" dirty="0" smtClean="0"/>
          </a:p>
          <a:p>
            <a:endParaRPr kumimoji="1" lang="ja-JP" altLang="en-US" dirty="0"/>
          </a:p>
        </p:txBody>
      </p:sp>
      <p:sp>
        <p:nvSpPr>
          <p:cNvPr id="4" name="日付プレースホルダ 3"/>
          <p:cNvSpPr>
            <a:spLocks noGrp="1"/>
          </p:cNvSpPr>
          <p:nvPr>
            <p:ph type="dt" idx="10"/>
          </p:nvPr>
        </p:nvSpPr>
        <p:spPr/>
        <p:txBody>
          <a:bodyPr/>
          <a:lstStyle/>
          <a:p>
            <a:r>
              <a:rPr kumimoji="1" lang="en-US" altLang="ja-JP" smtClean="0"/>
              <a:t>2009/6/9</a:t>
            </a:r>
            <a:endParaRPr kumimoji="1" lang="ja-JP" altLang="en-US"/>
          </a:p>
        </p:txBody>
      </p:sp>
      <p:sp>
        <p:nvSpPr>
          <p:cNvPr id="5" name="スライド番号プレースホルダ 4"/>
          <p:cNvSpPr>
            <a:spLocks noGrp="1"/>
          </p:cNvSpPr>
          <p:nvPr>
            <p:ph type="sldNum" sz="quarter" idx="11"/>
          </p:nvPr>
        </p:nvSpPr>
        <p:spPr/>
        <p:txBody>
          <a:bodyPr/>
          <a:lstStyle/>
          <a:p>
            <a:fld id="{08F041FE-7E7C-4472-B23C-5DAEA697310C}" type="slidenum">
              <a:rPr kumimoji="1" lang="ja-JP" altLang="en-US" smtClean="0"/>
              <a:pPr/>
              <a:t>7</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mtClean="0"/>
              <a:t>ネットにつなげないことを考慮して、もっと説明文を表示するようにする。</a:t>
            </a:r>
            <a:endParaRPr kumimoji="1" lang="ja-JP" altLang="en-US" dirty="0"/>
          </a:p>
        </p:txBody>
      </p:sp>
      <p:sp>
        <p:nvSpPr>
          <p:cNvPr id="4" name="日付プレースホルダ 3"/>
          <p:cNvSpPr>
            <a:spLocks noGrp="1"/>
          </p:cNvSpPr>
          <p:nvPr>
            <p:ph type="dt" idx="10"/>
          </p:nvPr>
        </p:nvSpPr>
        <p:spPr/>
        <p:txBody>
          <a:bodyPr/>
          <a:lstStyle/>
          <a:p>
            <a:r>
              <a:rPr kumimoji="1" lang="en-US" altLang="ja-JP" smtClean="0"/>
              <a:t>2009/6/9</a:t>
            </a:r>
            <a:endParaRPr kumimoji="1" lang="ja-JP" altLang="en-US"/>
          </a:p>
        </p:txBody>
      </p:sp>
      <p:sp>
        <p:nvSpPr>
          <p:cNvPr id="5" name="スライド番号プレースホルダ 4"/>
          <p:cNvSpPr>
            <a:spLocks noGrp="1"/>
          </p:cNvSpPr>
          <p:nvPr>
            <p:ph type="sldNum" sz="quarter" idx="11"/>
          </p:nvPr>
        </p:nvSpPr>
        <p:spPr/>
        <p:txBody>
          <a:bodyPr/>
          <a:lstStyle/>
          <a:p>
            <a:fld id="{08F041FE-7E7C-4472-B23C-5DAEA697310C}"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r>
              <a:rPr kumimoji="1" lang="en-US" altLang="ja-JP" smtClean="0"/>
              <a:t>2009/6/9</a:t>
            </a:r>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5138060F-25D6-455C-837E-E56E151EBC3A}"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r>
              <a:rPr kumimoji="1" lang="en-US" altLang="ja-JP" smtClean="0"/>
              <a:t>2009/6/9</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38060F-25D6-455C-837E-E56E151EBC3A}"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r>
              <a:rPr kumimoji="1" lang="en-US" altLang="ja-JP" smtClean="0"/>
              <a:t>2009/6/9</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38060F-25D6-455C-837E-E56E151EBC3A}"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r>
              <a:rPr kumimoji="1" lang="en-US" altLang="ja-JP" smtClean="0"/>
              <a:t>2009/6/9</a:t>
            </a:r>
            <a:endParaRPr kumimoji="1" lang="ja-JP" altLang="en-US"/>
          </a:p>
        </p:txBody>
      </p:sp>
      <p:sp>
        <p:nvSpPr>
          <p:cNvPr id="9" name="スライド番号プレースホルダ 8"/>
          <p:cNvSpPr>
            <a:spLocks noGrp="1"/>
          </p:cNvSpPr>
          <p:nvPr>
            <p:ph type="sldNum" sz="quarter" idx="15"/>
          </p:nvPr>
        </p:nvSpPr>
        <p:spPr/>
        <p:txBody>
          <a:bodyPr rtlCol="0"/>
          <a:lstStyle/>
          <a:p>
            <a:fld id="{5138060F-25D6-455C-837E-E56E151EBC3A}" type="slidenum">
              <a:rPr kumimoji="1" lang="ja-JP" altLang="en-US" smtClean="0"/>
              <a:pPr/>
              <a:t>&lt;#&gt;</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r>
              <a:rPr kumimoji="1" lang="en-US" altLang="ja-JP" smtClean="0"/>
              <a:t>2009/6/9</a:t>
            </a:r>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5138060F-25D6-455C-837E-E56E151EBC3A}"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r>
              <a:rPr kumimoji="1" lang="en-US" altLang="ja-JP" smtClean="0"/>
              <a:t>2009/6/9</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38060F-25D6-455C-837E-E56E151EBC3A}"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r>
              <a:rPr kumimoji="1" lang="en-US" altLang="ja-JP" smtClean="0"/>
              <a:t>2009/6/9</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138060F-25D6-455C-837E-E56E151EBC3A}"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r>
              <a:rPr kumimoji="1" lang="en-US" altLang="ja-JP" smtClean="0"/>
              <a:t>2009/6/9</a:t>
            </a:r>
            <a:endParaRPr kumimoji="1" lang="ja-JP" altLang="en-US"/>
          </a:p>
        </p:txBody>
      </p:sp>
      <p:sp>
        <p:nvSpPr>
          <p:cNvPr id="7" name="スライド番号プレースホルダ 6"/>
          <p:cNvSpPr>
            <a:spLocks noGrp="1"/>
          </p:cNvSpPr>
          <p:nvPr>
            <p:ph type="sldNum" sz="quarter" idx="11"/>
          </p:nvPr>
        </p:nvSpPr>
        <p:spPr/>
        <p:txBody>
          <a:bodyPr rtlCol="0"/>
          <a:lstStyle/>
          <a:p>
            <a:fld id="{5138060F-25D6-455C-837E-E56E151EBC3A}" type="slidenum">
              <a:rPr kumimoji="1" lang="ja-JP" altLang="en-US" smtClean="0"/>
              <a:pPr/>
              <a:t>&lt;#&gt;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2009/6/9</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138060F-25D6-455C-837E-E56E151EBC3A}"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r>
              <a:rPr kumimoji="1" lang="en-US" altLang="ja-JP" smtClean="0"/>
              <a:t>2009/6/9</a:t>
            </a:r>
            <a:endParaRPr kumimoji="1" lang="ja-JP" altLang="en-US"/>
          </a:p>
        </p:txBody>
      </p:sp>
      <p:sp>
        <p:nvSpPr>
          <p:cNvPr id="22" name="スライド番号プレースホルダ 21"/>
          <p:cNvSpPr>
            <a:spLocks noGrp="1"/>
          </p:cNvSpPr>
          <p:nvPr>
            <p:ph type="sldNum" sz="quarter" idx="15"/>
          </p:nvPr>
        </p:nvSpPr>
        <p:spPr/>
        <p:txBody>
          <a:bodyPr rtlCol="0"/>
          <a:lstStyle/>
          <a:p>
            <a:fld id="{5138060F-25D6-455C-837E-E56E151EBC3A}" type="slidenum">
              <a:rPr kumimoji="1" lang="ja-JP" altLang="en-US" smtClean="0"/>
              <a:pPr/>
              <a:t>&lt;#&gt;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r>
              <a:rPr kumimoji="1" lang="en-US" altLang="ja-JP" smtClean="0"/>
              <a:t>2009/6/9</a:t>
            </a:r>
            <a:endParaRPr kumimoji="1" lang="ja-JP" altLang="en-US"/>
          </a:p>
        </p:txBody>
      </p:sp>
      <p:sp>
        <p:nvSpPr>
          <p:cNvPr id="18" name="スライド番号プレースホルダ 17"/>
          <p:cNvSpPr>
            <a:spLocks noGrp="1"/>
          </p:cNvSpPr>
          <p:nvPr>
            <p:ph type="sldNum" sz="quarter" idx="11"/>
          </p:nvPr>
        </p:nvSpPr>
        <p:spPr/>
        <p:txBody>
          <a:bodyPr rtlCol="0"/>
          <a:lstStyle/>
          <a:p>
            <a:fld id="{5138060F-25D6-455C-837E-E56E151EBC3A}" type="slidenum">
              <a:rPr kumimoji="1" lang="ja-JP" altLang="en-US" smtClean="0"/>
              <a:pPr/>
              <a:t>&lt;#&gt;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r>
              <a:rPr kumimoji="1" lang="en-US" altLang="ja-JP" smtClean="0"/>
              <a:t>2009/6/9</a:t>
            </a:r>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138060F-25D6-455C-837E-E56E151EBC3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kokuyo.co.jp/yokoku/u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ユニバーサルデザインについて</a:t>
            </a:r>
            <a:endParaRPr kumimoji="1" lang="ja-JP" altLang="en-US" dirty="0"/>
          </a:p>
        </p:txBody>
      </p:sp>
      <p:sp>
        <p:nvSpPr>
          <p:cNvPr id="3" name="サブタイトル 2"/>
          <p:cNvSpPr>
            <a:spLocks noGrp="1"/>
          </p:cNvSpPr>
          <p:nvPr>
            <p:ph type="subTitle" idx="1"/>
          </p:nvPr>
        </p:nvSpPr>
        <p:spPr/>
        <p:txBody>
          <a:bodyPr>
            <a:normAutofit lnSpcReduction="10000"/>
          </a:bodyPr>
          <a:lstStyle/>
          <a:p>
            <a:pPr algn="r"/>
            <a:r>
              <a:rPr kumimoji="1" lang="en-US" altLang="ja-JP" dirty="0" smtClean="0"/>
              <a:t>WEB</a:t>
            </a:r>
            <a:r>
              <a:rPr kumimoji="1" lang="ja-JP" altLang="en-US" dirty="0" smtClean="0"/>
              <a:t>班　　中村</a:t>
            </a:r>
            <a:endParaRPr kumimoji="1" lang="en-US" altLang="ja-JP" dirty="0" smtClean="0"/>
          </a:p>
          <a:p>
            <a:pPr algn="r"/>
            <a:r>
              <a:rPr kumimoji="1" lang="en-US" altLang="ja-JP" dirty="0" smtClean="0"/>
              <a:t>	</a:t>
            </a:r>
            <a:r>
              <a:rPr kumimoji="1" lang="ja-JP" altLang="en-US" dirty="0" smtClean="0"/>
              <a:t>　 川添</a:t>
            </a:r>
            <a:endParaRPr kumimoji="1" lang="en-US" altLang="ja-JP" dirty="0" smtClean="0"/>
          </a:p>
          <a:p>
            <a:pPr algn="r"/>
            <a:r>
              <a:rPr lang="en-US" altLang="ja-JP" dirty="0" smtClean="0"/>
              <a:t>	</a:t>
            </a:r>
            <a:r>
              <a:rPr lang="ja-JP" altLang="en-US" dirty="0" smtClean="0"/>
              <a:t>   村上</a:t>
            </a:r>
            <a:endParaRPr lang="en-US" altLang="ja-JP" dirty="0" smtClean="0"/>
          </a:p>
          <a:p>
            <a:pPr algn="r"/>
            <a:r>
              <a:rPr lang="en-US" altLang="ja-JP" dirty="0" smtClean="0"/>
              <a:t>	</a:t>
            </a:r>
            <a:r>
              <a:rPr lang="ja-JP" altLang="en-US" dirty="0" smtClean="0"/>
              <a:t>   </a:t>
            </a:r>
            <a:r>
              <a:rPr kumimoji="1" lang="ja-JP" altLang="en-US" dirty="0" smtClean="0"/>
              <a:t>白神</a:t>
            </a:r>
            <a:endParaRPr kumimoji="1" lang="ja-JP" altLang="en-US" dirty="0"/>
          </a:p>
        </p:txBody>
      </p:sp>
      <p:sp>
        <p:nvSpPr>
          <p:cNvPr id="4" name="スライド番号プレースホルダ 3"/>
          <p:cNvSpPr>
            <a:spLocks noGrp="1"/>
          </p:cNvSpPr>
          <p:nvPr>
            <p:ph type="sldNum" sz="quarter" idx="12"/>
          </p:nvPr>
        </p:nvSpPr>
        <p:spPr/>
        <p:txBody>
          <a:bodyPr/>
          <a:lstStyle/>
          <a:p>
            <a:fld id="{5138060F-25D6-455C-837E-E56E151EBC3A}" type="slidenum">
              <a:rPr kumimoji="1" lang="ja-JP" altLang="en-US" smtClean="0"/>
              <a:pPr/>
              <a:t>1</a:t>
            </a:fld>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b="1" dirty="0" smtClean="0"/>
              <a:t>参考文献</a:t>
            </a:r>
            <a:endParaRPr kumimoji="1" lang="ja-JP" altLang="en-US" b="1" dirty="0"/>
          </a:p>
        </p:txBody>
      </p:sp>
      <p:sp>
        <p:nvSpPr>
          <p:cNvPr id="3" name="コンテンツ プレースホルダ 2"/>
          <p:cNvSpPr>
            <a:spLocks noGrp="1"/>
          </p:cNvSpPr>
          <p:nvPr>
            <p:ph sz="quarter" idx="1"/>
          </p:nvPr>
        </p:nvSpPr>
        <p:spPr>
          <a:xfrm>
            <a:off x="285720" y="1600200"/>
            <a:ext cx="7929618" cy="4873752"/>
          </a:xfrm>
        </p:spPr>
        <p:txBody>
          <a:bodyPr>
            <a:normAutofit/>
          </a:bodyPr>
          <a:lstStyle/>
          <a:p>
            <a:r>
              <a:rPr kumimoji="1" lang="en-US" altLang="ja-JP" dirty="0" smtClean="0"/>
              <a:t>22</a:t>
            </a:r>
            <a:r>
              <a:rPr kumimoji="1" lang="ja-JP" altLang="en-US" dirty="0" smtClean="0"/>
              <a:t>世紀の</a:t>
            </a:r>
            <a:r>
              <a:rPr kumimoji="1" lang="ja-JP" altLang="en-US" dirty="0" smtClean="0"/>
              <a:t>グランドライン</a:t>
            </a:r>
            <a:endParaRPr lang="en-US" altLang="ja-JP" dirty="0" smtClean="0"/>
          </a:p>
          <a:p>
            <a:pPr>
              <a:buNone/>
            </a:pPr>
            <a:r>
              <a:rPr kumimoji="1" lang="ja-JP" altLang="en-US" dirty="0" smtClean="0"/>
              <a:t>　</a:t>
            </a:r>
            <a:r>
              <a:rPr lang="ja-JP" altLang="en-US" dirty="0" smtClean="0"/>
              <a:t> </a:t>
            </a:r>
            <a:r>
              <a:rPr kumimoji="1" lang="en-US" altLang="ja-JP" dirty="0" smtClean="0"/>
              <a:t>2001</a:t>
            </a:r>
            <a:r>
              <a:rPr kumimoji="1" lang="ja-JP" altLang="en-US" dirty="0" smtClean="0"/>
              <a:t>年</a:t>
            </a:r>
            <a:r>
              <a:rPr kumimoji="1" lang="en-US" altLang="ja-JP" dirty="0" smtClean="0"/>
              <a:t>10</a:t>
            </a:r>
            <a:r>
              <a:rPr kumimoji="1" lang="ja-JP" altLang="en-US" dirty="0" smtClean="0"/>
              <a:t>月</a:t>
            </a:r>
            <a:r>
              <a:rPr kumimoji="1" lang="en-US" altLang="ja-JP" dirty="0" smtClean="0"/>
              <a:t>25</a:t>
            </a:r>
            <a:r>
              <a:rPr kumimoji="1" lang="ja-JP" altLang="en-US" dirty="0" smtClean="0"/>
              <a:t>日　坂上</a:t>
            </a:r>
            <a:r>
              <a:rPr kumimoji="1" lang="ja-JP" altLang="en-US" dirty="0" smtClean="0"/>
              <a:t>　弘　慶應義塾大学出版株式会社</a:t>
            </a:r>
            <a:endParaRPr kumimoji="1" lang="en-US" altLang="ja-JP" dirty="0" smtClean="0"/>
          </a:p>
          <a:p>
            <a:r>
              <a:rPr lang="ja-JP" altLang="en-US" dirty="0" smtClean="0"/>
              <a:t>ユニバーサルデザイン</a:t>
            </a:r>
            <a:r>
              <a:rPr lang="ja-JP" altLang="en-US" dirty="0" smtClean="0"/>
              <a:t>入門</a:t>
            </a:r>
            <a:endParaRPr lang="en-US" altLang="ja-JP" dirty="0" smtClean="0"/>
          </a:p>
          <a:p>
            <a:pPr>
              <a:buNone/>
            </a:pPr>
            <a:r>
              <a:rPr lang="ja-JP" altLang="en-US" dirty="0" smtClean="0"/>
              <a:t>   </a:t>
            </a:r>
            <a:r>
              <a:rPr lang="en-US" altLang="ja-JP" dirty="0" smtClean="0"/>
              <a:t>2002</a:t>
            </a:r>
            <a:r>
              <a:rPr lang="ja-JP" altLang="en-US" dirty="0" smtClean="0"/>
              <a:t>年</a:t>
            </a:r>
            <a:r>
              <a:rPr lang="en-US" altLang="ja-JP" dirty="0" smtClean="0"/>
              <a:t>1</a:t>
            </a:r>
            <a:r>
              <a:rPr lang="ja-JP" altLang="en-US" dirty="0" smtClean="0"/>
              <a:t>月</a:t>
            </a:r>
            <a:r>
              <a:rPr lang="en-US" altLang="ja-JP" dirty="0" smtClean="0"/>
              <a:t>25</a:t>
            </a:r>
            <a:r>
              <a:rPr lang="ja-JP" altLang="en-US" dirty="0" smtClean="0"/>
              <a:t>日　しずお</a:t>
            </a:r>
            <a:r>
              <a:rPr lang="ja-JP" altLang="en-US" dirty="0" smtClean="0"/>
              <a:t>かユニバーサルデザイン専門委員　株式会社ぎょうせい</a:t>
            </a:r>
            <a:endParaRPr kumimoji="1" lang="en-US" altLang="ja-JP" dirty="0" smtClean="0"/>
          </a:p>
          <a:p>
            <a:r>
              <a:rPr lang="ja-JP" altLang="en-US" dirty="0" smtClean="0"/>
              <a:t>ユニバーサルデザインの</a:t>
            </a:r>
            <a:r>
              <a:rPr lang="ja-JP" altLang="en-US" dirty="0" smtClean="0"/>
              <a:t>教科書</a:t>
            </a:r>
            <a:endParaRPr lang="en-US" altLang="ja-JP" dirty="0" smtClean="0"/>
          </a:p>
          <a:p>
            <a:pPr>
              <a:buNone/>
            </a:pPr>
            <a:r>
              <a:rPr lang="ja-JP" altLang="en-US" dirty="0" smtClean="0"/>
              <a:t> </a:t>
            </a:r>
            <a:r>
              <a:rPr lang="ja-JP" altLang="en-US" dirty="0" smtClean="0"/>
              <a:t>  </a:t>
            </a:r>
            <a:r>
              <a:rPr lang="en-US" altLang="ja-JP" dirty="0" smtClean="0"/>
              <a:t>2002</a:t>
            </a:r>
            <a:r>
              <a:rPr lang="ja-JP" altLang="en-US" dirty="0" smtClean="0"/>
              <a:t>年</a:t>
            </a:r>
            <a:r>
              <a:rPr lang="en-US" altLang="ja-JP" dirty="0" smtClean="0"/>
              <a:t>5</a:t>
            </a:r>
            <a:r>
              <a:rPr lang="ja-JP" altLang="en-US" dirty="0" smtClean="0"/>
              <a:t>月</a:t>
            </a:r>
            <a:r>
              <a:rPr lang="en-US" altLang="ja-JP" dirty="0" smtClean="0"/>
              <a:t>30</a:t>
            </a:r>
            <a:r>
              <a:rPr lang="ja-JP" altLang="en-US" dirty="0" smtClean="0"/>
              <a:t>日　高橋</a:t>
            </a:r>
            <a:r>
              <a:rPr lang="ja-JP" altLang="en-US" dirty="0" smtClean="0"/>
              <a:t>　銀次郎　日経</a:t>
            </a:r>
            <a:r>
              <a:rPr lang="en-US" altLang="ja-JP" dirty="0" smtClean="0"/>
              <a:t>BP</a:t>
            </a:r>
            <a:r>
              <a:rPr lang="ja-JP" altLang="en-US" dirty="0" smtClean="0"/>
              <a:t>社</a:t>
            </a:r>
            <a:endParaRPr lang="en-US" altLang="ja-JP" dirty="0" smtClean="0"/>
          </a:p>
          <a:p>
            <a:r>
              <a:rPr lang="en-US" altLang="ja-JP" dirty="0" smtClean="0"/>
              <a:t>Web</a:t>
            </a:r>
            <a:r>
              <a:rPr lang="ja-JP" altLang="en-US" dirty="0" smtClean="0"/>
              <a:t>アクセシビリティ</a:t>
            </a:r>
            <a:r>
              <a:rPr lang="en-US" altLang="ja-JP" dirty="0" smtClean="0"/>
              <a:t>JIS</a:t>
            </a:r>
            <a:r>
              <a:rPr lang="ja-JP" altLang="en-US" dirty="0" smtClean="0"/>
              <a:t>規定完全</a:t>
            </a:r>
            <a:r>
              <a:rPr lang="ja-JP" altLang="en-US" dirty="0" smtClean="0"/>
              <a:t>ガイド</a:t>
            </a:r>
            <a:r>
              <a:rPr lang="ja-JP" altLang="en-US" dirty="0" smtClean="0"/>
              <a:t> </a:t>
            </a:r>
            <a:endParaRPr lang="en-US" altLang="ja-JP" dirty="0" smtClean="0"/>
          </a:p>
          <a:p>
            <a:pPr>
              <a:buNone/>
            </a:pPr>
            <a:r>
              <a:rPr lang="ja-JP" altLang="en-US" dirty="0" smtClean="0"/>
              <a:t> </a:t>
            </a:r>
            <a:r>
              <a:rPr lang="ja-JP" altLang="en-US" dirty="0" smtClean="0"/>
              <a:t>  </a:t>
            </a:r>
            <a:r>
              <a:rPr lang="en-US" altLang="ja-JP" dirty="0" smtClean="0"/>
              <a:t>2004</a:t>
            </a:r>
            <a:r>
              <a:rPr lang="ja-JP" altLang="en-US" dirty="0" smtClean="0"/>
              <a:t>年</a:t>
            </a:r>
            <a:r>
              <a:rPr lang="en-US" altLang="ja-JP" dirty="0" smtClean="0"/>
              <a:t>7</a:t>
            </a:r>
            <a:r>
              <a:rPr lang="ja-JP" altLang="en-US" dirty="0" smtClean="0"/>
              <a:t>月</a:t>
            </a:r>
            <a:r>
              <a:rPr lang="en-US" altLang="ja-JP" dirty="0" smtClean="0"/>
              <a:t>6</a:t>
            </a:r>
            <a:r>
              <a:rPr lang="ja-JP" altLang="en-US" dirty="0" smtClean="0"/>
              <a:t>日</a:t>
            </a:r>
            <a:r>
              <a:rPr lang="ja-JP" altLang="en-US" dirty="0" smtClean="0"/>
              <a:t>　</a:t>
            </a:r>
            <a:r>
              <a:rPr lang="ja-JP" altLang="en-US" dirty="0" smtClean="0"/>
              <a:t>渡辺</a:t>
            </a:r>
            <a:r>
              <a:rPr lang="ja-JP" altLang="en-US" dirty="0" smtClean="0"/>
              <a:t>　洋之　日経</a:t>
            </a:r>
            <a:r>
              <a:rPr lang="en-US" altLang="ja-JP" dirty="0" smtClean="0"/>
              <a:t>BP</a:t>
            </a:r>
            <a:r>
              <a:rPr lang="ja-JP" altLang="en-US" dirty="0" smtClean="0"/>
              <a:t>社</a:t>
            </a:r>
            <a:endParaRPr lang="en-US" altLang="ja-JP" dirty="0" smtClean="0"/>
          </a:p>
          <a:p>
            <a:pPr>
              <a:buNone/>
            </a:pPr>
            <a:endParaRPr kumimoji="1" lang="en-US" altLang="ja-JP" dirty="0" smtClean="0"/>
          </a:p>
        </p:txBody>
      </p:sp>
      <p:sp>
        <p:nvSpPr>
          <p:cNvPr id="4" name="スライド番号プレースホルダ 3"/>
          <p:cNvSpPr>
            <a:spLocks noGrp="1"/>
          </p:cNvSpPr>
          <p:nvPr>
            <p:ph type="sldNum" sz="quarter" idx="15"/>
          </p:nvPr>
        </p:nvSpPr>
        <p:spPr/>
        <p:txBody>
          <a:bodyPr/>
          <a:lstStyle/>
          <a:p>
            <a:fld id="{5138060F-25D6-455C-837E-E56E151EBC3A}" type="slidenum">
              <a:rPr kumimoji="1" lang="ja-JP" altLang="en-US" smtClean="0"/>
              <a:pPr/>
              <a:t>10</a:t>
            </a:fld>
            <a:endParaRPr kumimoji="1" lang="ja-JP" altLang="en-US"/>
          </a:p>
        </p:txBody>
      </p:sp>
      <p:sp>
        <p:nvSpPr>
          <p:cNvPr id="5" name="日付プレースホルダ 4"/>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b="1" dirty="0" smtClean="0"/>
              <a:t>参考</a:t>
            </a:r>
            <a:r>
              <a:rPr kumimoji="1" lang="en-US" altLang="ja-JP" b="1" dirty="0" smtClean="0"/>
              <a:t>URL</a:t>
            </a:r>
            <a:endParaRPr kumimoji="1" lang="ja-JP" altLang="en-US" b="1" dirty="0"/>
          </a:p>
        </p:txBody>
      </p:sp>
      <p:sp>
        <p:nvSpPr>
          <p:cNvPr id="3" name="コンテンツ プレースホルダ 2"/>
          <p:cNvSpPr>
            <a:spLocks noGrp="1"/>
          </p:cNvSpPr>
          <p:nvPr>
            <p:ph sz="quarter" idx="1"/>
          </p:nvPr>
        </p:nvSpPr>
        <p:spPr/>
        <p:txBody>
          <a:bodyPr/>
          <a:lstStyle/>
          <a:p>
            <a:r>
              <a:rPr lang="ja-JP" altLang="en-US" dirty="0" smtClean="0"/>
              <a:t>コクヨ</a:t>
            </a:r>
            <a:r>
              <a:rPr lang="ja-JP" altLang="en-US" dirty="0" smtClean="0"/>
              <a:t>　</a:t>
            </a:r>
            <a:endParaRPr lang="en-US" altLang="ja-JP" dirty="0" smtClean="0"/>
          </a:p>
          <a:p>
            <a:pPr>
              <a:buNone/>
            </a:pPr>
            <a:r>
              <a:rPr lang="en-US" altLang="ja-JP" dirty="0" smtClean="0">
                <a:hlinkClick r:id="rId2"/>
              </a:rPr>
              <a:t>http</a:t>
            </a:r>
            <a:r>
              <a:rPr lang="en-US" altLang="ja-JP" dirty="0" smtClean="0">
                <a:hlinkClick r:id="rId2"/>
              </a:rPr>
              <a:t>://www.kokuyo.co.jp/yokoku/ud/</a:t>
            </a:r>
            <a:endParaRPr lang="en-US" altLang="ja-JP" dirty="0" smtClean="0"/>
          </a:p>
        </p:txBody>
      </p:sp>
      <p:sp>
        <p:nvSpPr>
          <p:cNvPr id="4" name="スライド番号プレースホルダ 3"/>
          <p:cNvSpPr>
            <a:spLocks noGrp="1"/>
          </p:cNvSpPr>
          <p:nvPr>
            <p:ph type="sldNum" sz="quarter" idx="15"/>
          </p:nvPr>
        </p:nvSpPr>
        <p:spPr/>
        <p:txBody>
          <a:bodyPr/>
          <a:lstStyle/>
          <a:p>
            <a:fld id="{5138060F-25D6-455C-837E-E56E151EBC3A}" type="slidenum">
              <a:rPr kumimoji="1" lang="ja-JP" altLang="en-US" smtClean="0"/>
              <a:pPr/>
              <a:t>11</a:t>
            </a:fld>
            <a:endParaRPr kumimoji="1" lang="ja-JP" altLang="en-US"/>
          </a:p>
        </p:txBody>
      </p:sp>
      <p:sp>
        <p:nvSpPr>
          <p:cNvPr id="5" name="日付プレースホルダ 4"/>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b="1" dirty="0" smtClean="0"/>
              <a:t>計画</a:t>
            </a:r>
            <a:endParaRPr kumimoji="1" lang="ja-JP" altLang="en-US" b="1" dirty="0"/>
          </a:p>
        </p:txBody>
      </p:sp>
      <p:sp>
        <p:nvSpPr>
          <p:cNvPr id="3" name="コンテンツ プレースホルダ 2"/>
          <p:cNvSpPr>
            <a:spLocks noGrp="1"/>
          </p:cNvSpPr>
          <p:nvPr>
            <p:ph sz="quarter" idx="1"/>
          </p:nvPr>
        </p:nvSpPr>
        <p:spPr/>
        <p:txBody>
          <a:bodyPr/>
          <a:lstStyle/>
          <a:p>
            <a:r>
              <a:rPr kumimoji="1" lang="ja-JP" altLang="en-US" dirty="0" smtClean="0"/>
              <a:t>第</a:t>
            </a:r>
            <a:r>
              <a:rPr kumimoji="1" lang="en-US" altLang="ja-JP" dirty="0" smtClean="0"/>
              <a:t>1</a:t>
            </a:r>
            <a:r>
              <a:rPr kumimoji="1" lang="ja-JP" altLang="en-US" dirty="0" smtClean="0"/>
              <a:t>回　　ユニバーサルデザインって？</a:t>
            </a:r>
            <a:endParaRPr kumimoji="1" lang="en-US" altLang="ja-JP" dirty="0" smtClean="0"/>
          </a:p>
          <a:p>
            <a:r>
              <a:rPr lang="ja-JP" altLang="en-US" dirty="0" smtClean="0"/>
              <a:t>第</a:t>
            </a:r>
            <a:r>
              <a:rPr lang="en-US" altLang="ja-JP" dirty="0" smtClean="0"/>
              <a:t>2</a:t>
            </a:r>
            <a:r>
              <a:rPr lang="ja-JP" altLang="en-US" dirty="0" smtClean="0"/>
              <a:t>回　　</a:t>
            </a:r>
            <a:r>
              <a:rPr lang="en-US" altLang="ja-JP" dirty="0" smtClean="0"/>
              <a:t>Web</a:t>
            </a:r>
            <a:r>
              <a:rPr lang="ja-JP" altLang="en-US" dirty="0" smtClean="0"/>
              <a:t>サイトと障害者ユーザー</a:t>
            </a:r>
            <a:endParaRPr lang="en-US" altLang="ja-JP" dirty="0" smtClean="0"/>
          </a:p>
          <a:p>
            <a:r>
              <a:rPr kumimoji="1" lang="ja-JP" altLang="en-US" dirty="0" smtClean="0"/>
              <a:t>第</a:t>
            </a:r>
            <a:r>
              <a:rPr kumimoji="1" lang="en-US" altLang="ja-JP" dirty="0" smtClean="0"/>
              <a:t>3</a:t>
            </a:r>
            <a:r>
              <a:rPr kumimoji="1" lang="ja-JP" altLang="en-US" dirty="0" smtClean="0"/>
              <a:t>回　　</a:t>
            </a:r>
            <a:r>
              <a:rPr lang="en-US" altLang="ja-JP" dirty="0" smtClean="0"/>
              <a:t>Web</a:t>
            </a:r>
            <a:r>
              <a:rPr lang="ja-JP" altLang="en-US" dirty="0" smtClean="0"/>
              <a:t>サイトとユニバーサルデザイン</a:t>
            </a:r>
            <a:endParaRPr lang="en-US" altLang="ja-JP" dirty="0" smtClean="0"/>
          </a:p>
          <a:p>
            <a:r>
              <a:rPr lang="ja-JP" altLang="en-US" dirty="0" smtClean="0"/>
              <a:t>第</a:t>
            </a:r>
            <a:r>
              <a:rPr lang="en-US" altLang="ja-JP" dirty="0" smtClean="0"/>
              <a:t>4</a:t>
            </a:r>
            <a:r>
              <a:rPr lang="ja-JP" altLang="en-US" dirty="0" smtClean="0"/>
              <a:t>回　　</a:t>
            </a:r>
            <a:r>
              <a:rPr lang="ja-JP" altLang="en-US" dirty="0" smtClean="0"/>
              <a:t>ウェブコンテンツ</a:t>
            </a:r>
            <a:r>
              <a:rPr lang="en-US" altLang="ja-JP" dirty="0" smtClean="0"/>
              <a:t>JIS</a:t>
            </a:r>
            <a:r>
              <a:rPr lang="ja-JP" altLang="en-US" dirty="0" smtClean="0"/>
              <a:t>の位置づけ①</a:t>
            </a:r>
            <a:endParaRPr lang="en-US" altLang="ja-JP" dirty="0" smtClean="0"/>
          </a:p>
          <a:p>
            <a:r>
              <a:rPr lang="ja-JP" altLang="en-US" dirty="0" smtClean="0"/>
              <a:t>第</a:t>
            </a:r>
            <a:r>
              <a:rPr lang="en-US" altLang="ja-JP" dirty="0" smtClean="0"/>
              <a:t>5</a:t>
            </a:r>
            <a:r>
              <a:rPr lang="ja-JP" altLang="en-US" dirty="0" smtClean="0"/>
              <a:t>回　　</a:t>
            </a:r>
            <a:r>
              <a:rPr lang="ja-JP" altLang="en-US" dirty="0" smtClean="0"/>
              <a:t>ウェブコンテンツ</a:t>
            </a:r>
            <a:r>
              <a:rPr lang="en-US" altLang="ja-JP" dirty="0" smtClean="0"/>
              <a:t>JIS</a:t>
            </a:r>
            <a:r>
              <a:rPr lang="ja-JP" altLang="en-US" dirty="0" smtClean="0"/>
              <a:t>の位置づけ②</a:t>
            </a:r>
            <a:endParaRPr lang="en-US" altLang="ja-JP" dirty="0" smtClean="0"/>
          </a:p>
          <a:p>
            <a:r>
              <a:rPr lang="ja-JP" altLang="en-US" dirty="0" smtClean="0"/>
              <a:t>第</a:t>
            </a:r>
            <a:r>
              <a:rPr lang="en-US" altLang="ja-JP" dirty="0" smtClean="0"/>
              <a:t>6</a:t>
            </a:r>
            <a:r>
              <a:rPr lang="ja-JP" altLang="en-US" dirty="0" smtClean="0"/>
              <a:t>回　　まとめ</a:t>
            </a:r>
            <a:endParaRPr lang="en-US" altLang="ja-JP" dirty="0" smtClean="0"/>
          </a:p>
          <a:p>
            <a:endParaRPr kumimoji="1" lang="ja-JP" altLang="en-US" dirty="0"/>
          </a:p>
        </p:txBody>
      </p:sp>
      <p:sp>
        <p:nvSpPr>
          <p:cNvPr id="4" name="スライド番号プレースホルダ 3"/>
          <p:cNvSpPr>
            <a:spLocks noGrp="1"/>
          </p:cNvSpPr>
          <p:nvPr>
            <p:ph type="sldNum" sz="quarter" idx="15"/>
          </p:nvPr>
        </p:nvSpPr>
        <p:spPr/>
        <p:txBody>
          <a:bodyPr/>
          <a:lstStyle/>
          <a:p>
            <a:fld id="{5138060F-25D6-455C-837E-E56E151EBC3A}" type="slidenum">
              <a:rPr kumimoji="1" lang="ja-JP" altLang="en-US" smtClean="0"/>
              <a:pPr/>
              <a:t>2</a:t>
            </a:fld>
            <a:endParaRPr kumimoji="1" lang="ja-JP" altLang="en-US"/>
          </a:p>
        </p:txBody>
      </p:sp>
      <p:sp>
        <p:nvSpPr>
          <p:cNvPr id="5" name="日付プレースホルダ 4"/>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ユニバーサルデザインって？</a:t>
            </a:r>
            <a:endParaRPr kumimoji="1" lang="ja-JP" altLang="en-US" b="1" dirty="0"/>
          </a:p>
        </p:txBody>
      </p:sp>
      <p:sp>
        <p:nvSpPr>
          <p:cNvPr id="3" name="コンテンツ プレースホルダ 2"/>
          <p:cNvSpPr>
            <a:spLocks noGrp="1"/>
          </p:cNvSpPr>
          <p:nvPr>
            <p:ph sz="quarter" idx="1"/>
          </p:nvPr>
        </p:nvSpPr>
        <p:spPr/>
        <p:txBody>
          <a:bodyPr/>
          <a:lstStyle/>
          <a:p>
            <a:r>
              <a:rPr lang="ja-JP" altLang="en-US" sz="3200" dirty="0" smtClean="0"/>
              <a:t>高齢であることや障害の有無などにかかわらず、すべての人が快適に利用できるように製品や建造物、生活空間などをデザインすること。（大辞泉）</a:t>
            </a:r>
            <a:endParaRPr lang="en-US" altLang="ja-JP" sz="3200" dirty="0" smtClean="0"/>
          </a:p>
          <a:p>
            <a:pPr>
              <a:buNone/>
            </a:pPr>
            <a:endParaRPr kumimoji="1" lang="en-US" altLang="ja-JP" dirty="0" smtClean="0"/>
          </a:p>
          <a:p>
            <a:pPr>
              <a:buNone/>
            </a:pPr>
            <a:r>
              <a:rPr lang="ja-JP" altLang="en-US" dirty="0" smtClean="0"/>
              <a:t>　自動ドア、エレベーター、ホームドアなど</a:t>
            </a:r>
            <a:endParaRPr lang="en-US" altLang="ja-JP" dirty="0" smtClean="0"/>
          </a:p>
          <a:p>
            <a:pPr>
              <a:buNone/>
            </a:pPr>
            <a:r>
              <a:rPr kumimoji="1" lang="ja-JP" altLang="en-US" dirty="0" smtClean="0"/>
              <a:t>　障害者向けに開発された温水洗浄便座</a:t>
            </a:r>
            <a:endParaRPr lang="en-US" altLang="ja-JP" dirty="0" smtClean="0"/>
          </a:p>
          <a:p>
            <a:pPr>
              <a:buNone/>
            </a:pPr>
            <a:r>
              <a:rPr kumimoji="1" lang="ja-JP" altLang="en-US" dirty="0" smtClean="0"/>
              <a:t>　パソコンの画面表示の工夫</a:t>
            </a:r>
            <a:endParaRPr kumimoji="1" lang="en-US" altLang="ja-JP" dirty="0" smtClean="0"/>
          </a:p>
          <a:p>
            <a:pPr>
              <a:buNone/>
            </a:pPr>
            <a:r>
              <a:rPr lang="ja-JP" altLang="en-US" dirty="0" smtClean="0"/>
              <a:t>　シャンプーとリンスのボトルの区別</a:t>
            </a:r>
            <a:endParaRPr kumimoji="1" lang="ja-JP" altLang="en-US" dirty="0"/>
          </a:p>
        </p:txBody>
      </p:sp>
      <p:sp>
        <p:nvSpPr>
          <p:cNvPr id="4" name="スライド番号プレースホルダ 3"/>
          <p:cNvSpPr>
            <a:spLocks noGrp="1"/>
          </p:cNvSpPr>
          <p:nvPr>
            <p:ph type="sldNum" sz="quarter" idx="15"/>
          </p:nvPr>
        </p:nvSpPr>
        <p:spPr/>
        <p:txBody>
          <a:bodyPr/>
          <a:lstStyle/>
          <a:p>
            <a:fld id="{5138060F-25D6-455C-837E-E56E151EBC3A}" type="slidenum">
              <a:rPr kumimoji="1" lang="ja-JP" altLang="en-US" smtClean="0"/>
              <a:pPr/>
              <a:t>3</a:t>
            </a:fld>
            <a:endParaRPr kumimoji="1" lang="ja-JP" altLang="en-US"/>
          </a:p>
        </p:txBody>
      </p:sp>
      <p:sp>
        <p:nvSpPr>
          <p:cNvPr id="5" name="日付プレースホルダ 4"/>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4"/>
          </p:nvPr>
        </p:nvSpPr>
        <p:spPr/>
        <p:txBody>
          <a:bodyPr/>
          <a:lstStyle/>
          <a:p>
            <a:r>
              <a:rPr kumimoji="1" lang="en-US" altLang="ja-JP" smtClean="0"/>
              <a:t>2009/6/9</a:t>
            </a:r>
            <a:endParaRPr kumimoji="1" lang="ja-JP" altLang="en-US"/>
          </a:p>
        </p:txBody>
      </p:sp>
      <p:sp>
        <p:nvSpPr>
          <p:cNvPr id="5" name="スライド番号プレースホルダ 4"/>
          <p:cNvSpPr>
            <a:spLocks noGrp="1"/>
          </p:cNvSpPr>
          <p:nvPr>
            <p:ph type="sldNum" sz="quarter" idx="15"/>
          </p:nvPr>
        </p:nvSpPr>
        <p:spPr/>
        <p:txBody>
          <a:bodyPr/>
          <a:lstStyle/>
          <a:p>
            <a:fld id="{5138060F-25D6-455C-837E-E56E151EBC3A}" type="slidenum">
              <a:rPr kumimoji="1" lang="ja-JP" altLang="en-US" smtClean="0"/>
              <a:pPr/>
              <a:t>4</a:t>
            </a:fld>
            <a:endParaRPr kumimoji="1" lang="ja-JP" altLang="en-US"/>
          </a:p>
        </p:txBody>
      </p:sp>
      <p:pic>
        <p:nvPicPr>
          <p:cNvPr id="1026" name="Picture 2" descr="N:\ゼミ\web班\画像\b01.jpg"/>
          <p:cNvPicPr>
            <a:picLocks noChangeAspect="1" noChangeArrowheads="1"/>
          </p:cNvPicPr>
          <p:nvPr/>
        </p:nvPicPr>
        <p:blipFill>
          <a:blip r:embed="rId2"/>
          <a:srcRect/>
          <a:stretch>
            <a:fillRect/>
          </a:stretch>
        </p:blipFill>
        <p:spPr bwMode="auto">
          <a:xfrm>
            <a:off x="500034" y="4143380"/>
            <a:ext cx="2214578" cy="2502473"/>
          </a:xfrm>
          <a:prstGeom prst="rect">
            <a:avLst/>
          </a:prstGeom>
          <a:noFill/>
        </p:spPr>
      </p:pic>
      <p:pic>
        <p:nvPicPr>
          <p:cNvPr id="1027" name="Picture 3" descr="N:\ゼミ\web班\画像\20070801944_resize2.jpg"/>
          <p:cNvPicPr>
            <a:picLocks noChangeAspect="1" noChangeArrowheads="1"/>
          </p:cNvPicPr>
          <p:nvPr/>
        </p:nvPicPr>
        <p:blipFill>
          <a:blip r:embed="rId3"/>
          <a:srcRect/>
          <a:stretch>
            <a:fillRect/>
          </a:stretch>
        </p:blipFill>
        <p:spPr bwMode="auto">
          <a:xfrm>
            <a:off x="5929322" y="2786058"/>
            <a:ext cx="2601921" cy="1951441"/>
          </a:xfrm>
          <a:prstGeom prst="rect">
            <a:avLst/>
          </a:prstGeom>
          <a:noFill/>
        </p:spPr>
      </p:pic>
      <p:pic>
        <p:nvPicPr>
          <p:cNvPr id="1029" name="Picture 5" descr="N:\ゼミ\web班\画像\UNI_0346.jpg"/>
          <p:cNvPicPr>
            <a:picLocks noChangeAspect="1" noChangeArrowheads="1"/>
          </p:cNvPicPr>
          <p:nvPr/>
        </p:nvPicPr>
        <p:blipFill>
          <a:blip r:embed="rId4"/>
          <a:srcRect/>
          <a:stretch>
            <a:fillRect/>
          </a:stretch>
        </p:blipFill>
        <p:spPr bwMode="auto">
          <a:xfrm>
            <a:off x="4857752" y="785794"/>
            <a:ext cx="3286148" cy="2464612"/>
          </a:xfrm>
          <a:prstGeom prst="rect">
            <a:avLst/>
          </a:prstGeom>
          <a:noFill/>
        </p:spPr>
      </p:pic>
      <p:pic>
        <p:nvPicPr>
          <p:cNvPr id="1030" name="Picture 6" descr="N:\ゼミ\web班\画像\1202-18.jpg"/>
          <p:cNvPicPr>
            <a:picLocks noChangeAspect="1" noChangeArrowheads="1"/>
          </p:cNvPicPr>
          <p:nvPr/>
        </p:nvPicPr>
        <p:blipFill>
          <a:blip r:embed="rId5"/>
          <a:srcRect/>
          <a:stretch>
            <a:fillRect/>
          </a:stretch>
        </p:blipFill>
        <p:spPr bwMode="auto">
          <a:xfrm>
            <a:off x="2857488" y="4143379"/>
            <a:ext cx="1857388" cy="2476517"/>
          </a:xfrm>
          <a:prstGeom prst="rect">
            <a:avLst/>
          </a:prstGeom>
          <a:noFill/>
        </p:spPr>
      </p:pic>
      <p:pic>
        <p:nvPicPr>
          <p:cNvPr id="1031" name="Picture 7" descr="N:\ゼミ\web班\画像\greenmover3.jpg"/>
          <p:cNvPicPr>
            <a:picLocks noChangeAspect="1" noChangeArrowheads="1"/>
          </p:cNvPicPr>
          <p:nvPr/>
        </p:nvPicPr>
        <p:blipFill>
          <a:blip r:embed="rId6"/>
          <a:srcRect/>
          <a:stretch>
            <a:fillRect/>
          </a:stretch>
        </p:blipFill>
        <p:spPr bwMode="auto">
          <a:xfrm>
            <a:off x="4786314" y="4286256"/>
            <a:ext cx="3143272" cy="2357454"/>
          </a:xfrm>
          <a:prstGeom prst="rect">
            <a:avLst/>
          </a:prstGeom>
          <a:noFill/>
        </p:spPr>
      </p:pic>
      <p:pic>
        <p:nvPicPr>
          <p:cNvPr id="2" name="Picture 2" descr="N:\ゼミ\web班\画像\image007.jpg"/>
          <p:cNvPicPr>
            <a:picLocks noChangeAspect="1" noChangeArrowheads="1"/>
          </p:cNvPicPr>
          <p:nvPr/>
        </p:nvPicPr>
        <p:blipFill>
          <a:blip r:embed="rId7"/>
          <a:srcRect/>
          <a:stretch>
            <a:fillRect/>
          </a:stretch>
        </p:blipFill>
        <p:spPr bwMode="auto">
          <a:xfrm>
            <a:off x="428596" y="785794"/>
            <a:ext cx="4214842" cy="3158687"/>
          </a:xfrm>
          <a:prstGeom prst="rect">
            <a:avLst/>
          </a:prstGeom>
          <a:noFill/>
        </p:spPr>
      </p:pic>
      <p:sp>
        <p:nvSpPr>
          <p:cNvPr id="11" name="テキスト ボックス 10"/>
          <p:cNvSpPr txBox="1"/>
          <p:nvPr/>
        </p:nvSpPr>
        <p:spPr>
          <a:xfrm>
            <a:off x="571472" y="357166"/>
            <a:ext cx="6000792" cy="400110"/>
          </a:xfrm>
          <a:prstGeom prst="rect">
            <a:avLst/>
          </a:prstGeom>
          <a:noFill/>
        </p:spPr>
        <p:txBody>
          <a:bodyPr wrap="square" rtlCol="0">
            <a:spAutoFit/>
          </a:bodyPr>
          <a:lstStyle/>
          <a:p>
            <a:r>
              <a:rPr kumimoji="1" lang="ja-JP" altLang="en-US" sz="2000" b="1" dirty="0" smtClean="0"/>
              <a:t>身の回りのユニバーサルデザイン</a:t>
            </a:r>
            <a:endParaRPr kumimoji="1" lang="ja-JP" altLang="en-US"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ユニバーサルデザインの誕生</a:t>
            </a:r>
            <a:endParaRPr kumimoji="1" lang="ja-JP" altLang="en-US" b="1" dirty="0"/>
          </a:p>
        </p:txBody>
      </p:sp>
      <p:sp>
        <p:nvSpPr>
          <p:cNvPr id="3" name="コンテンツ プレースホルダ 2"/>
          <p:cNvSpPr>
            <a:spLocks noGrp="1"/>
          </p:cNvSpPr>
          <p:nvPr>
            <p:ph sz="quarter" idx="1"/>
          </p:nvPr>
        </p:nvSpPr>
        <p:spPr/>
        <p:txBody>
          <a:bodyPr/>
          <a:lstStyle/>
          <a:p>
            <a:pPr>
              <a:buNone/>
            </a:pPr>
            <a:r>
              <a:rPr kumimoji="1" lang="en-US" altLang="ja-JP" dirty="0" smtClean="0"/>
              <a:t>WHO</a:t>
            </a:r>
            <a:r>
              <a:rPr kumimoji="1" lang="ja-JP" altLang="en-US" dirty="0" smtClean="0"/>
              <a:t>が</a:t>
            </a:r>
            <a:r>
              <a:rPr kumimoji="1" lang="en-US" altLang="ja-JP" dirty="0" smtClean="0"/>
              <a:t>1980</a:t>
            </a:r>
            <a:r>
              <a:rPr kumimoji="1" lang="ja-JP" altLang="en-US" dirty="0" smtClean="0"/>
              <a:t>年から「国際障害者年」を</a:t>
            </a:r>
            <a:r>
              <a:rPr lang="ja-JP" altLang="en-US" dirty="0" smtClean="0"/>
              <a:t>開催</a:t>
            </a:r>
            <a:r>
              <a:rPr kumimoji="1" lang="ja-JP" altLang="en-US" dirty="0" smtClean="0"/>
              <a:t>するために「バリアフリー」という題名でレポートを書かせたところからスタート。</a:t>
            </a:r>
            <a:endParaRPr kumimoji="1" lang="en-US" altLang="ja-JP" dirty="0" smtClean="0"/>
          </a:p>
          <a:p>
            <a:pPr>
              <a:buNone/>
            </a:pPr>
            <a:r>
              <a:rPr lang="ja-JP" altLang="en-US" dirty="0" smtClean="0"/>
              <a:t>その時にノースカロライナ州立大学の、ロン・メイスという教授が「バリアフリーを目指して」というレポートの中で、「ユニバーサルデザイン」という言葉を使ったのが最初である。</a:t>
            </a:r>
            <a:endParaRPr lang="en-US" altLang="ja-JP" dirty="0" smtClean="0"/>
          </a:p>
          <a:p>
            <a:pPr>
              <a:buNone/>
            </a:pPr>
            <a:r>
              <a:rPr lang="ja-JP" altLang="en-US" dirty="0" smtClean="0"/>
              <a:t>そこでロン教授が</a:t>
            </a:r>
            <a:r>
              <a:rPr lang="en-US" altLang="ja-JP" dirty="0" smtClean="0"/>
              <a:t>7</a:t>
            </a:r>
            <a:r>
              <a:rPr lang="ja-JP" altLang="en-US" dirty="0" err="1" smtClean="0"/>
              <a:t>つの</a:t>
            </a:r>
            <a:r>
              <a:rPr lang="ja-JP" altLang="en-US" dirty="0" smtClean="0"/>
              <a:t>原則論をあてはめた。</a:t>
            </a:r>
            <a:endParaRPr kumimoji="1" lang="ja-JP" altLang="en-US" dirty="0"/>
          </a:p>
        </p:txBody>
      </p:sp>
      <p:sp>
        <p:nvSpPr>
          <p:cNvPr id="4" name="スライド番号プレースホルダ 3"/>
          <p:cNvSpPr>
            <a:spLocks noGrp="1"/>
          </p:cNvSpPr>
          <p:nvPr>
            <p:ph type="sldNum" sz="quarter" idx="15"/>
          </p:nvPr>
        </p:nvSpPr>
        <p:spPr/>
        <p:txBody>
          <a:bodyPr/>
          <a:lstStyle/>
          <a:p>
            <a:fld id="{5138060F-25D6-455C-837E-E56E151EBC3A}" type="slidenum">
              <a:rPr kumimoji="1" lang="ja-JP" altLang="en-US" smtClean="0"/>
              <a:pPr/>
              <a:t>5</a:t>
            </a:fld>
            <a:endParaRPr kumimoji="1" lang="ja-JP" altLang="en-US"/>
          </a:p>
        </p:txBody>
      </p:sp>
      <p:sp>
        <p:nvSpPr>
          <p:cNvPr id="5" name="日付プレースホルダ 4"/>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ユニバーサルデザインの</a:t>
            </a:r>
            <a:r>
              <a:rPr kumimoji="1" lang="en-US" altLang="ja-JP" b="1" dirty="0" smtClean="0"/>
              <a:t>7</a:t>
            </a:r>
            <a:r>
              <a:rPr kumimoji="1" lang="ja-JP" altLang="en-US" b="1" dirty="0" smtClean="0"/>
              <a:t>原則</a:t>
            </a:r>
            <a:endParaRPr kumimoji="1" lang="ja-JP" altLang="en-US" b="1" dirty="0"/>
          </a:p>
        </p:txBody>
      </p:sp>
      <p:sp>
        <p:nvSpPr>
          <p:cNvPr id="3" name="コンテンツ プレースホルダ 2"/>
          <p:cNvSpPr>
            <a:spLocks noGrp="1"/>
          </p:cNvSpPr>
          <p:nvPr>
            <p:ph sz="quarter" idx="1"/>
          </p:nvPr>
        </p:nvSpPr>
        <p:spPr/>
        <p:txBody>
          <a:bodyPr/>
          <a:lstStyle/>
          <a:p>
            <a:r>
              <a:rPr lang="ja-JP" altLang="en-US" sz="1800" dirty="0" smtClean="0"/>
              <a:t>どんな人でも公平に使えること </a:t>
            </a:r>
            <a:r>
              <a:rPr lang="ja-JP" altLang="en-US" sz="1800" dirty="0" smtClean="0"/>
              <a:t>・・・</a:t>
            </a:r>
            <a:r>
              <a:rPr lang="ja-JP" altLang="en-US" sz="1800" b="1" dirty="0" smtClean="0">
                <a:solidFill>
                  <a:srgbClr val="FF0000"/>
                </a:solidFill>
              </a:rPr>
              <a:t>公平性</a:t>
            </a:r>
            <a:endParaRPr lang="ja-JP" altLang="en-US" sz="1800" b="1" dirty="0" smtClean="0">
              <a:solidFill>
                <a:srgbClr val="FF0000"/>
              </a:solidFill>
            </a:endParaRPr>
          </a:p>
          <a:p>
            <a:r>
              <a:rPr lang="ja-JP" altLang="en-US" sz="1800" dirty="0" smtClean="0"/>
              <a:t>使う上で自由度が高い</a:t>
            </a:r>
            <a:r>
              <a:rPr lang="ja-JP" altLang="en-US" sz="1800" dirty="0" smtClean="0"/>
              <a:t>こと・・・</a:t>
            </a:r>
            <a:r>
              <a:rPr lang="ja-JP" altLang="en-US" sz="1800" b="1" dirty="0" smtClean="0">
                <a:solidFill>
                  <a:srgbClr val="FF0000"/>
                </a:solidFill>
              </a:rPr>
              <a:t>自由度</a:t>
            </a:r>
            <a:endParaRPr lang="ja-JP" altLang="en-US" sz="1800" b="1" dirty="0" smtClean="0">
              <a:solidFill>
                <a:srgbClr val="FF0000"/>
              </a:solidFill>
            </a:endParaRPr>
          </a:p>
          <a:p>
            <a:r>
              <a:rPr lang="ja-JP" altLang="en-US" sz="1800" dirty="0" smtClean="0"/>
              <a:t>使い方が簡単で、すぐに分かること </a:t>
            </a:r>
            <a:r>
              <a:rPr lang="ja-JP" altLang="en-US" sz="1800" dirty="0" smtClean="0"/>
              <a:t>・・・</a:t>
            </a:r>
            <a:r>
              <a:rPr lang="ja-JP" altLang="en-US" sz="1800" b="1" dirty="0" smtClean="0">
                <a:solidFill>
                  <a:srgbClr val="FF0000"/>
                </a:solidFill>
              </a:rPr>
              <a:t>シンプル</a:t>
            </a:r>
            <a:endParaRPr lang="ja-JP" altLang="en-US" sz="1800" b="1" dirty="0" smtClean="0">
              <a:solidFill>
                <a:srgbClr val="FF0000"/>
              </a:solidFill>
            </a:endParaRPr>
          </a:p>
          <a:p>
            <a:r>
              <a:rPr lang="ja-JP" altLang="en-US" sz="1800" dirty="0" smtClean="0"/>
              <a:t>必要な情報がすぐに分かること </a:t>
            </a:r>
            <a:r>
              <a:rPr lang="ja-JP" altLang="en-US" sz="1800" dirty="0" smtClean="0"/>
              <a:t>・・・</a:t>
            </a:r>
            <a:r>
              <a:rPr lang="ja-JP" altLang="en-US" sz="1800" b="1" dirty="0" smtClean="0">
                <a:solidFill>
                  <a:srgbClr val="FF0000"/>
                </a:solidFill>
              </a:rPr>
              <a:t>分かりやすさ</a:t>
            </a:r>
            <a:endParaRPr lang="ja-JP" altLang="en-US" sz="1800" b="1" dirty="0" smtClean="0">
              <a:solidFill>
                <a:srgbClr val="FF0000"/>
              </a:solidFill>
            </a:endParaRPr>
          </a:p>
          <a:p>
            <a:r>
              <a:rPr lang="ja-JP" altLang="en-US" sz="1800" dirty="0" smtClean="0"/>
              <a:t>うっかりミスが危険につながらない</a:t>
            </a:r>
            <a:r>
              <a:rPr lang="ja-JP" altLang="en-US" sz="1800" dirty="0" smtClean="0"/>
              <a:t>こと・・・</a:t>
            </a:r>
            <a:r>
              <a:rPr lang="ja-JP" altLang="en-US" sz="1800" b="1" dirty="0" smtClean="0">
                <a:solidFill>
                  <a:srgbClr val="FF0000"/>
                </a:solidFill>
              </a:rPr>
              <a:t>安全性</a:t>
            </a:r>
            <a:r>
              <a:rPr lang="ja-JP" altLang="en-US" sz="1800" dirty="0" smtClean="0"/>
              <a:t> </a:t>
            </a:r>
            <a:endParaRPr lang="ja-JP" altLang="en-US" sz="1800" dirty="0" smtClean="0"/>
          </a:p>
          <a:p>
            <a:r>
              <a:rPr lang="ja-JP" altLang="en-US" sz="1800" dirty="0" smtClean="0"/>
              <a:t>身体への負担（弱い力でも使える</a:t>
            </a:r>
            <a:r>
              <a:rPr lang="ja-JP" altLang="en-US" sz="1800" dirty="0" smtClean="0"/>
              <a:t>こと）・・・</a:t>
            </a:r>
            <a:r>
              <a:rPr lang="ja-JP" altLang="en-US" sz="1800" b="1" dirty="0" smtClean="0">
                <a:solidFill>
                  <a:srgbClr val="FF0000"/>
                </a:solidFill>
              </a:rPr>
              <a:t>負荷の軽減 </a:t>
            </a:r>
            <a:endParaRPr lang="ja-JP" altLang="en-US" sz="1800" b="1" dirty="0" smtClean="0">
              <a:solidFill>
                <a:srgbClr val="FF0000"/>
              </a:solidFill>
            </a:endParaRPr>
          </a:p>
          <a:p>
            <a:r>
              <a:rPr lang="ja-JP" altLang="en-US" sz="1800" dirty="0" smtClean="0"/>
              <a:t>接近や利用するための十分な大きさと空間を確保する</a:t>
            </a:r>
            <a:r>
              <a:rPr lang="ja-JP" altLang="en-US" sz="1800" dirty="0" smtClean="0"/>
              <a:t>こと・・・</a:t>
            </a:r>
            <a:r>
              <a:rPr lang="ja-JP" altLang="en-US" sz="1800" b="1" dirty="0" smtClean="0">
                <a:solidFill>
                  <a:srgbClr val="FF0000"/>
                </a:solidFill>
              </a:rPr>
              <a:t>空間の確保 </a:t>
            </a:r>
            <a:endParaRPr lang="ja-JP" altLang="en-US" sz="1800" b="1" dirty="0" smtClean="0">
              <a:solidFill>
                <a:srgbClr val="FF0000"/>
              </a:solidFill>
            </a:endParaRPr>
          </a:p>
          <a:p>
            <a:pPr>
              <a:buNone/>
            </a:pPr>
            <a:endParaRPr kumimoji="1" lang="ja-JP" altLang="en-US" dirty="0"/>
          </a:p>
        </p:txBody>
      </p:sp>
      <p:sp>
        <p:nvSpPr>
          <p:cNvPr id="4" name="スライド番号プレースホルダ 3"/>
          <p:cNvSpPr>
            <a:spLocks noGrp="1"/>
          </p:cNvSpPr>
          <p:nvPr>
            <p:ph type="sldNum" sz="quarter" idx="15"/>
          </p:nvPr>
        </p:nvSpPr>
        <p:spPr/>
        <p:txBody>
          <a:bodyPr/>
          <a:lstStyle/>
          <a:p>
            <a:fld id="{5138060F-25D6-455C-837E-E56E151EBC3A}" type="slidenum">
              <a:rPr kumimoji="1" lang="ja-JP" altLang="en-US" smtClean="0"/>
              <a:pPr/>
              <a:t>6</a:t>
            </a:fld>
            <a:endParaRPr kumimoji="1" lang="ja-JP" altLang="en-US"/>
          </a:p>
        </p:txBody>
      </p:sp>
      <p:sp>
        <p:nvSpPr>
          <p:cNvPr id="5" name="日付プレースホルダ 4"/>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274638"/>
            <a:ext cx="7858180" cy="1143000"/>
          </a:xfrm>
        </p:spPr>
        <p:txBody>
          <a:bodyPr/>
          <a:lstStyle/>
          <a:p>
            <a:r>
              <a:rPr kumimoji="1" lang="ja-JP" altLang="en-US" b="1" dirty="0" smtClean="0"/>
              <a:t>企業におけるユニバーサルデザイン導入の価値</a:t>
            </a:r>
            <a:endParaRPr kumimoji="1" lang="ja-JP" altLang="en-US" b="1" dirty="0"/>
          </a:p>
        </p:txBody>
      </p:sp>
      <p:sp>
        <p:nvSpPr>
          <p:cNvPr id="3" name="コンテンツ プレースホルダ 2"/>
          <p:cNvSpPr>
            <a:spLocks noGrp="1"/>
          </p:cNvSpPr>
          <p:nvPr>
            <p:ph sz="quarter" idx="1"/>
          </p:nvPr>
        </p:nvSpPr>
        <p:spPr/>
        <p:txBody>
          <a:bodyPr/>
          <a:lstStyle/>
          <a:p>
            <a:r>
              <a:rPr lang="ja-JP" altLang="en-US" dirty="0" smtClean="0"/>
              <a:t>興味や関心を持ちながら、本格的導入や事業化に足踏みする企業が多いと言う。その原因の多くが事業採算性である。</a:t>
            </a:r>
          </a:p>
          <a:p>
            <a:r>
              <a:rPr lang="ja-JP" altLang="en-US" dirty="0" smtClean="0"/>
              <a:t>企業におけるユニバーサルデザイン導入の最大の価値は新たなブランド資産の獲得にあると考えられる。あらゆるユーザーの企業に対する価値観は、ブランドに対する信頼によるところが大きい。ユニバーサルデザインは企業側からみた場合、より広範なユーザーの理解と取り組みの方法論とも考えられる。ユニバーサルデザインを推進することは間接的であるが、ユーザー側に企業ブランドへの信頼を生み出す行為だと言える。</a:t>
            </a:r>
          </a:p>
          <a:p>
            <a:pPr>
              <a:buNone/>
            </a:pPr>
            <a:endParaRPr kumimoji="1" lang="ja-JP" altLang="en-US" dirty="0"/>
          </a:p>
        </p:txBody>
      </p:sp>
      <p:sp>
        <p:nvSpPr>
          <p:cNvPr id="4" name="スライド番号プレースホルダ 3"/>
          <p:cNvSpPr>
            <a:spLocks noGrp="1"/>
          </p:cNvSpPr>
          <p:nvPr>
            <p:ph type="sldNum" sz="quarter" idx="15"/>
          </p:nvPr>
        </p:nvSpPr>
        <p:spPr/>
        <p:txBody>
          <a:bodyPr/>
          <a:lstStyle/>
          <a:p>
            <a:fld id="{5138060F-25D6-455C-837E-E56E151EBC3A}" type="slidenum">
              <a:rPr kumimoji="1" lang="ja-JP" altLang="en-US" smtClean="0"/>
              <a:pPr/>
              <a:t>7</a:t>
            </a:fld>
            <a:endParaRPr kumimoji="1" lang="ja-JP" altLang="en-US"/>
          </a:p>
        </p:txBody>
      </p:sp>
      <p:sp>
        <p:nvSpPr>
          <p:cNvPr id="5" name="日付プレースホルダ 4"/>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コクヨのユニバーサルデザイン</a:t>
            </a:r>
            <a:endParaRPr kumimoji="1" lang="ja-JP" altLang="en-US" b="1" dirty="0"/>
          </a:p>
        </p:txBody>
      </p:sp>
      <p:sp>
        <p:nvSpPr>
          <p:cNvPr id="3" name="コンテンツ プレースホルダ 2"/>
          <p:cNvSpPr>
            <a:spLocks noGrp="1"/>
          </p:cNvSpPr>
          <p:nvPr>
            <p:ph sz="quarter" idx="1"/>
          </p:nvPr>
        </p:nvSpPr>
        <p:spPr/>
        <p:txBody>
          <a:bodyPr/>
          <a:lstStyle/>
          <a:p>
            <a:r>
              <a:rPr kumimoji="1" lang="ja-JP" altLang="en-US" dirty="0" smtClean="0"/>
              <a:t>製品作りに全社をあげて「ユニバーサルデザイン」の考え方を取り入れている。</a:t>
            </a:r>
            <a:endParaRPr kumimoji="1" lang="en-US" altLang="ja-JP" dirty="0" smtClean="0"/>
          </a:p>
          <a:p>
            <a:pPr>
              <a:buNone/>
            </a:pPr>
            <a:r>
              <a:rPr lang="ja-JP" altLang="en-US" dirty="0" smtClean="0"/>
              <a:t>　 特に文具は、子どもからお年寄りまで幅広く手軽に愛される製品である。新しい商品を開発するとき、従来からある製品をあらためて見直すとき、どんな不安、不満、不都合があるかをじっくり考えている。</a:t>
            </a:r>
            <a:endParaRPr lang="en-US" altLang="ja-JP" dirty="0" smtClean="0"/>
          </a:p>
          <a:p>
            <a:pPr>
              <a:buNone/>
            </a:pPr>
            <a:r>
              <a:rPr kumimoji="1" lang="ja-JP" altLang="en-US" dirty="0" smtClean="0"/>
              <a:t>　</a:t>
            </a:r>
            <a:r>
              <a:rPr lang="ja-JP" altLang="en-US" dirty="0" smtClean="0"/>
              <a:t> 「全ての人にとって、美しく、できるだけ広い領域で利用しやすいものであるように設計する」というロン教授の考えは、コクヨの起業姿勢に通じるものである。</a:t>
            </a:r>
            <a:endParaRPr kumimoji="1" lang="ja-JP" altLang="en-US" dirty="0"/>
          </a:p>
        </p:txBody>
      </p:sp>
      <p:sp>
        <p:nvSpPr>
          <p:cNvPr id="4" name="スライド番号プレースホルダ 3"/>
          <p:cNvSpPr>
            <a:spLocks noGrp="1"/>
          </p:cNvSpPr>
          <p:nvPr>
            <p:ph type="sldNum" sz="quarter" idx="15"/>
          </p:nvPr>
        </p:nvSpPr>
        <p:spPr/>
        <p:txBody>
          <a:bodyPr/>
          <a:lstStyle/>
          <a:p>
            <a:fld id="{5138060F-25D6-455C-837E-E56E151EBC3A}" type="slidenum">
              <a:rPr kumimoji="1" lang="ja-JP" altLang="en-US" smtClean="0"/>
              <a:pPr/>
              <a:t>8</a:t>
            </a:fld>
            <a:endParaRPr kumimoji="1" lang="ja-JP" altLang="en-US"/>
          </a:p>
        </p:txBody>
      </p:sp>
      <p:sp>
        <p:nvSpPr>
          <p:cNvPr id="5" name="日付プレースホルダ 4"/>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コクヨのユニバーサルデザイン製品紹介</a:t>
            </a:r>
            <a:endParaRPr kumimoji="1" lang="ja-JP" altLang="en-US" dirty="0"/>
          </a:p>
        </p:txBody>
      </p:sp>
      <p:sp>
        <p:nvSpPr>
          <p:cNvPr id="3" name="コンテンツ プレースホルダ 2"/>
          <p:cNvSpPr>
            <a:spLocks noGrp="1"/>
          </p:cNvSpPr>
          <p:nvPr>
            <p:ph sz="quarter" idx="1"/>
          </p:nvPr>
        </p:nvSpPr>
        <p:spPr>
          <a:xfrm>
            <a:off x="5286380" y="5786454"/>
            <a:ext cx="2638420" cy="687498"/>
          </a:xfrm>
        </p:spPr>
        <p:txBody>
          <a:bodyPr>
            <a:normAutofit/>
          </a:bodyPr>
          <a:lstStyle/>
          <a:p>
            <a:pPr>
              <a:buNone/>
            </a:pPr>
            <a:r>
              <a:rPr lang="en-US" altLang="ja-JP" sz="1400" dirty="0" smtClean="0"/>
              <a:t>http://www.kokuyo.co.jp/yokoku/ud/products/index.html</a:t>
            </a:r>
            <a:endParaRPr kumimoji="1" lang="ja-JP" altLang="en-US" sz="1400" dirty="0"/>
          </a:p>
        </p:txBody>
      </p:sp>
      <p:pic>
        <p:nvPicPr>
          <p:cNvPr id="1027" name="Picture 3" descr="N:\ゼミ\web班\item28.jpg"/>
          <p:cNvPicPr>
            <a:picLocks noChangeAspect="1" noChangeArrowheads="1"/>
          </p:cNvPicPr>
          <p:nvPr/>
        </p:nvPicPr>
        <p:blipFill>
          <a:blip r:embed="rId3"/>
          <a:srcRect/>
          <a:stretch>
            <a:fillRect/>
          </a:stretch>
        </p:blipFill>
        <p:spPr bwMode="auto">
          <a:xfrm>
            <a:off x="1428728" y="1428736"/>
            <a:ext cx="2286016" cy="816434"/>
          </a:xfrm>
          <a:prstGeom prst="rect">
            <a:avLst/>
          </a:prstGeom>
          <a:noFill/>
        </p:spPr>
      </p:pic>
      <p:sp>
        <p:nvSpPr>
          <p:cNvPr id="7" name="テキスト ボックス 6"/>
          <p:cNvSpPr txBox="1"/>
          <p:nvPr/>
        </p:nvSpPr>
        <p:spPr>
          <a:xfrm>
            <a:off x="1500166" y="2285992"/>
            <a:ext cx="2428892" cy="369332"/>
          </a:xfrm>
          <a:prstGeom prst="rect">
            <a:avLst/>
          </a:prstGeom>
          <a:noFill/>
        </p:spPr>
        <p:txBody>
          <a:bodyPr wrap="square" rtlCol="0">
            <a:spAutoFit/>
          </a:bodyPr>
          <a:lstStyle/>
          <a:p>
            <a:r>
              <a:rPr kumimoji="1" lang="ja-JP" altLang="en-US" b="1" dirty="0" smtClean="0"/>
              <a:t>プニョプニョピン</a:t>
            </a:r>
            <a:endParaRPr kumimoji="1" lang="ja-JP" altLang="en-US" b="1" dirty="0"/>
          </a:p>
        </p:txBody>
      </p:sp>
      <p:pic>
        <p:nvPicPr>
          <p:cNvPr id="1028" name="Picture 4" descr="N:\ゼミ\web班\item20.jpg"/>
          <p:cNvPicPr>
            <a:picLocks noChangeAspect="1" noChangeArrowheads="1"/>
          </p:cNvPicPr>
          <p:nvPr/>
        </p:nvPicPr>
        <p:blipFill>
          <a:blip r:embed="rId4"/>
          <a:srcRect/>
          <a:stretch>
            <a:fillRect/>
          </a:stretch>
        </p:blipFill>
        <p:spPr bwMode="auto">
          <a:xfrm>
            <a:off x="4572000" y="1428736"/>
            <a:ext cx="2143140" cy="765407"/>
          </a:xfrm>
          <a:prstGeom prst="rect">
            <a:avLst/>
          </a:prstGeom>
          <a:noFill/>
        </p:spPr>
      </p:pic>
      <p:sp>
        <p:nvSpPr>
          <p:cNvPr id="9" name="テキスト ボックス 8"/>
          <p:cNvSpPr txBox="1"/>
          <p:nvPr/>
        </p:nvSpPr>
        <p:spPr>
          <a:xfrm>
            <a:off x="4714876" y="2285992"/>
            <a:ext cx="2071702" cy="369332"/>
          </a:xfrm>
          <a:prstGeom prst="rect">
            <a:avLst/>
          </a:prstGeom>
          <a:noFill/>
        </p:spPr>
        <p:txBody>
          <a:bodyPr wrap="square" rtlCol="0">
            <a:spAutoFit/>
          </a:bodyPr>
          <a:lstStyle/>
          <a:p>
            <a:r>
              <a:rPr kumimoji="1" lang="ja-JP" altLang="en-US" b="1" dirty="0" smtClean="0"/>
              <a:t>消しゴム（カドケシ）</a:t>
            </a:r>
            <a:endParaRPr kumimoji="1" lang="ja-JP" altLang="en-US" b="1" dirty="0"/>
          </a:p>
        </p:txBody>
      </p:sp>
      <p:pic>
        <p:nvPicPr>
          <p:cNvPr id="1029" name="Picture 5" descr="N:\ゼミ\web班\item10.jpg"/>
          <p:cNvPicPr>
            <a:picLocks noChangeAspect="1" noChangeArrowheads="1"/>
          </p:cNvPicPr>
          <p:nvPr/>
        </p:nvPicPr>
        <p:blipFill>
          <a:blip r:embed="rId5"/>
          <a:srcRect/>
          <a:stretch>
            <a:fillRect/>
          </a:stretch>
        </p:blipFill>
        <p:spPr bwMode="auto">
          <a:xfrm>
            <a:off x="571472" y="2857496"/>
            <a:ext cx="2133600" cy="762000"/>
          </a:xfrm>
          <a:prstGeom prst="rect">
            <a:avLst/>
          </a:prstGeom>
          <a:noFill/>
        </p:spPr>
      </p:pic>
      <p:sp>
        <p:nvSpPr>
          <p:cNvPr id="11" name="テキスト ボックス 10"/>
          <p:cNvSpPr txBox="1"/>
          <p:nvPr/>
        </p:nvSpPr>
        <p:spPr>
          <a:xfrm>
            <a:off x="571472" y="3786190"/>
            <a:ext cx="2143140" cy="646331"/>
          </a:xfrm>
          <a:prstGeom prst="rect">
            <a:avLst/>
          </a:prstGeom>
          <a:noFill/>
        </p:spPr>
        <p:txBody>
          <a:bodyPr wrap="square" rtlCol="0">
            <a:spAutoFit/>
          </a:bodyPr>
          <a:lstStyle/>
          <a:p>
            <a:r>
              <a:rPr kumimoji="1" lang="ja-JP" altLang="en-US" b="1" dirty="0" smtClean="0"/>
              <a:t>カッターナイフ（標準型・グリップ付き）</a:t>
            </a:r>
            <a:endParaRPr kumimoji="1" lang="ja-JP" altLang="en-US" b="1" dirty="0"/>
          </a:p>
        </p:txBody>
      </p:sp>
      <p:pic>
        <p:nvPicPr>
          <p:cNvPr id="1030" name="Picture 6" descr="N:\ゼミ\web班\item07.jpg"/>
          <p:cNvPicPr>
            <a:picLocks noChangeAspect="1" noChangeArrowheads="1"/>
          </p:cNvPicPr>
          <p:nvPr/>
        </p:nvPicPr>
        <p:blipFill>
          <a:blip r:embed="rId6"/>
          <a:srcRect/>
          <a:stretch>
            <a:fillRect/>
          </a:stretch>
        </p:blipFill>
        <p:spPr bwMode="auto">
          <a:xfrm>
            <a:off x="2928926" y="2857496"/>
            <a:ext cx="2133600" cy="762000"/>
          </a:xfrm>
          <a:prstGeom prst="rect">
            <a:avLst/>
          </a:prstGeom>
          <a:noFill/>
        </p:spPr>
      </p:pic>
      <p:sp>
        <p:nvSpPr>
          <p:cNvPr id="13" name="テキスト ボックス 12"/>
          <p:cNvSpPr txBox="1"/>
          <p:nvPr/>
        </p:nvSpPr>
        <p:spPr>
          <a:xfrm>
            <a:off x="2857488" y="3786190"/>
            <a:ext cx="2071702" cy="646331"/>
          </a:xfrm>
          <a:prstGeom prst="rect">
            <a:avLst/>
          </a:prstGeom>
          <a:noFill/>
        </p:spPr>
        <p:txBody>
          <a:bodyPr wrap="square" rtlCol="0">
            <a:spAutoFit/>
          </a:bodyPr>
          <a:lstStyle/>
          <a:p>
            <a:r>
              <a:rPr kumimoji="1" lang="ja-JP" altLang="en-US" b="1" dirty="0" smtClean="0"/>
              <a:t>ボールペン</a:t>
            </a:r>
            <a:r>
              <a:rPr kumimoji="1" lang="en-US" altLang="ja-JP" b="1" dirty="0" smtClean="0"/>
              <a:t>〈</a:t>
            </a:r>
            <a:r>
              <a:rPr kumimoji="1" lang="ja-JP" altLang="en-US" b="1" dirty="0" smtClean="0"/>
              <a:t>フィットカーブ</a:t>
            </a:r>
            <a:r>
              <a:rPr lang="en-US" altLang="ja-JP" b="1" dirty="0"/>
              <a:t>〉</a:t>
            </a:r>
            <a:endParaRPr kumimoji="1" lang="ja-JP" altLang="en-US" b="1" dirty="0"/>
          </a:p>
        </p:txBody>
      </p:sp>
      <p:pic>
        <p:nvPicPr>
          <p:cNvPr id="1031" name="Picture 7" descr="N:\ゼミ\web班\top_fitmouse.jpg"/>
          <p:cNvPicPr>
            <a:picLocks noChangeAspect="1" noChangeArrowheads="1"/>
          </p:cNvPicPr>
          <p:nvPr/>
        </p:nvPicPr>
        <p:blipFill>
          <a:blip r:embed="rId7"/>
          <a:srcRect/>
          <a:stretch>
            <a:fillRect/>
          </a:stretch>
        </p:blipFill>
        <p:spPr bwMode="auto">
          <a:xfrm>
            <a:off x="642910" y="4572008"/>
            <a:ext cx="2643206" cy="781726"/>
          </a:xfrm>
          <a:prstGeom prst="rect">
            <a:avLst/>
          </a:prstGeom>
          <a:noFill/>
        </p:spPr>
      </p:pic>
      <p:sp>
        <p:nvSpPr>
          <p:cNvPr id="15" name="テキスト ボックス 14"/>
          <p:cNvSpPr txBox="1"/>
          <p:nvPr/>
        </p:nvSpPr>
        <p:spPr>
          <a:xfrm>
            <a:off x="642910" y="5500702"/>
            <a:ext cx="2786082" cy="369332"/>
          </a:xfrm>
          <a:prstGeom prst="rect">
            <a:avLst/>
          </a:prstGeom>
          <a:noFill/>
        </p:spPr>
        <p:txBody>
          <a:bodyPr wrap="square" rtlCol="0">
            <a:spAutoFit/>
          </a:bodyPr>
          <a:lstStyle/>
          <a:p>
            <a:r>
              <a:rPr kumimoji="1" lang="ja-JP" altLang="en-US" b="1" dirty="0" smtClean="0"/>
              <a:t>ザ・フィットマウス</a:t>
            </a:r>
            <a:r>
              <a:rPr kumimoji="1" lang="en-US" altLang="ja-JP" b="1" dirty="0" smtClean="0"/>
              <a:t>〈</a:t>
            </a:r>
            <a:r>
              <a:rPr kumimoji="1" lang="ja-JP" altLang="en-US" b="1" dirty="0" smtClean="0"/>
              <a:t>手の匠</a:t>
            </a:r>
            <a:r>
              <a:rPr kumimoji="1" lang="en-US" altLang="ja-JP" b="1" dirty="0" smtClean="0"/>
              <a:t>〉</a:t>
            </a:r>
            <a:endParaRPr kumimoji="1" lang="ja-JP" altLang="en-US" b="1" dirty="0"/>
          </a:p>
        </p:txBody>
      </p:sp>
      <p:pic>
        <p:nvPicPr>
          <p:cNvPr id="1032" name="Picture 8" descr="N:\ゼミ\web班\item32.jpg"/>
          <p:cNvPicPr>
            <a:picLocks noChangeAspect="1" noChangeArrowheads="1"/>
          </p:cNvPicPr>
          <p:nvPr/>
        </p:nvPicPr>
        <p:blipFill>
          <a:blip r:embed="rId8"/>
          <a:srcRect/>
          <a:stretch>
            <a:fillRect/>
          </a:stretch>
        </p:blipFill>
        <p:spPr bwMode="auto">
          <a:xfrm>
            <a:off x="5357818" y="2786058"/>
            <a:ext cx="2284435" cy="815870"/>
          </a:xfrm>
          <a:prstGeom prst="rect">
            <a:avLst/>
          </a:prstGeom>
          <a:noFill/>
        </p:spPr>
      </p:pic>
      <p:sp>
        <p:nvSpPr>
          <p:cNvPr id="17" name="テキスト ボックス 16"/>
          <p:cNvSpPr txBox="1"/>
          <p:nvPr/>
        </p:nvSpPr>
        <p:spPr>
          <a:xfrm>
            <a:off x="5214942" y="3786190"/>
            <a:ext cx="2643206" cy="646331"/>
          </a:xfrm>
          <a:prstGeom prst="rect">
            <a:avLst/>
          </a:prstGeom>
          <a:noFill/>
        </p:spPr>
        <p:txBody>
          <a:bodyPr wrap="square" rtlCol="0">
            <a:spAutoFit/>
          </a:bodyPr>
          <a:lstStyle/>
          <a:p>
            <a:r>
              <a:rPr kumimoji="1" lang="ja-JP" altLang="en-US" b="1" dirty="0" smtClean="0"/>
              <a:t>シャープペンシル</a:t>
            </a:r>
            <a:r>
              <a:rPr kumimoji="1" lang="en-US" altLang="ja-JP" b="1" dirty="0" smtClean="0"/>
              <a:t>〈</a:t>
            </a:r>
            <a:r>
              <a:rPr kumimoji="1" lang="ja-JP" altLang="en-US" b="1" dirty="0" smtClean="0"/>
              <a:t>フィットカーブ</a:t>
            </a:r>
            <a:r>
              <a:rPr kumimoji="1" lang="en-US" altLang="ja-JP" b="1" dirty="0" smtClean="0"/>
              <a:t>〉</a:t>
            </a:r>
            <a:endParaRPr kumimoji="1" lang="ja-JP" altLang="en-US" b="1" dirty="0"/>
          </a:p>
        </p:txBody>
      </p:sp>
      <p:sp>
        <p:nvSpPr>
          <p:cNvPr id="18" name="スライド番号プレースホルダ 17"/>
          <p:cNvSpPr>
            <a:spLocks noGrp="1"/>
          </p:cNvSpPr>
          <p:nvPr>
            <p:ph type="sldNum" sz="quarter" idx="15"/>
          </p:nvPr>
        </p:nvSpPr>
        <p:spPr/>
        <p:txBody>
          <a:bodyPr/>
          <a:lstStyle/>
          <a:p>
            <a:fld id="{5138060F-25D6-455C-837E-E56E151EBC3A}" type="slidenum">
              <a:rPr kumimoji="1" lang="ja-JP" altLang="en-US" smtClean="0"/>
              <a:pPr/>
              <a:t>9</a:t>
            </a:fld>
            <a:endParaRPr kumimoji="1" lang="ja-JP" altLang="en-US"/>
          </a:p>
        </p:txBody>
      </p:sp>
      <p:sp>
        <p:nvSpPr>
          <p:cNvPr id="19" name="日付プレースホルダ 18"/>
          <p:cNvSpPr>
            <a:spLocks noGrp="1"/>
          </p:cNvSpPr>
          <p:nvPr>
            <p:ph type="dt" sz="half" idx="14"/>
          </p:nvPr>
        </p:nvSpPr>
        <p:spPr/>
        <p:txBody>
          <a:bodyPr/>
          <a:lstStyle/>
          <a:p>
            <a:r>
              <a:rPr kumimoji="1" lang="en-US" altLang="ja-JP" smtClean="0"/>
              <a:t>2009/6/9</a:t>
            </a:r>
            <a:endParaRPr kumimoji="1" lang="ja-JP" alt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329</TotalTime>
  <Words>530</Words>
  <Application>Microsoft Office PowerPoint</Application>
  <PresentationFormat>画面に合わせる (4:3)</PresentationFormat>
  <Paragraphs>97</Paragraphs>
  <Slides>11</Slides>
  <Notes>5</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スパイス</vt:lpstr>
      <vt:lpstr>ユニバーサルデザインについて</vt:lpstr>
      <vt:lpstr>計画</vt:lpstr>
      <vt:lpstr>ユニバーサルデザインって？</vt:lpstr>
      <vt:lpstr>スライド 4</vt:lpstr>
      <vt:lpstr>ユニバーサルデザインの誕生</vt:lpstr>
      <vt:lpstr>ユニバーサルデザインの7原則</vt:lpstr>
      <vt:lpstr>企業におけるユニバーサルデザイン導入の価値</vt:lpstr>
      <vt:lpstr>コクヨのユニバーサルデザイン</vt:lpstr>
      <vt:lpstr>コクヨのユニバーサルデザイン製品紹介</vt:lpstr>
      <vt:lpstr>参考文献</vt:lpstr>
      <vt:lpstr>参考URL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ユニバーサルデザインについて</dc:title>
  <dc:creator>template</dc:creator>
  <cp:lastModifiedBy>template</cp:lastModifiedBy>
  <cp:revision>43</cp:revision>
  <dcterms:created xsi:type="dcterms:W3CDTF">2009-06-09T04:27:26Z</dcterms:created>
  <dcterms:modified xsi:type="dcterms:W3CDTF">2009-06-12T02:08:31Z</dcterms:modified>
</cp:coreProperties>
</file>