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57" r:id="rId4"/>
    <p:sldId id="275" r:id="rId5"/>
    <p:sldId id="270" r:id="rId6"/>
    <p:sldId id="271" r:id="rId7"/>
    <p:sldId id="272" r:id="rId8"/>
    <p:sldId id="273" r:id="rId9"/>
    <p:sldId id="274" r:id="rId10"/>
    <p:sldId id="263" r:id="rId11"/>
  </p:sldIdLst>
  <p:sldSz cx="9144000" cy="6858000" type="screen4x3"/>
  <p:notesSz cx="6761163" cy="98821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122" autoAdjust="0"/>
  </p:normalViewPr>
  <p:slideViewPr>
    <p:cSldViewPr>
      <p:cViewPr>
        <p:scale>
          <a:sx n="76" d="100"/>
          <a:sy n="76" d="100"/>
        </p:scale>
        <p:origin x="-88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410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29761" y="1"/>
            <a:ext cx="2929837" cy="49410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A8ACD6F-421E-4947-9E77-FC5B1B568CC7}" type="datetimeFigureOut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86365"/>
            <a:ext cx="2929837" cy="49410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29761" y="9386365"/>
            <a:ext cx="2929837" cy="494109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DCECAB5-125B-4AEE-B318-B3A0D571FF3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29051" y="1"/>
            <a:ext cx="2930525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C5550937-D3BE-4AB8-B03B-01D3C3AAFAF9}" type="datetimeFigureOut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1363"/>
            <a:ext cx="4941887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6276" y="4694239"/>
            <a:ext cx="5408613" cy="444658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86889"/>
            <a:ext cx="2930525" cy="49371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29051" y="9386889"/>
            <a:ext cx="2930525" cy="49371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AC22871-E69F-453F-A86B-CEA16B4BCC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保護期間は</a:t>
            </a:r>
            <a:r>
              <a:rPr lang="en-US" altLang="ja-JP" sz="1200" dirty="0" smtClean="0"/>
              <a:t>『</a:t>
            </a:r>
            <a:r>
              <a:rPr lang="ja-JP" altLang="en-US" sz="1200" dirty="0" smtClean="0"/>
              <a:t>著作権法第五十一条</a:t>
            </a:r>
            <a:r>
              <a:rPr lang="en-US" altLang="ja-JP" sz="1200" dirty="0" smtClean="0"/>
              <a:t>』</a:t>
            </a:r>
            <a:r>
              <a:rPr lang="ja-JP" altLang="en-US" sz="1200" dirty="0" smtClean="0"/>
              <a:t>で定められている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2871-E69F-453F-A86B-CEA16B4BCC02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2871-E69F-453F-A86B-CEA16B4BCC02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2871-E69F-453F-A86B-CEA16B4BCC02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22871-E69F-453F-A86B-CEA16B4BCC02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5954-18D7-46EB-9578-5D20ABE2F985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0007-DC86-46AF-BAAE-21E616F6C11B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5561-1379-4323-96A6-3A42648F64CD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E453-C747-4B22-BDB8-EB1396C94234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488-E0C0-428D-BC5E-DF4FC8009A6A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E984-B693-42D8-84F5-794BEE6554DC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3145-5F4D-423D-AC85-378218811808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B2-AE50-437E-805E-DF1300CF619C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4F55-A26E-4861-AD16-20FC82249B83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090CC-3F4E-47AC-8EB0-9D64B4915809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F272E4-8E54-4B07-ABCF-A41C51093CE8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A16E38-D9A8-4A1E-8112-B47C6E7FC631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1E51CA-2256-43D7-A261-B7661EAFDE0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altLang="ja-JP" sz="2000" dirty="0" smtClean="0"/>
              <a:t/>
            </a:r>
            <a:br>
              <a:rPr altLang="ja-JP" sz="2000" dirty="0" smtClean="0"/>
            </a:br>
            <a:r>
              <a:rPr altLang="ja-JP" sz="2000" dirty="0" smtClean="0"/>
              <a:t/>
            </a:r>
            <a:br>
              <a:rPr altLang="ja-JP" sz="2000" dirty="0" smtClean="0"/>
            </a:br>
            <a:r>
              <a:rPr lang="ja-JP" altLang="en-US" sz="2000" b="0" dirty="0" smtClean="0">
                <a:effectLst/>
                <a:latin typeface="+mn-ea"/>
                <a:ea typeface="+mn-ea"/>
              </a:rPr>
              <a:t>柏成昭</a:t>
            </a:r>
            <a:r>
              <a:rPr lang="zh-TW" altLang="ja-JP" sz="2000" b="0" dirty="0" smtClean="0">
                <a:effectLst/>
              </a:rPr>
              <a:t/>
            </a:r>
            <a:br>
              <a:rPr lang="zh-TW" altLang="ja-JP" sz="2000" b="0" dirty="0" smtClean="0">
                <a:effectLst/>
              </a:rPr>
            </a:br>
            <a:r>
              <a:rPr lang="ja-JP" altLang="en-US" sz="2000" b="0" dirty="0" smtClean="0">
                <a:effectLst/>
                <a:latin typeface="+mn-ea"/>
                <a:ea typeface="+mn-ea"/>
              </a:rPr>
              <a:t>西田修也</a:t>
            </a:r>
            <a:r>
              <a:rPr altLang="ja-JP" sz="2000" b="0" dirty="0" smtClean="0">
                <a:effectLst/>
              </a:rPr>
              <a:t/>
            </a:r>
            <a:br>
              <a:rPr altLang="ja-JP" sz="2000" b="0" dirty="0" smtClean="0">
                <a:effectLst/>
              </a:rPr>
            </a:br>
            <a:r>
              <a:rPr altLang="ja-JP" sz="2000" b="0" dirty="0" smtClean="0">
                <a:effectLst/>
              </a:rPr>
              <a:t/>
            </a:r>
            <a:br>
              <a:rPr altLang="ja-JP" sz="2000" b="0" dirty="0" smtClean="0">
                <a:effectLst/>
              </a:rPr>
            </a:br>
            <a:r>
              <a:rPr lang="zh-TW" altLang="en-US" sz="2000" b="0" dirty="0" smtClean="0">
                <a:effectLst/>
                <a:latin typeface="+mn-ea"/>
                <a:ea typeface="+mn-ea"/>
              </a:rPr>
              <a:t>加里本裕二</a:t>
            </a:r>
            <a:r>
              <a:rPr lang="zh-TW" altLang="zh-TW" sz="2000" b="0" dirty="0" smtClean="0">
                <a:effectLst/>
                <a:latin typeface="+mn-ea"/>
                <a:ea typeface="+mn-ea"/>
              </a:rPr>
              <a:t>(</a:t>
            </a:r>
            <a:r>
              <a:rPr lang="zh-TW" altLang="en-US" sz="2000" b="0" dirty="0" smtClean="0">
                <a:effectLst/>
                <a:latin typeface="+mn-ea"/>
                <a:ea typeface="+mn-ea"/>
              </a:rPr>
              <a:t>東京出張</a:t>
            </a:r>
            <a:r>
              <a:rPr lang="zh-TW" altLang="zh-TW" sz="2000" b="0" dirty="0" smtClean="0">
                <a:effectLst/>
                <a:latin typeface="+mn-ea"/>
                <a:ea typeface="+mn-ea"/>
              </a:rPr>
              <a:t>) </a:t>
            </a:r>
            <a:r>
              <a:rPr lang="zh-TW" altLang="ja-JP" sz="2400" b="0" dirty="0" smtClean="0">
                <a:effectLst/>
                <a:latin typeface="+mn-ea"/>
                <a:ea typeface="+mn-ea"/>
              </a:rPr>
              <a:t/>
            </a:r>
            <a:br>
              <a:rPr lang="zh-TW" altLang="ja-JP" sz="2400" b="0" dirty="0" smtClean="0">
                <a:effectLst/>
                <a:latin typeface="+mn-ea"/>
                <a:ea typeface="+mn-ea"/>
              </a:rPr>
            </a:br>
            <a:endParaRPr lang="ja-JP" altLang="en-US" sz="2400" b="0" dirty="0" smtClean="0">
              <a:effectLst/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kumimoji="1" lang="en-US" altLang="ja-JP" sz="3000" dirty="0" smtClean="0"/>
              <a:t>WEB</a:t>
            </a:r>
            <a:r>
              <a:rPr kumimoji="1" lang="ja-JP" altLang="en-US" sz="3000" dirty="0" smtClean="0"/>
              <a:t>班</a:t>
            </a:r>
            <a:r>
              <a:rPr kumimoji="1" lang="en-US" altLang="ja-JP" sz="3000" dirty="0" smtClean="0"/>
              <a:t>B</a:t>
            </a:r>
          </a:p>
          <a:p>
            <a:pPr algn="ctr"/>
            <a:r>
              <a:rPr lang="ja-JP" altLang="en-US" sz="2800" dirty="0" smtClean="0"/>
              <a:t>プログラミング技術・言語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その他の加工技術研究</a:t>
            </a:r>
            <a:endParaRPr lang="en-US" altLang="ja-JP" sz="2800" dirty="0" smtClean="0"/>
          </a:p>
          <a:p>
            <a:pPr algn="ctr"/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第</a:t>
            </a:r>
            <a:r>
              <a:rPr lang="ja-JP" altLang="en-US" sz="2800" dirty="0" smtClean="0"/>
              <a:t>４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12C3-83F5-4DE3-BCB1-FCFE85A147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参考文献</a:t>
            </a:r>
            <a:endParaRPr lang="ja-JP" altLang="en-US" sz="40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571612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1200" dirty="0" smtClean="0"/>
              <a:t>よくわかるマスター</a:t>
            </a:r>
            <a:r>
              <a:rPr lang="en-US" altLang="ja-JP" sz="1200" dirty="0" smtClean="0"/>
              <a:t>IT</a:t>
            </a:r>
            <a:r>
              <a:rPr lang="ja-JP" altLang="en-US" sz="1200" dirty="0" smtClean="0"/>
              <a:t>パスポート試験 　</a:t>
            </a:r>
            <a:r>
              <a:rPr lang="en-US" altLang="ja-JP" sz="1200" dirty="0" smtClean="0"/>
              <a:t>FOM</a:t>
            </a:r>
            <a:r>
              <a:rPr lang="ja-JP" altLang="en-US" sz="1200" dirty="0" smtClean="0"/>
              <a:t>出版／富士通エフ・オー・エム株式会社 </a:t>
            </a:r>
            <a:r>
              <a:rPr lang="en-US" altLang="ja-JP" sz="1200" dirty="0" smtClean="0"/>
              <a:t>(2008/10) </a:t>
            </a:r>
          </a:p>
          <a:p>
            <a:pPr>
              <a:buNone/>
            </a:pPr>
            <a:endParaRPr lang="en-US" altLang="ja-JP" sz="1200" dirty="0" smtClean="0"/>
          </a:p>
          <a:p>
            <a:pPr>
              <a:buNone/>
            </a:pPr>
            <a:r>
              <a:rPr lang="ja-JP" altLang="en-US" sz="1200" dirty="0" smtClean="0"/>
              <a:t>詳解</a:t>
            </a:r>
            <a:r>
              <a:rPr lang="en-US" altLang="ja-JP" sz="1200" dirty="0" smtClean="0"/>
              <a:t>HTML&amp;XHTML&amp;CSS</a:t>
            </a:r>
            <a:r>
              <a:rPr lang="ja-JP" altLang="en-US" sz="1200" dirty="0" smtClean="0"/>
              <a:t>辞典 秀和システム　大藤 幹／秀和システム</a:t>
            </a:r>
            <a:r>
              <a:rPr lang="en-US" altLang="ja-JP" sz="1200" dirty="0" smtClean="0"/>
              <a:t> (2007/03)</a:t>
            </a:r>
          </a:p>
          <a:p>
            <a:pPr>
              <a:buNone/>
            </a:pPr>
            <a:r>
              <a:rPr lang="en-US" altLang="ja-JP" sz="1200" dirty="0" smtClean="0"/>
              <a:t> </a:t>
            </a:r>
          </a:p>
          <a:p>
            <a:pPr>
              <a:buNone/>
            </a:pPr>
            <a:r>
              <a:rPr lang="ja-JP" altLang="en-US" sz="1200" dirty="0" smtClean="0"/>
              <a:t>クラウド・コンピューティング </a:t>
            </a:r>
            <a:r>
              <a:rPr lang="en-US" altLang="ja-JP" sz="1200" dirty="0" smtClean="0"/>
              <a:t>- </a:t>
            </a:r>
            <a:r>
              <a:rPr lang="ja-JP" altLang="en-US" sz="1200" dirty="0" smtClean="0"/>
              <a:t>ウェブ</a:t>
            </a:r>
            <a:r>
              <a:rPr lang="en-US" altLang="ja-JP" sz="1200" dirty="0" smtClean="0"/>
              <a:t>2.0</a:t>
            </a:r>
            <a:r>
              <a:rPr lang="ja-JP" altLang="en-US" sz="1200" dirty="0" smtClean="0"/>
              <a:t>の先にくるもの　西田宗千佳／</a:t>
            </a:r>
            <a:r>
              <a:rPr lang="zh-TW" altLang="en-US" sz="1200" dirty="0" smtClean="0"/>
              <a:t>朝日新聞出版 </a:t>
            </a:r>
            <a:r>
              <a:rPr lang="en-US" altLang="zh-TW" sz="1200" dirty="0" smtClean="0"/>
              <a:t>(2009/1/13)</a:t>
            </a:r>
          </a:p>
          <a:p>
            <a:pPr>
              <a:buNone/>
            </a:pPr>
            <a:r>
              <a:rPr lang="en-US" altLang="zh-TW" sz="1200" dirty="0" smtClean="0"/>
              <a:t> </a:t>
            </a:r>
            <a:endParaRPr lang="en-US" altLang="ja-JP" sz="1200" dirty="0" smtClean="0"/>
          </a:p>
          <a:p>
            <a:pPr>
              <a:buNone/>
            </a:pPr>
            <a:r>
              <a:rPr lang="ja-JP" altLang="en-US" sz="1200" dirty="0" smtClean="0"/>
              <a:t>よくわかる</a:t>
            </a:r>
            <a:r>
              <a:rPr lang="en-US" altLang="ja-JP" sz="1200" dirty="0" smtClean="0"/>
              <a:t>XHTML</a:t>
            </a:r>
            <a:r>
              <a:rPr lang="ja-JP" altLang="en-US" sz="1200" dirty="0" smtClean="0"/>
              <a:t>と</a:t>
            </a:r>
            <a:r>
              <a:rPr lang="en-US" altLang="ja-JP" sz="1200" dirty="0" smtClean="0"/>
              <a:t>CSS</a:t>
            </a:r>
            <a:r>
              <a:rPr lang="ja-JP" altLang="en-US" sz="1200" dirty="0" smtClean="0"/>
              <a:t>による</a:t>
            </a:r>
            <a:r>
              <a:rPr lang="en-US" altLang="ja-JP" sz="1200" dirty="0" smtClean="0"/>
              <a:t>Web</a:t>
            </a:r>
            <a:r>
              <a:rPr lang="ja-JP" altLang="en-US" sz="1200" dirty="0" smtClean="0"/>
              <a:t>サイト　</a:t>
            </a:r>
            <a:r>
              <a:rPr lang="en-US" altLang="ja-JP" sz="1200" dirty="0" smtClean="0"/>
              <a:t>FOM</a:t>
            </a:r>
            <a:r>
              <a:rPr lang="ja-JP" altLang="en-US" sz="1200" dirty="0" smtClean="0"/>
              <a:t>出版／富士通エフ・オー・エム株式会社 </a:t>
            </a:r>
            <a:r>
              <a:rPr lang="en-US" altLang="ja-JP" sz="1200" dirty="0" smtClean="0"/>
              <a:t>(2008/10) </a:t>
            </a:r>
          </a:p>
          <a:p>
            <a:pPr>
              <a:buNone/>
            </a:pPr>
            <a:endParaRPr lang="en-US" altLang="ja-JP" sz="1200" dirty="0" smtClean="0"/>
          </a:p>
          <a:p>
            <a:pPr>
              <a:buNone/>
            </a:pPr>
            <a:r>
              <a:rPr lang="en-US" altLang="ja-JP" sz="1200" dirty="0" smtClean="0"/>
              <a:t>Web</a:t>
            </a:r>
            <a:r>
              <a:rPr lang="ja-JP" altLang="en-US" sz="1200" dirty="0" smtClean="0"/>
              <a:t>マーケティングの入門教科書　名村 晋治／毎日コミュニケーションズ </a:t>
            </a:r>
            <a:r>
              <a:rPr lang="en-US" altLang="ja-JP" sz="1200" dirty="0" smtClean="0"/>
              <a:t>(2007/02) </a:t>
            </a:r>
          </a:p>
          <a:p>
            <a:pPr>
              <a:buNone/>
            </a:pPr>
            <a:endParaRPr lang="en-US" altLang="ja-JP" sz="1200" dirty="0" smtClean="0"/>
          </a:p>
          <a:p>
            <a:pPr>
              <a:buNone/>
            </a:pPr>
            <a:r>
              <a:rPr lang="ja-JP" altLang="en-US" sz="1200" dirty="0" smtClean="0"/>
              <a:t>ユニバーサルデザインの教科書　中川 聰 ／日経</a:t>
            </a:r>
            <a:r>
              <a:rPr lang="en-US" altLang="ja-JP" sz="1200" dirty="0" smtClean="0"/>
              <a:t>BP</a:t>
            </a:r>
            <a:r>
              <a:rPr lang="ja-JP" altLang="en-US" sz="1200" dirty="0" smtClean="0"/>
              <a:t>社</a:t>
            </a:r>
            <a:r>
              <a:rPr lang="en-US" altLang="ja-JP" sz="1200" dirty="0" smtClean="0"/>
              <a:t>(2005/11)</a:t>
            </a:r>
          </a:p>
          <a:p>
            <a:pPr>
              <a:buNone/>
            </a:pPr>
            <a:endParaRPr lang="en-US" altLang="ja-JP" sz="1200" dirty="0" smtClean="0"/>
          </a:p>
          <a:p>
            <a:pPr>
              <a:buNone/>
            </a:pPr>
            <a:r>
              <a:rPr lang="ja-JP" altLang="en-US" sz="1200" dirty="0" smtClean="0"/>
              <a:t>ユニバーサルデザイン実践マニュアル</a:t>
            </a:r>
            <a:r>
              <a:rPr lang="en-US" altLang="ja-JP" sz="1200" dirty="0" smtClean="0"/>
              <a:t>―UD</a:t>
            </a:r>
            <a:r>
              <a:rPr lang="ja-JP" altLang="en-US" sz="1200" dirty="0" smtClean="0"/>
              <a:t>の教科書　中川 聰 ／日経</a:t>
            </a:r>
            <a:r>
              <a:rPr lang="en-US" altLang="ja-JP" sz="1200" dirty="0" smtClean="0"/>
              <a:t>BP</a:t>
            </a:r>
            <a:r>
              <a:rPr lang="ja-JP" altLang="en-US" sz="1200" dirty="0" smtClean="0"/>
              <a:t>社</a:t>
            </a:r>
            <a:r>
              <a:rPr lang="en-US" altLang="ja-JP" sz="1200" dirty="0" smtClean="0"/>
              <a:t>(2005/03) </a:t>
            </a:r>
            <a:r>
              <a:rPr lang="ja-JP" altLang="en-US" sz="1200" dirty="0" smtClean="0"/>
              <a:t/>
            </a:r>
            <a:br>
              <a:rPr lang="ja-JP" altLang="en-US" sz="1200" dirty="0" smtClean="0"/>
            </a:br>
            <a:endParaRPr lang="en-US" altLang="ja-JP" sz="12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336E-1FC5-4064-994C-823BAA4C047B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pic>
        <p:nvPicPr>
          <p:cNvPr id="9" name="図 8" descr="bana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5" y="4668897"/>
            <a:ext cx="2484090" cy="218910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ja-JP" alt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研究計画表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第１回 </a:t>
            </a:r>
            <a:r>
              <a:rPr kumimoji="1" lang="en-US" altLang="ja-JP" sz="2400" dirty="0" smtClean="0"/>
              <a:t>WWW</a:t>
            </a:r>
          </a:p>
          <a:p>
            <a:r>
              <a:rPr lang="ja-JP" altLang="en-US" sz="2400" dirty="0" smtClean="0"/>
              <a:t>第２回 </a:t>
            </a:r>
            <a:r>
              <a:rPr lang="en-US" altLang="ja-JP" sz="2400" dirty="0" smtClean="0"/>
              <a:t>HTML,XHTML</a:t>
            </a:r>
          </a:p>
          <a:p>
            <a:r>
              <a:rPr lang="ja-JP" altLang="en-US" sz="2400" dirty="0" smtClean="0"/>
              <a:t>第３回 ユニバーサルデザイン</a:t>
            </a:r>
            <a:endParaRPr lang="en-US" altLang="ja-JP" sz="2400" dirty="0" smtClean="0"/>
          </a:p>
          <a:p>
            <a:r>
              <a:rPr lang="ja-JP" altLang="en-US" sz="2400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latin typeface="+mn-ea"/>
                <a:cs typeface="+mj-cs"/>
              </a:rPr>
              <a:t>第４回</a:t>
            </a:r>
            <a:r>
              <a:rPr lang="en-US" altLang="ja-JP" sz="2400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latin typeface="+mn-ea"/>
                <a:cs typeface="+mj-cs"/>
              </a:rPr>
              <a:t> </a:t>
            </a:r>
            <a:r>
              <a:rPr lang="ja-JP" altLang="en-US" sz="2400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latin typeface="+mn-ea"/>
                <a:cs typeface="+mj-cs"/>
              </a:rPr>
              <a:t>報告会 著作権問題</a:t>
            </a:r>
            <a:endParaRPr lang="en-US" altLang="ja-JP" sz="2400" cap="all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latin typeface="+mn-ea"/>
              <a:cs typeface="+mj-cs"/>
            </a:endParaRPr>
          </a:p>
          <a:p>
            <a:r>
              <a:rPr kumimoji="1" lang="ja-JP" altLang="en-US" sz="2400" dirty="0" smtClean="0"/>
              <a:t>第５回 </a:t>
            </a:r>
            <a:r>
              <a:rPr lang="ja-JP" altLang="en-US" sz="2400" dirty="0" smtClean="0"/>
              <a:t>光ファイバー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第６回 未定</a:t>
            </a:r>
            <a:endParaRPr kumimoji="1"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E453-C747-4B22-BDB8-EB1396C94234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ja-JP" alt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目次</a:t>
            </a:r>
            <a:endParaRPr lang="ja-JP" altLang="en-US" sz="4000" b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sz="1800" dirty="0" smtClean="0"/>
              <a:t>はじめに</a:t>
            </a:r>
            <a:endParaRPr lang="en-US" altLang="ja-JP" sz="1800" dirty="0" smtClean="0"/>
          </a:p>
          <a:p>
            <a:endParaRPr lang="en-US" altLang="ja-JP" sz="1800" dirty="0" smtClean="0"/>
          </a:p>
          <a:p>
            <a:r>
              <a:rPr lang="ja-JP" altLang="en-US" sz="1800" dirty="0" smtClean="0"/>
              <a:t>第</a:t>
            </a:r>
            <a:r>
              <a:rPr lang="en-US" altLang="ja-JP" sz="1800" dirty="0" smtClean="0"/>
              <a:t>Ⅰ</a:t>
            </a:r>
            <a:r>
              <a:rPr lang="ja-JP" altLang="en-US" sz="1800" dirty="0" smtClean="0"/>
              <a:t>部：著作権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           </a:t>
            </a:r>
            <a:r>
              <a:rPr lang="en-US" altLang="ja-JP" sz="1800" dirty="0" smtClean="0"/>
              <a:t>    Ⅰ-1 </a:t>
            </a:r>
            <a:r>
              <a:rPr lang="ja-JP" altLang="en-US" sz="1800" dirty="0" smtClean="0"/>
              <a:t>著作権とは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           </a:t>
            </a:r>
            <a:r>
              <a:rPr lang="en-US" altLang="ja-JP" sz="1800" dirty="0" smtClean="0"/>
              <a:t>    Ⅰ-2 </a:t>
            </a:r>
            <a:r>
              <a:rPr lang="ja-JP" altLang="en-US" sz="1800" dirty="0" smtClean="0"/>
              <a:t>著作財産権と</a:t>
            </a:r>
            <a:r>
              <a:rPr lang="ja-JP" altLang="en-US" sz="1800" dirty="0" smtClean="0"/>
              <a:t>は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r>
              <a:rPr lang="ja-JP" altLang="en-US" sz="1800" dirty="0" smtClean="0"/>
              <a:t>第</a:t>
            </a:r>
            <a:r>
              <a:rPr lang="en-US" altLang="ja-JP" sz="1800" dirty="0" smtClean="0"/>
              <a:t>Ⅱ</a:t>
            </a:r>
            <a:r>
              <a:rPr lang="ja-JP" altLang="en-US" sz="1800" dirty="0" smtClean="0"/>
              <a:t>部：</a:t>
            </a:r>
            <a:r>
              <a:rPr lang="en-US" altLang="ja-JP" sz="1800" dirty="0" smtClean="0"/>
              <a:t>WEB</a:t>
            </a:r>
            <a:r>
              <a:rPr lang="ja-JP" altLang="en-US" sz="1800" dirty="0" smtClean="0"/>
              <a:t>上での著作権問題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              </a:t>
            </a:r>
            <a:r>
              <a:rPr lang="ja-JP" altLang="en-US" sz="1800" dirty="0" smtClean="0"/>
              <a:t>    </a:t>
            </a:r>
            <a:r>
              <a:rPr lang="en-US" altLang="ja-JP" sz="1800" dirty="0" smtClean="0"/>
              <a:t>Ⅱ-1 </a:t>
            </a:r>
            <a:r>
              <a:rPr lang="en-US" altLang="ja-JP" sz="1800" dirty="0" smtClean="0"/>
              <a:t>WEB</a:t>
            </a:r>
            <a:r>
              <a:rPr lang="ja-JP" altLang="en-US" sz="1800" dirty="0" smtClean="0"/>
              <a:t>上での著作権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           </a:t>
            </a:r>
            <a:r>
              <a:rPr lang="en-US" altLang="ja-JP" sz="1800" dirty="0" smtClean="0"/>
              <a:t>    Ⅱ-2 </a:t>
            </a:r>
            <a:r>
              <a:rPr lang="ja-JP" altLang="en-US" sz="1800" dirty="0" smtClean="0"/>
              <a:t>問題①ファイル共有ソフト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           </a:t>
            </a:r>
            <a:r>
              <a:rPr lang="en-US" altLang="ja-JP" sz="1800" dirty="0" smtClean="0"/>
              <a:t>    Ⅱ-3 </a:t>
            </a:r>
            <a:r>
              <a:rPr lang="ja-JP" altLang="en-US" sz="1800" dirty="0" smtClean="0"/>
              <a:t>問題②動画</a:t>
            </a:r>
            <a:r>
              <a:rPr lang="ja-JP" altLang="en-US" sz="1800" dirty="0" smtClean="0"/>
              <a:t>サイト</a:t>
            </a:r>
            <a:endParaRPr lang="en-US" altLang="ja-JP" sz="1800" dirty="0" smtClean="0"/>
          </a:p>
          <a:p>
            <a:pPr>
              <a:buNone/>
            </a:pPr>
            <a:endParaRPr kumimoji="1" lang="en-US" altLang="ja-JP" sz="1800" dirty="0" smtClean="0"/>
          </a:p>
          <a:p>
            <a:r>
              <a:rPr lang="ja-JP" altLang="en-US" sz="1800" dirty="0" smtClean="0"/>
              <a:t>第</a:t>
            </a:r>
            <a:r>
              <a:rPr lang="en-US" altLang="ja-JP" sz="1800" dirty="0" smtClean="0"/>
              <a:t>Ⅲ</a:t>
            </a:r>
            <a:r>
              <a:rPr lang="ja-JP" altLang="en-US" sz="1800" dirty="0" smtClean="0"/>
              <a:t>部：</a:t>
            </a:r>
            <a:r>
              <a:rPr lang="en-US" altLang="ja-JP" sz="1800" dirty="0" smtClean="0"/>
              <a:t>HP</a:t>
            </a:r>
            <a:r>
              <a:rPr lang="ja-JP" altLang="en-US" sz="1800" dirty="0" smtClean="0"/>
              <a:t>作成</a:t>
            </a:r>
            <a:r>
              <a:rPr lang="ja-JP" altLang="en-US" sz="1800" dirty="0" smtClean="0"/>
              <a:t>報告</a:t>
            </a:r>
            <a:endParaRPr lang="en-US" altLang="ja-JP" sz="1800" dirty="0" smtClean="0"/>
          </a:p>
          <a:p>
            <a:endParaRPr lang="en-US" altLang="ja-JP" sz="1800" dirty="0" smtClean="0"/>
          </a:p>
          <a:p>
            <a:r>
              <a:rPr kumimoji="1" lang="ja-JP" altLang="en-US" sz="1800" dirty="0" smtClean="0"/>
              <a:t>参考文献</a:t>
            </a:r>
            <a:endParaRPr kumimoji="1" lang="en-US" altLang="ja-JP" sz="1800" dirty="0" smtClean="0"/>
          </a:p>
          <a:p>
            <a:pPr>
              <a:buNone/>
            </a:pPr>
            <a:endParaRPr kumimoji="1" lang="en-US" altLang="ja-JP" sz="1800" dirty="0" smtClean="0"/>
          </a:p>
          <a:p>
            <a:endParaRPr kumimoji="1" lang="en-US" altLang="ja-JP" sz="1800" dirty="0" smtClean="0"/>
          </a:p>
          <a:p>
            <a:endParaRPr kumimoji="1" lang="en-US" altLang="ja-JP" sz="1800" dirty="0" smtClean="0"/>
          </a:p>
          <a:p>
            <a:endParaRPr kumimoji="1" lang="en-US" altLang="ja-JP" sz="1800" dirty="0" smtClean="0"/>
          </a:p>
          <a:p>
            <a:endParaRPr kumimoji="1"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01A7-F3C2-4C20-981B-A12C314C0104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はじめに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z="1800" dirty="0" smtClean="0"/>
              <a:t>はじめまして、</a:t>
            </a:r>
            <a:r>
              <a:rPr lang="en-US" altLang="ja-JP" sz="1800" dirty="0" smtClean="0"/>
              <a:t>WEB</a:t>
            </a:r>
            <a:r>
              <a:rPr lang="ja-JP" altLang="en-US" sz="1800" dirty="0" smtClean="0"/>
              <a:t>班</a:t>
            </a:r>
            <a:r>
              <a:rPr lang="en-US" altLang="ja-JP" sz="1800" dirty="0" smtClean="0"/>
              <a:t>(B)</a:t>
            </a:r>
            <a:r>
              <a:rPr lang="ja-JP" altLang="en-US" sz="1800" dirty="0" smtClean="0"/>
              <a:t>です。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これ</a:t>
            </a:r>
            <a:r>
              <a:rPr lang="ja-JP" altLang="en-US" sz="1800" dirty="0" smtClean="0"/>
              <a:t>までの研究内容</a:t>
            </a:r>
            <a:r>
              <a:rPr lang="en-US" altLang="ja-JP" sz="1800" dirty="0" smtClean="0"/>
              <a:t>…</a:t>
            </a:r>
          </a:p>
          <a:p>
            <a:r>
              <a:rPr lang="ja-JP" altLang="en-US" sz="1800" dirty="0" smtClean="0"/>
              <a:t>第１回 </a:t>
            </a:r>
            <a:r>
              <a:rPr lang="en-US" altLang="ja-JP" sz="1800" dirty="0" smtClean="0"/>
              <a:t>WWW</a:t>
            </a:r>
            <a:r>
              <a:rPr lang="ja-JP" altLang="en-US" sz="1800" dirty="0" smtClean="0"/>
              <a:t>とは</a:t>
            </a:r>
            <a:endParaRPr lang="en-US" altLang="ja-JP" sz="1800" dirty="0" smtClean="0"/>
          </a:p>
          <a:p>
            <a:r>
              <a:rPr lang="ja-JP" altLang="en-US" sz="1800" dirty="0" smtClean="0"/>
              <a:t>第２回 </a:t>
            </a:r>
            <a:r>
              <a:rPr lang="en-US" altLang="ja-JP" sz="1800" dirty="0" smtClean="0"/>
              <a:t>HTML,XHTML</a:t>
            </a:r>
          </a:p>
          <a:p>
            <a:r>
              <a:rPr lang="ja-JP" altLang="en-US" sz="1800" dirty="0" smtClean="0"/>
              <a:t>第３回 ユニバーサルデザイン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プログラミングや</a:t>
            </a:r>
            <a:r>
              <a:rPr lang="en-US" altLang="ja-JP" sz="1800" dirty="0" smtClean="0"/>
              <a:t>WEB</a:t>
            </a:r>
            <a:r>
              <a:rPr lang="ja-JP" altLang="en-US" sz="1800" dirty="0" smtClean="0"/>
              <a:t>について</a:t>
            </a:r>
            <a:r>
              <a:rPr lang="ja-JP" altLang="en-US" sz="1800" dirty="0" smtClean="0"/>
              <a:t>研究しています。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同時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WEB</a:t>
            </a:r>
            <a:r>
              <a:rPr lang="ja-JP" altLang="en-US" sz="1800" dirty="0" smtClean="0"/>
              <a:t>班</a:t>
            </a:r>
            <a:r>
              <a:rPr lang="en-US" altLang="ja-JP" sz="1800" dirty="0" smtClean="0"/>
              <a:t>(B)</a:t>
            </a:r>
            <a:r>
              <a:rPr lang="ja-JP" altLang="en-US" sz="1800" dirty="0" smtClean="0"/>
              <a:t>の</a:t>
            </a:r>
            <a:r>
              <a:rPr lang="en-US" altLang="ja-JP" sz="1800" dirty="0" smtClean="0"/>
              <a:t>HP</a:t>
            </a:r>
            <a:r>
              <a:rPr lang="ja-JP" altLang="en-US" sz="1800" dirty="0" smtClean="0"/>
              <a:t>も</a:t>
            </a:r>
            <a:r>
              <a:rPr lang="ja-JP" altLang="en-US" sz="1800" dirty="0" smtClean="0"/>
              <a:t>作成中</a:t>
            </a:r>
            <a:r>
              <a:rPr lang="ja-JP" altLang="en-US" sz="1800" dirty="0" smtClean="0"/>
              <a:t>です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よろしくお願い</a:t>
            </a:r>
            <a:r>
              <a:rPr lang="ja-JP" altLang="en-US" sz="1800" dirty="0" smtClean="0"/>
              <a:t>します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pic>
        <p:nvPicPr>
          <p:cNvPr id="2051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572008"/>
            <a:ext cx="1824228" cy="1121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smtClean="0"/>
              <a:t>Ⅰ.</a:t>
            </a:r>
            <a:r>
              <a:rPr lang="ja-JP" altLang="en-US" sz="4400" dirty="0" smtClean="0"/>
              <a:t>著作権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      </a:t>
            </a:r>
            <a:r>
              <a:rPr lang="en-US" altLang="ja-JP" sz="3100" dirty="0" smtClean="0"/>
              <a:t>1-1 </a:t>
            </a:r>
            <a:r>
              <a:rPr lang="ja-JP" altLang="en-US" sz="3100" dirty="0" smtClean="0"/>
              <a:t>著作権とは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著作権とは、特許権、商標権などの産業財産権とともに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知的財産権と呼ばれる権利の一つである。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著作権は文化の発展を目的とし、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音楽、絵画、小説、映画、コンピュータ・プログラムなどの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著作物を保護することを目的としている。</a:t>
            </a: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pic>
        <p:nvPicPr>
          <p:cNvPr id="6" name="図 5" descr="s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071942"/>
            <a:ext cx="3466511" cy="2571768"/>
          </a:xfrm>
          <a:prstGeom prst="rect">
            <a:avLst/>
          </a:prstGeom>
        </p:spPr>
      </p:pic>
      <p:sp>
        <p:nvSpPr>
          <p:cNvPr id="7" name="円形吹き出し 6"/>
          <p:cNvSpPr/>
          <p:nvPr/>
        </p:nvSpPr>
        <p:spPr>
          <a:xfrm>
            <a:off x="1000100" y="4143380"/>
            <a:ext cx="3357586" cy="2000264"/>
          </a:xfrm>
          <a:prstGeom prst="wedgeEllipseCallout">
            <a:avLst>
              <a:gd name="adj1" fmla="val 50050"/>
              <a:gd name="adj2" fmla="val 487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Made in china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smtClean="0"/>
              <a:t>Ⅰ.</a:t>
            </a:r>
            <a:r>
              <a:rPr lang="ja-JP" altLang="en-US" sz="4400" dirty="0" smtClean="0"/>
              <a:t>著作権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      </a:t>
            </a:r>
            <a:r>
              <a:rPr lang="en-US" altLang="ja-JP" sz="3100" dirty="0" smtClean="0"/>
              <a:t>1-2 </a:t>
            </a:r>
            <a:r>
              <a:rPr lang="ja-JP" altLang="en-US" sz="3100" dirty="0" smtClean="0"/>
              <a:t>著作財産権とは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著作財産権とは、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著作物に関する財産的なものを保護する権利のことである。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著作財産権は、一般的に「著作権」と表現されている。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保護期間は著作者の死後</a:t>
            </a:r>
            <a:r>
              <a:rPr lang="en-US" sz="1800" dirty="0" smtClean="0"/>
              <a:t>50</a:t>
            </a:r>
            <a:r>
              <a:rPr lang="ja-JP" altLang="en-US" sz="1800" dirty="0" smtClean="0"/>
              <a:t>年、法人では発表後</a:t>
            </a:r>
            <a:r>
              <a:rPr lang="en-US" sz="1800" dirty="0" smtClean="0"/>
              <a:t>50</a:t>
            </a:r>
            <a:r>
              <a:rPr lang="ja-JP" altLang="en-US" sz="1800" dirty="0" smtClean="0"/>
              <a:t>年となっている。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また、財産という観点から一部または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全部を譲渡したり、相続したりすることができる。</a:t>
            </a: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pic>
        <p:nvPicPr>
          <p:cNvPr id="1027" name="Picture 3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500570"/>
            <a:ext cx="1928826" cy="187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err="1" smtClean="0"/>
              <a:t>Ⅱ.WEB</a:t>
            </a:r>
            <a:r>
              <a:rPr lang="ja-JP" altLang="en-US" sz="4400" dirty="0" smtClean="0"/>
              <a:t>上での著作権問題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      </a:t>
            </a:r>
            <a:r>
              <a:rPr lang="en-US" altLang="ja-JP" sz="3100" dirty="0" smtClean="0"/>
              <a:t>2-1 Web</a:t>
            </a:r>
            <a:r>
              <a:rPr lang="ja-JP" altLang="en-US" sz="3100" dirty="0" smtClean="0"/>
              <a:t>上での著作権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sz="1800" dirty="0" smtClean="0"/>
              <a:t>Web</a:t>
            </a:r>
            <a:r>
              <a:rPr lang="ja-JP" altLang="en-US" sz="1800" dirty="0" smtClean="0"/>
              <a:t>上であっても著作権は発生する。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簡単に他人の著作物を複製してしまう事が可能であるため、</a:t>
            </a:r>
            <a:endParaRPr lang="en-US" altLang="ja-JP" sz="1800" dirty="0" smtClean="0"/>
          </a:p>
          <a:p>
            <a:pPr>
              <a:buNone/>
            </a:pPr>
            <a:r>
              <a:rPr lang="en-US" sz="1800" dirty="0" smtClean="0"/>
              <a:t>web</a:t>
            </a:r>
            <a:r>
              <a:rPr lang="ja-JP" altLang="en-US" sz="1800" dirty="0" smtClean="0"/>
              <a:t>上での著作権違反はもはや歯止めが効かなくなっている。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更にネット上での特有「匿名性」という立場も加味しているのも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原因の一つであると考える。</a:t>
            </a: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pic>
        <p:nvPicPr>
          <p:cNvPr id="6" name="図 5" descr="kusanag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214819"/>
            <a:ext cx="2286016" cy="2428892"/>
          </a:xfrm>
          <a:prstGeom prst="rect">
            <a:avLst/>
          </a:prstGeom>
        </p:spPr>
      </p:pic>
      <p:pic>
        <p:nvPicPr>
          <p:cNvPr id="7" name="図 6" descr="Tshat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06" y="4214818"/>
            <a:ext cx="2286016" cy="2398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err="1" smtClean="0"/>
              <a:t>Ⅱ.WEB</a:t>
            </a:r>
            <a:r>
              <a:rPr lang="ja-JP" altLang="en-US" sz="4400" dirty="0" smtClean="0"/>
              <a:t>上での著作権問題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      </a:t>
            </a:r>
            <a:r>
              <a:rPr lang="en-US" altLang="ja-JP" sz="3100" dirty="0" smtClean="0"/>
              <a:t>2-2 </a:t>
            </a:r>
            <a:r>
              <a:rPr lang="ja-JP" altLang="en-US" sz="3100" dirty="0" smtClean="0"/>
              <a:t>問題①ファイル共有ソフト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WEB</a:t>
            </a:r>
            <a:r>
              <a:rPr lang="ja-JP" altLang="en-US" sz="1800" dirty="0" smtClean="0"/>
              <a:t>上での著作権問題として有名であるのは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ファイル共有ソフトである。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ファイル共有ソフトとは、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インターネットを通じてファイルを多数のユーザ間で共有することを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目的としたソフトウェアであり、ファイル交換ソフトとも呼ばれる。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&lt;</a:t>
            </a:r>
            <a:r>
              <a:rPr lang="ja-JP" altLang="en-US" sz="1800" dirty="0" smtClean="0"/>
              <a:t>問題点</a:t>
            </a:r>
            <a:r>
              <a:rPr lang="en-US" altLang="ja-JP" sz="1800" dirty="0" smtClean="0"/>
              <a:t>&gt;</a:t>
            </a:r>
          </a:p>
          <a:p>
            <a:pPr>
              <a:buNone/>
            </a:pPr>
            <a:r>
              <a:rPr lang="ja-JP" altLang="en-US" sz="1800" dirty="0" smtClean="0"/>
              <a:t>手軽にファイルを共有出来てしまう点から、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著作権によって守られているはずのデータが氾濫してしまう。</a:t>
            </a:r>
          </a:p>
          <a:p>
            <a:pPr>
              <a:buNone/>
            </a:pP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6" name="左右矢印 5"/>
          <p:cNvSpPr/>
          <p:nvPr/>
        </p:nvSpPr>
        <p:spPr>
          <a:xfrm>
            <a:off x="2714612" y="5786454"/>
            <a:ext cx="2928958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dennwamusuk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5429264"/>
            <a:ext cx="1285884" cy="1001636"/>
          </a:xfrm>
          <a:prstGeom prst="rect">
            <a:avLst/>
          </a:prstGeom>
        </p:spPr>
      </p:pic>
      <p:pic>
        <p:nvPicPr>
          <p:cNvPr id="8" name="図 7" descr="dennwamusuk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5429264"/>
            <a:ext cx="1285884" cy="100163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643306" y="52149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   </a:t>
            </a:r>
            <a:r>
              <a:rPr lang="ja-JP" altLang="en-US" dirty="0" smtClean="0"/>
              <a:t>共有</a:t>
            </a:r>
            <a:endParaRPr kumimoji="1" lang="ja-JP" altLang="en-US" dirty="0"/>
          </a:p>
        </p:txBody>
      </p:sp>
      <p:pic>
        <p:nvPicPr>
          <p:cNvPr id="12" name="図 11" descr="松岡修造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5572140"/>
            <a:ext cx="1000132" cy="744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400" dirty="0" err="1" smtClean="0"/>
              <a:t>Ⅱ.WEB</a:t>
            </a:r>
            <a:r>
              <a:rPr lang="ja-JP" altLang="en-US" sz="4400" dirty="0" smtClean="0"/>
              <a:t>上での著作権問題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      </a:t>
            </a:r>
            <a:r>
              <a:rPr lang="en-US" altLang="ja-JP" sz="3100" dirty="0" smtClean="0"/>
              <a:t>2-3 </a:t>
            </a:r>
            <a:r>
              <a:rPr lang="ja-JP" altLang="en-US" sz="3100" dirty="0" smtClean="0"/>
              <a:t>問題②動画サイト</a:t>
            </a:r>
            <a:endParaRPr kumimoji="1"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動画投稿サイト「</a:t>
            </a:r>
            <a:r>
              <a:rPr lang="en-US" sz="1800" dirty="0" smtClean="0"/>
              <a:t>YouTube</a:t>
            </a:r>
            <a:r>
              <a:rPr lang="ja-JP" altLang="en-US" sz="1800" dirty="0" smtClean="0"/>
              <a:t>」を筆頭に、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数多くの動画サイトが開設されている。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簡単に動画を投稿でき、誰でも閲覧が可能な為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やはり著作権問題が浮上する事になった。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&lt;</a:t>
            </a:r>
            <a:r>
              <a:rPr lang="ja-JP" altLang="en-US" sz="1800" dirty="0" smtClean="0"/>
              <a:t>問題点</a:t>
            </a:r>
            <a:r>
              <a:rPr lang="en-US" altLang="ja-JP" sz="1800" dirty="0" smtClean="0"/>
              <a:t>&gt;</a:t>
            </a:r>
          </a:p>
          <a:p>
            <a:pPr>
              <a:buNone/>
            </a:pPr>
            <a:r>
              <a:rPr lang="ja-JP" altLang="en-US" sz="1800" dirty="0" smtClean="0"/>
              <a:t>ユーザーがテレビ番組や音楽を無断で投稿すると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著作権法の「複製権」や「送信可能化権」に違反してしまう。</a:t>
            </a:r>
          </a:p>
          <a:p>
            <a:pPr>
              <a:buNone/>
            </a:pP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085-D676-4B16-A4FB-AEB32DEE92B6}" type="datetime1">
              <a:rPr kumimoji="1" lang="ja-JP" altLang="en-US" smtClean="0"/>
              <a:pPr/>
              <a:t>2009/6/12</a:t>
            </a:fld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51CA-2256-43D7-A261-B7661EAFDE02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pic>
        <p:nvPicPr>
          <p:cNvPr id="6" name="図 5" descr="ozaw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5335845"/>
            <a:ext cx="1785950" cy="1236427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>
          <a:xfrm>
            <a:off x="2357422" y="5786454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mio1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5429264"/>
            <a:ext cx="1720457" cy="1143008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5000628" y="5786454"/>
            <a:ext cx="85725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thumbnail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2" y="5286388"/>
            <a:ext cx="1643074" cy="1293921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285984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  投稿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29190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  逮捕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テクノロジー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565</Words>
  <Application>Microsoft Office PowerPoint</Application>
  <PresentationFormat>画面に合わせる (4:3)</PresentationFormat>
  <Paragraphs>136</Paragraphs>
  <Slides>10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テクノロジー</vt:lpstr>
      <vt:lpstr>  柏成昭 西田修也  加里本裕二(東京出張)  </vt:lpstr>
      <vt:lpstr>研究計画表</vt:lpstr>
      <vt:lpstr>目次</vt:lpstr>
      <vt:lpstr>はじめに</vt:lpstr>
      <vt:lpstr>Ⅰ.著作権        1-1 著作権とは</vt:lpstr>
      <vt:lpstr>Ⅰ.著作権        1-2 著作財産権とは</vt:lpstr>
      <vt:lpstr>Ⅱ.WEB上での著作権問題        2-1 Web上での著作権</vt:lpstr>
      <vt:lpstr>Ⅱ.WEB上での著作権問題        2-2 問題①ファイル共有ソフト</vt:lpstr>
      <vt:lpstr>Ⅱ.WEB上での著作権問題        2-3 問題②動画サイト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柏成昭 加里本裕二 西田修也</dc:title>
  <dc:creator>佐々木</dc:creator>
  <cp:lastModifiedBy>佐々木</cp:lastModifiedBy>
  <cp:revision>183</cp:revision>
  <dcterms:created xsi:type="dcterms:W3CDTF">2009-05-12T01:47:54Z</dcterms:created>
  <dcterms:modified xsi:type="dcterms:W3CDTF">2009-06-12T04:31:33Z</dcterms:modified>
</cp:coreProperties>
</file>