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9"/>
  </p:handoutMasterIdLst>
  <p:sldIdLst>
    <p:sldId id="256" r:id="rId2"/>
    <p:sldId id="259" r:id="rId3"/>
    <p:sldId id="258" r:id="rId4"/>
    <p:sldId id="260" r:id="rId5"/>
    <p:sldId id="261" r:id="rId6"/>
    <p:sldId id="262" r:id="rId7"/>
    <p:sldId id="257" r:id="rId8"/>
  </p:sldIdLst>
  <p:sldSz cx="9144000" cy="6858000" type="screen4x3"/>
  <p:notesSz cx="6735763" cy="986948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72" y="-1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66F6FD-B53C-4455-B126-402FFDE463EA}" type="datetimeFigureOut">
              <a:rPr kumimoji="1" lang="ja-JP" altLang="en-US" smtClean="0"/>
              <a:t>2009/6/13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0" y="9374188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14763" y="9374188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8C3308-EFF1-4D08-BD6C-27D673C96CB9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タイトル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9" name="サブタイトル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ja-JP" altLang="en-US" smtClean="0"/>
              <a:t>マスタ サブタイトルの書式設定</a:t>
            </a:r>
            <a:endParaRPr kumimoji="0" lang="en-US"/>
          </a:p>
        </p:txBody>
      </p:sp>
      <p:sp>
        <p:nvSpPr>
          <p:cNvPr id="28" name="日付プレースホルダ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04FBA947-E758-426E-B728-1B161B3745D0}" type="datetimeFigureOut">
              <a:rPr kumimoji="1" lang="ja-JP" altLang="en-US" smtClean="0"/>
              <a:pPr/>
              <a:t>2009/6/13</a:t>
            </a:fld>
            <a:endParaRPr kumimoji="1" lang="ja-JP" altLang="en-US"/>
          </a:p>
        </p:txBody>
      </p:sp>
      <p:sp>
        <p:nvSpPr>
          <p:cNvPr id="17" name="フッター プレースホルダ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正方形/長方形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正方形/長方形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正方形/長方形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直線コネクタ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直線コネクタ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直線コネクタ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直線コネクタ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直線コネクタ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直線コネクタ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正方形/長方形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円/楕円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円/楕円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円/楕円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円/楕円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円/楕円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スライド番号プレースホルダ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450792C1-D10E-442D-9F0D-65756FED37C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BA947-E758-426E-B728-1B161B3745D0}" type="datetimeFigureOut">
              <a:rPr kumimoji="1" lang="ja-JP" altLang="en-US" smtClean="0"/>
              <a:pPr/>
              <a:t>2009/6/13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792C1-D10E-442D-9F0D-65756FED37C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BA947-E758-426E-B728-1B161B3745D0}" type="datetimeFigureOut">
              <a:rPr kumimoji="1" lang="ja-JP" altLang="en-US" smtClean="0"/>
              <a:pPr/>
              <a:t>2009/6/13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792C1-D10E-442D-9F0D-65756FED37C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8" name="コンテンツ プレースホルダ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4FBA947-E758-426E-B728-1B161B3745D0}" type="datetimeFigureOut">
              <a:rPr kumimoji="1" lang="ja-JP" altLang="en-US" smtClean="0"/>
              <a:pPr/>
              <a:t>2009/6/13</a:t>
            </a:fld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450792C1-D10E-442D-9F0D-65756FED37C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10" name="フッター プレースホルダ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04FBA947-E758-426E-B728-1B161B3745D0}" type="datetimeFigureOut">
              <a:rPr kumimoji="1" lang="ja-JP" altLang="en-US" smtClean="0"/>
              <a:pPr/>
              <a:t>2009/6/13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9" name="正方形/長方形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正方形/長方形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正方形/長方形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正方形/長方形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線コネクタ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直線コネクタ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直線コネクタ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直線コネクタ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直線コネクタ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正方形/長方形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円/楕円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円/楕円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円/楕円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円/楕円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円/楕円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直線コネクタ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450792C1-D10E-442D-9F0D-65756FED37C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BA947-E758-426E-B728-1B161B3745D0}" type="datetimeFigureOut">
              <a:rPr kumimoji="1" lang="ja-JP" altLang="en-US" smtClean="0"/>
              <a:pPr/>
              <a:t>2009/6/13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792C1-D10E-442D-9F0D-65756FED37C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9" name="コンテンツ プレースホルダ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1" name="コンテンツ プレースホルダ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BA947-E758-426E-B728-1B161B3745D0}" type="datetimeFigureOut">
              <a:rPr kumimoji="1" lang="ja-JP" altLang="en-US" smtClean="0"/>
              <a:pPr/>
              <a:t>2009/6/13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792C1-D10E-442D-9F0D-65756FED37C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11" name="コンテンツ プレースホルダ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3" name="コンテンツ プレースホルダ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2" name="テキスト プレースホルダ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14" name="テキスト プレースホルダ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6" name="日付プレースホルダ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4FBA947-E758-426E-B728-1B161B3745D0}" type="datetimeFigureOut">
              <a:rPr kumimoji="1" lang="ja-JP" altLang="en-US" smtClean="0"/>
              <a:pPr/>
              <a:t>2009/6/13</a:t>
            </a:fld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50792C1-D10E-442D-9F0D-65756FED37C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BA947-E758-426E-B728-1B161B3745D0}" type="datetimeFigureOut">
              <a:rPr kumimoji="1" lang="ja-JP" altLang="en-US" smtClean="0"/>
              <a:pPr/>
              <a:t>2009/6/13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792C1-D10E-442D-9F0D-65756FED37C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線コネクタ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8" name="直線コネクタ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直線コネクタ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直線コネクタ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正方形/長方形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線コネクタ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円/楕円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コンテンツ プレースホルダ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1" name="日付プレースホルダ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4FBA947-E758-426E-B728-1B161B3745D0}" type="datetimeFigureOut">
              <a:rPr kumimoji="1" lang="ja-JP" altLang="en-US" smtClean="0"/>
              <a:pPr/>
              <a:t>2009/6/13</a:t>
            </a:fld>
            <a:endParaRPr kumimoji="1" lang="ja-JP" altLang="en-US"/>
          </a:p>
        </p:txBody>
      </p:sp>
      <p:sp>
        <p:nvSpPr>
          <p:cNvPr id="22" name="スライド番号プレースホルダ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450792C1-D10E-442D-9F0D-65756FED37C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23" name="フッター プレースホルダ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kumimoji="1" lang="ja-JP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直線コネクタ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円/楕円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ja-JP" altLang="en-US" smtClean="0"/>
              <a:t>アイコンをクリックして図を追加</a:t>
            </a:r>
            <a:endParaRPr kumimoji="0" lang="en-US" dirty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10" name="直線コネクタ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正方形/長方形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直線コネクタ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直線コネクタ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直線コネクタ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日付プレースホルダ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4FBA947-E758-426E-B728-1B161B3745D0}" type="datetimeFigureOut">
              <a:rPr kumimoji="1" lang="ja-JP" altLang="en-US" smtClean="0"/>
              <a:pPr/>
              <a:t>2009/6/13</a:t>
            </a:fld>
            <a:endParaRPr kumimoji="1" lang="ja-JP" altLang="en-US"/>
          </a:p>
        </p:txBody>
      </p:sp>
      <p:sp>
        <p:nvSpPr>
          <p:cNvPr id="18" name="スライド番号プレースホルダ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50792C1-D10E-442D-9F0D-65756FED37C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21" name="フッター プレースホルダ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直線コネクタ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タイトル プレースホルダ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13" name="テキスト プレースホルダ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  <a:p>
            <a:pPr lvl="1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2 </a:t>
            </a:r>
            <a:r>
              <a:rPr kumimoji="0" lang="ja-JP" altLang="en-US" smtClean="0"/>
              <a:t>レベル</a:t>
            </a:r>
          </a:p>
          <a:p>
            <a:pPr lvl="2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3 </a:t>
            </a:r>
            <a:r>
              <a:rPr kumimoji="0" lang="ja-JP" altLang="en-US" smtClean="0"/>
              <a:t>レベル</a:t>
            </a:r>
          </a:p>
          <a:p>
            <a:pPr lvl="3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4 </a:t>
            </a:r>
            <a:r>
              <a:rPr kumimoji="0" lang="ja-JP" altLang="en-US" smtClean="0"/>
              <a:t>レベル</a:t>
            </a:r>
          </a:p>
          <a:p>
            <a:pPr lvl="4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5 </a:t>
            </a:r>
            <a:r>
              <a:rPr kumimoji="0" lang="ja-JP" altLang="en-US" smtClean="0"/>
              <a:t>レベル</a:t>
            </a:r>
            <a:endParaRPr kumimoji="0" lang="en-US"/>
          </a:p>
        </p:txBody>
      </p:sp>
      <p:sp>
        <p:nvSpPr>
          <p:cNvPr id="14" name="日付プレースホルダ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04FBA947-E758-426E-B728-1B161B3745D0}" type="datetimeFigureOut">
              <a:rPr kumimoji="1" lang="ja-JP" altLang="en-US" smtClean="0"/>
              <a:pPr/>
              <a:t>2009/6/13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直線コネクタ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正方形/長方形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直線コネクタ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円/楕円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スライド番号プレースホルダ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450792C1-D10E-442D-9F0D-65756FED37C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1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1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1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1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1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42910" y="2143116"/>
            <a:ext cx="7772400" cy="1470025"/>
          </a:xfrm>
        </p:spPr>
        <p:txBody>
          <a:bodyPr>
            <a:normAutofit/>
          </a:bodyPr>
          <a:lstStyle/>
          <a:p>
            <a:r>
              <a:rPr kumimoji="1" lang="ja-JP" altLang="en-US" sz="6000" dirty="0" smtClean="0"/>
              <a:t>携帯電話を</a:t>
            </a:r>
            <a:r>
              <a:rPr kumimoji="1" lang="en-US" altLang="ja-JP" sz="6000" dirty="0" smtClean="0"/>
              <a:t>ATM</a:t>
            </a:r>
            <a:r>
              <a:rPr kumimoji="1" lang="ja-JP" altLang="en-US" sz="6000" dirty="0" smtClean="0"/>
              <a:t>に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lang="ja-JP" altLang="en-US" dirty="0" smtClean="0"/>
              <a:t>～</a:t>
            </a:r>
            <a:r>
              <a:rPr lang="en-US" altLang="ja-JP" dirty="0" smtClean="0"/>
              <a:t>SMS</a:t>
            </a:r>
            <a:r>
              <a:rPr lang="ja-JP" altLang="en-US" dirty="0" smtClean="0"/>
              <a:t>を用いた決済サービス～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 smtClean="0"/>
              <a:t>広島経済大学　経済学部</a:t>
            </a:r>
            <a:endParaRPr kumimoji="1" lang="en-US" altLang="ja-JP" dirty="0" smtClean="0"/>
          </a:p>
          <a:p>
            <a:r>
              <a:rPr lang="ja-JP" altLang="en-US" dirty="0"/>
              <a:t>ビジネス情報</a:t>
            </a:r>
            <a:r>
              <a:rPr lang="ja-JP" altLang="en-US" dirty="0" smtClean="0"/>
              <a:t>学科</a:t>
            </a:r>
            <a:endParaRPr lang="en-US" altLang="ja-JP" dirty="0" smtClean="0"/>
          </a:p>
          <a:p>
            <a:r>
              <a:rPr kumimoji="1" lang="ja-JP" altLang="en-US" dirty="0" smtClean="0"/>
              <a:t>１８１４０７２　平岡　裕樹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論点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kumimoji="1" lang="ja-JP" altLang="en-US" dirty="0" smtClean="0"/>
              <a:t>アジアで普及する理由</a:t>
            </a:r>
            <a:endParaRPr kumimoji="1" lang="en-US" altLang="ja-JP" dirty="0" smtClean="0"/>
          </a:p>
          <a:p>
            <a:endParaRPr lang="en-US" altLang="ja-JP" dirty="0"/>
          </a:p>
          <a:p>
            <a:r>
              <a:rPr kumimoji="1" lang="ja-JP" altLang="en-US" dirty="0" smtClean="0"/>
              <a:t>日本で普及しない理由</a:t>
            </a:r>
            <a:endParaRPr kumimoji="1" lang="en-US" altLang="ja-JP" dirty="0" smtClean="0"/>
          </a:p>
          <a:p>
            <a:endParaRPr lang="en-US" altLang="ja-JP" dirty="0"/>
          </a:p>
          <a:p>
            <a:r>
              <a:rPr kumimoji="1" lang="ja-JP" altLang="en-US" dirty="0" smtClean="0"/>
              <a:t>どうやって普及させるか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SMS</a:t>
            </a:r>
            <a:r>
              <a:rPr kumimoji="1" lang="ja-JP" altLang="en-US" dirty="0" smtClean="0"/>
              <a:t>とは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kumimoji="1" lang="ja-JP" altLang="en-US" dirty="0" smtClean="0"/>
              <a:t>ショート　＝</a:t>
            </a:r>
            <a:r>
              <a:rPr kumimoji="1" lang="en-US" altLang="ja-JP" sz="4000" dirty="0" smtClean="0"/>
              <a:t>S</a:t>
            </a:r>
            <a:r>
              <a:rPr kumimoji="1" lang="en-US" altLang="ja-JP" dirty="0" smtClean="0"/>
              <a:t>hort</a:t>
            </a:r>
          </a:p>
          <a:p>
            <a:r>
              <a:rPr kumimoji="1" lang="ja-JP" altLang="en-US" dirty="0" smtClean="0"/>
              <a:t>メッセージ＝</a:t>
            </a:r>
            <a:r>
              <a:rPr kumimoji="1" lang="en-US" altLang="ja-JP" sz="4000" dirty="0" smtClean="0"/>
              <a:t>M</a:t>
            </a:r>
            <a:r>
              <a:rPr kumimoji="1" lang="en-US" altLang="ja-JP" dirty="0" smtClean="0"/>
              <a:t>essage</a:t>
            </a:r>
          </a:p>
          <a:p>
            <a:r>
              <a:rPr lang="ja-JP" altLang="en-US" dirty="0" smtClean="0"/>
              <a:t>サービス＝</a:t>
            </a:r>
            <a:r>
              <a:rPr lang="en-US" altLang="ja-JP" sz="4000" dirty="0" smtClean="0"/>
              <a:t>S</a:t>
            </a:r>
            <a:r>
              <a:rPr lang="en-US" altLang="ja-JP" dirty="0" smtClean="0"/>
              <a:t>ervice</a:t>
            </a:r>
          </a:p>
          <a:p>
            <a:endParaRPr lang="en-US" altLang="ja-JP" dirty="0"/>
          </a:p>
          <a:p>
            <a:r>
              <a:rPr lang="ja-JP" altLang="en-US" dirty="0" smtClean="0"/>
              <a:t>携帯端末同士で短文のメッセージをやり取りするサービスのこと</a:t>
            </a:r>
            <a:endParaRPr lang="en-US" altLang="ja-JP" dirty="0" smtClean="0"/>
          </a:p>
          <a:p>
            <a:endParaRPr kumimoji="1" lang="en-US" altLang="ja-JP" dirty="0"/>
          </a:p>
          <a:p>
            <a:endParaRPr kumimoji="1" lang="ja-JP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SMS</a:t>
            </a:r>
            <a:r>
              <a:rPr kumimoji="1" lang="ja-JP" altLang="en-US" dirty="0" smtClean="0"/>
              <a:t>を用いた決済サービス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quarter" idx="1"/>
          </p:nvPr>
        </p:nvSpPr>
        <p:spPr>
          <a:xfrm>
            <a:off x="428596" y="1571612"/>
            <a:ext cx="8229600" cy="4525963"/>
          </a:xfrm>
        </p:spPr>
        <p:txBody>
          <a:bodyPr/>
          <a:lstStyle/>
          <a:p>
            <a:pPr algn="ctr"/>
            <a:r>
              <a:rPr lang="ja-JP" altLang="en-US" dirty="0" smtClean="0"/>
              <a:t>携帯電話ごとに口座を開設されている</a:t>
            </a:r>
            <a:endParaRPr lang="en-US" altLang="ja-JP" dirty="0" smtClean="0"/>
          </a:p>
          <a:p>
            <a:pPr algn="ctr"/>
            <a:endParaRPr lang="en-US" altLang="ja-JP" dirty="0"/>
          </a:p>
          <a:p>
            <a:pPr algn="ctr"/>
            <a:endParaRPr lang="en-US" altLang="ja-JP" dirty="0" smtClean="0"/>
          </a:p>
          <a:p>
            <a:pPr algn="ctr"/>
            <a:r>
              <a:rPr lang="ja-JP" altLang="en-US" dirty="0" smtClean="0"/>
              <a:t>取引を携帯電話に限定することにより、より早く、より安い手続きが可能となる</a:t>
            </a:r>
            <a:endParaRPr lang="en-US" altLang="ja-JP" dirty="0"/>
          </a:p>
          <a:p>
            <a:pPr algn="ctr"/>
            <a:endParaRPr kumimoji="1" lang="en-US" altLang="ja-JP" dirty="0" smtClean="0"/>
          </a:p>
          <a:p>
            <a:endParaRPr lang="en-US" altLang="ja-JP" dirty="0" smtClean="0"/>
          </a:p>
          <a:p>
            <a:endParaRPr kumimoji="1" lang="en-US" altLang="ja-JP" dirty="0" smtClean="0"/>
          </a:p>
          <a:p>
            <a:endParaRPr kumimoji="1" lang="en-US" altLang="ja-JP" dirty="0" smtClean="0"/>
          </a:p>
        </p:txBody>
      </p:sp>
      <p:sp>
        <p:nvSpPr>
          <p:cNvPr id="4" name="下矢印 3"/>
          <p:cNvSpPr/>
          <p:nvPr/>
        </p:nvSpPr>
        <p:spPr>
          <a:xfrm>
            <a:off x="3571868" y="2143116"/>
            <a:ext cx="1785950" cy="8572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新興国での導入事例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kumimoji="1" lang="ja-JP" altLang="en-US" dirty="0" smtClean="0"/>
              <a:t>フィリピンでの</a:t>
            </a:r>
            <a:r>
              <a:rPr kumimoji="1" lang="en-US" altLang="ja-JP" dirty="0" smtClean="0"/>
              <a:t>G-Cash</a:t>
            </a:r>
          </a:p>
          <a:p>
            <a:endParaRPr lang="en-US" altLang="ja-JP" dirty="0" smtClean="0"/>
          </a:p>
          <a:p>
            <a:endParaRPr kumimoji="1" lang="en-US" altLang="ja-JP" dirty="0" smtClean="0"/>
          </a:p>
          <a:p>
            <a:endParaRPr lang="en-US" altLang="ja-JP" dirty="0" smtClean="0"/>
          </a:p>
          <a:p>
            <a:r>
              <a:rPr kumimoji="1" lang="ja-JP" altLang="en-US" dirty="0" smtClean="0"/>
              <a:t>なぜ新興国では導入されているか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日本での導入事例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ja-JP" altLang="en-US" dirty="0" smtClean="0"/>
              <a:t>じぶん</a:t>
            </a:r>
            <a:r>
              <a:rPr kumimoji="1" lang="ja-JP" altLang="en-US" dirty="0" smtClean="0"/>
              <a:t>銀行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参考文献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sz="2400" dirty="0" smtClean="0"/>
              <a:t>２０１５年の決済サービスー決済の脱「ガラパゴス化」　著　野村総合研究所　２００９年</a:t>
            </a:r>
            <a:r>
              <a:rPr lang="ja-JP" altLang="en-US" sz="2400" dirty="0"/>
              <a:t>　</a:t>
            </a:r>
            <a:r>
              <a:rPr lang="ja-JP" altLang="en-US" sz="2400" dirty="0" smtClean="0"/>
              <a:t>東洋経済新報社</a:t>
            </a:r>
            <a:endParaRPr lang="en-US" altLang="ja-JP" sz="2400" dirty="0" smtClean="0"/>
          </a:p>
          <a:p>
            <a:endParaRPr kumimoji="1" lang="en-US" altLang="ja-JP" sz="2400" dirty="0"/>
          </a:p>
          <a:p>
            <a:r>
              <a:rPr lang="ja-JP" altLang="en-US" sz="2400" dirty="0" smtClean="0"/>
              <a:t>銀行</a:t>
            </a:r>
            <a:r>
              <a:rPr lang="en-US" altLang="ja-JP" sz="2400" dirty="0" smtClean="0"/>
              <a:t>ATM</a:t>
            </a:r>
            <a:r>
              <a:rPr lang="ja-JP" altLang="en-US" sz="2400" dirty="0" smtClean="0"/>
              <a:t>の歴史</a:t>
            </a:r>
            <a:r>
              <a:rPr lang="en-US" altLang="ja-JP" sz="2400" dirty="0" smtClean="0"/>
              <a:t>―</a:t>
            </a:r>
            <a:r>
              <a:rPr lang="ja-JP" altLang="en-US" sz="2400" dirty="0" smtClean="0"/>
              <a:t>預金者サービスの視点から</a:t>
            </a:r>
            <a:r>
              <a:rPr lang="en-US" altLang="ja-JP" sz="2400" dirty="0" smtClean="0"/>
              <a:t>―</a:t>
            </a:r>
            <a:r>
              <a:rPr lang="ja-JP" altLang="en-US" sz="2400" dirty="0" smtClean="0"/>
              <a:t>　著　根本　忠明　２００８年　日本経済論評社</a:t>
            </a:r>
            <a:endParaRPr kumimoji="1" lang="ja-JP" altLang="en-US" sz="24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スパイス">
  <a:themeElements>
    <a:clrScheme name="スパイス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スパイス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スパイス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485</TotalTime>
  <Words>99</Words>
  <Application>Microsoft Office PowerPoint</Application>
  <PresentationFormat>画面に合わせる (4:3)</PresentationFormat>
  <Paragraphs>35</Paragraphs>
  <Slides>7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8" baseType="lpstr">
      <vt:lpstr>スパイス</vt:lpstr>
      <vt:lpstr>携帯電話をATMに ～SMSを用いた決済サービス～</vt:lpstr>
      <vt:lpstr>論点</vt:lpstr>
      <vt:lpstr>SMSとは</vt:lpstr>
      <vt:lpstr>SMSを用いた決済サービス</vt:lpstr>
      <vt:lpstr>新興国での導入事例</vt:lpstr>
      <vt:lpstr>日本での導入事例</vt:lpstr>
      <vt:lpstr>参考文献</vt:lpstr>
    </vt:vector>
  </TitlesOfParts>
  <Company>FJ-WORK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携帯電話をATMに ～SMSを用いた決済サービス～</dc:title>
  <dc:creator>user</dc:creator>
  <cp:lastModifiedBy>d.kubo</cp:lastModifiedBy>
  <cp:revision>14</cp:revision>
  <dcterms:created xsi:type="dcterms:W3CDTF">2009-06-09T09:33:42Z</dcterms:created>
  <dcterms:modified xsi:type="dcterms:W3CDTF">2009-06-13T00:17:15Z</dcterms:modified>
</cp:coreProperties>
</file>