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佐々木"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108" autoAdjust="0"/>
  </p:normalViewPr>
  <p:slideViewPr>
    <p:cSldViewPr>
      <p:cViewPr varScale="1">
        <p:scale>
          <a:sx n="82" d="100"/>
          <a:sy n="82" d="100"/>
        </p:scale>
        <p:origin x="-19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31AFD00D-CC0D-40F6-B323-B9D8A1182CED}" type="datetimeFigureOut">
              <a:rPr kumimoji="1" lang="ja-JP" altLang="en-US" smtClean="0"/>
              <a:t>2009/6/12</a:t>
            </a:fld>
            <a:endParaRPr kumimoji="1" lang="ja-JP" altLang="en-US"/>
          </a:p>
        </p:txBody>
      </p:sp>
      <p:sp>
        <p:nvSpPr>
          <p:cNvPr id="4" name="フッター プレースホルダ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fld id="{4A63D294-ECF3-4C75-917E-0BBC359CA353}"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DD4B35CE-DE12-4A06-AF72-D36EA03ADD2F}" type="datetimeFigureOut">
              <a:rPr kumimoji="1" lang="ja-JP" altLang="en-US" smtClean="0"/>
              <a:pPr/>
              <a:t>2009/6/12</a:t>
            </a:fld>
            <a:endParaRPr kumimoji="1"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8007"/>
            <a:ext cx="5388610" cy="444127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026AB897-8755-47F9-B8FB-FB1064DE5B0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fld id="{58CD004B-DB82-4249-A741-F2518D2955F0}" type="datetime1">
              <a:rPr kumimoji="1" lang="ja-JP" altLang="en-US" smtClean="0"/>
              <a:pPr/>
              <a:t>2009/6/12</a:t>
            </a:fld>
            <a:endParaRPr kumimoji="1" lang="ja-JP" altLang="en-US"/>
          </a:p>
        </p:txBody>
      </p:sp>
      <p:sp>
        <p:nvSpPr>
          <p:cNvPr id="19" name="フッター プレースホルダ 18"/>
          <p:cNvSpPr>
            <a:spLocks noGrp="1"/>
          </p:cNvSpPr>
          <p:nvPr>
            <p:ph type="ftr" sz="quarter" idx="11"/>
          </p:nvPr>
        </p:nvSpPr>
        <p:spPr/>
        <p:txBody>
          <a:bodyPr/>
          <a:lstStyle/>
          <a:p>
            <a:endParaRPr kumimoji="1" lang="ja-JP" altLang="en-US"/>
          </a:p>
        </p:txBody>
      </p:sp>
      <p:sp>
        <p:nvSpPr>
          <p:cNvPr id="27" name="スライド番号プレースホルダ 26"/>
          <p:cNvSpPr>
            <a:spLocks noGrp="1"/>
          </p:cNvSpPr>
          <p:nvPr>
            <p:ph type="sldNum" sz="quarter" idx="12"/>
          </p:nvPr>
        </p:nvSpPr>
        <p:spPr/>
        <p:txBody>
          <a:bodyPr/>
          <a:lstStyle/>
          <a:p>
            <a:fld id="{055E0FD7-A61A-42EE-B70C-DCA7872AEB14}"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657752EA-DD60-4ABD-B74C-844BFAD86207}"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55E0FD7-A61A-42EE-B70C-DCA7872AEB14}"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D77419E6-AC20-40C5-9DAA-E481EBAD4E92}"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55E0FD7-A61A-42EE-B70C-DCA7872AEB14}"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F99067FE-3C06-4A4B-B6C4-3127D94D7298}"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55E0FD7-A61A-42EE-B70C-DCA7872AEB14}"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D5AFFB1E-072D-4172-9F3E-D967C0B3004F}"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55E0FD7-A61A-42EE-B70C-DCA7872AEB14}"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41744B8E-7310-404D-9880-D1801E6D9C6D}" type="datetime1">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55E0FD7-A61A-42EE-B70C-DCA7872AEB14}"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902B76F1-73E5-4B30-BC0C-DD15D022851F}" type="datetime1">
              <a:rPr kumimoji="1" lang="ja-JP" altLang="en-US" smtClean="0"/>
              <a:pPr/>
              <a:t>2009/6/12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55E0FD7-A61A-42EE-B70C-DCA7872AEB14}"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912A00B7-9A08-49C0-A8BA-3ECB881CB5ED}" type="datetime1">
              <a:rPr kumimoji="1" lang="ja-JP" altLang="en-US" smtClean="0"/>
              <a:pPr/>
              <a:t>2009/6/12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55E0FD7-A61A-42EE-B70C-DCA7872AEB14}"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4E368E0-E880-4DF8-BF1C-FADA346A3CEF}" type="datetime1">
              <a:rPr kumimoji="1" lang="ja-JP" altLang="en-US" smtClean="0"/>
              <a:pPr/>
              <a:t>2009/6/12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55E0FD7-A61A-42EE-B70C-DCA7872AEB14}"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FE394871-0E43-410F-95BE-BAAD2E1A6E37}" type="datetime1">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55E0FD7-A61A-42EE-B70C-DCA7872AEB14}"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1 つの角を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05E00FC7-F2F1-4986-AB35-8CAF932F6A06}" type="datetime1">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8077200" y="6356350"/>
            <a:ext cx="609600" cy="365125"/>
          </a:xfrm>
        </p:spPr>
        <p:txBody>
          <a:bodyPr/>
          <a:lstStyle/>
          <a:p>
            <a:fld id="{055E0FD7-A61A-42EE-B70C-DCA7872AEB14}" type="slidenum">
              <a:rPr kumimoji="1" lang="ja-JP" altLang="en-US" smtClean="0"/>
              <a:pPr/>
              <a:t>&lt;#&gt;</a:t>
            </a:fld>
            <a:endParaRPr kumimoji="1" lang="ja-JP" altLang="en-US"/>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フリーフォーム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フリーフォーム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タイトル プレースホル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CB10FCE-DAAB-4008-8723-BEEE1601C6A0}" type="datetime1">
              <a:rPr kumimoji="1" lang="ja-JP" altLang="en-US" smtClean="0"/>
              <a:pPr/>
              <a:t>2009/6/12</a:t>
            </a:fld>
            <a:endParaRPr kumimoji="1" lang="ja-JP" altLang="en-US"/>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55E0FD7-A61A-42EE-B70C-DCA7872AEB14}" type="slidenum">
              <a:rPr kumimoji="1" lang="ja-JP" altLang="en-US" smtClean="0"/>
              <a:pPr/>
              <a:t>&lt;#&gt;</a:t>
            </a:fld>
            <a:endParaRPr kumimoji="1" lang="ja-JP" altLang="en-US"/>
          </a:p>
        </p:txBody>
      </p:sp>
      <p:grpSp>
        <p:nvGrpSpPr>
          <p:cNvPr id="2" name="グループ化 1"/>
          <p:cNvGrpSpPr/>
          <p:nvPr/>
        </p:nvGrpSpPr>
        <p:grpSpPr>
          <a:xfrm>
            <a:off x="-19017" y="202408"/>
            <a:ext cx="9180548" cy="649224"/>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en-US" altLang="ja-JP" sz="3600" dirty="0" smtClean="0"/>
              <a:t>Web</a:t>
            </a:r>
            <a:r>
              <a:rPr lang="ja-JP" altLang="en-US" sz="3600" dirty="0" smtClean="0"/>
              <a:t>連携・みせ・まち・おこしプロジェクト</a:t>
            </a:r>
            <a:endParaRPr kumimoji="1" lang="ja-JP" altLang="en-US" sz="3600" dirty="0"/>
          </a:p>
        </p:txBody>
      </p:sp>
      <p:sp>
        <p:nvSpPr>
          <p:cNvPr id="3" name="サブタイトル 2"/>
          <p:cNvSpPr>
            <a:spLocks noGrp="1"/>
          </p:cNvSpPr>
          <p:nvPr>
            <p:ph type="subTitle" idx="1"/>
          </p:nvPr>
        </p:nvSpPr>
        <p:spPr/>
        <p:txBody>
          <a:bodyPr/>
          <a:lstStyle/>
          <a:p>
            <a:endParaRPr kumimoji="1" lang="ja-JP" altLang="en-US" dirty="0" smtClean="0"/>
          </a:p>
        </p:txBody>
      </p:sp>
      <p:sp>
        <p:nvSpPr>
          <p:cNvPr id="4" name="日付プレースホルダ 3"/>
          <p:cNvSpPr>
            <a:spLocks noGrp="1"/>
          </p:cNvSpPr>
          <p:nvPr>
            <p:ph type="dt" sz="half" idx="10"/>
          </p:nvPr>
        </p:nvSpPr>
        <p:spPr/>
        <p:txBody>
          <a:bodyPr/>
          <a:lstStyle/>
          <a:p>
            <a:fld id="{136B4401-8124-4965-8A5C-8075A1E2E446}"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055E0FD7-A61A-42EE-B70C-DCA7872AEB14}"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4000" dirty="0" smtClean="0"/>
              <a:t>3.</a:t>
            </a:r>
            <a:r>
              <a:rPr kumimoji="1" lang="ja-JP" altLang="en-US" sz="4000" dirty="0" smtClean="0"/>
              <a:t>結果・到達イメージ</a:t>
            </a:r>
            <a:r>
              <a:rPr lang="ja-JP" altLang="en-US" sz="4000" dirty="0" smtClean="0"/>
              <a:t>③</a:t>
            </a:r>
            <a:endParaRPr kumimoji="1" lang="ja-JP" altLang="en-US" sz="4000" dirty="0"/>
          </a:p>
        </p:txBody>
      </p:sp>
      <p:sp>
        <p:nvSpPr>
          <p:cNvPr id="3" name="コンテンツ プレースホルダ 2"/>
          <p:cNvSpPr>
            <a:spLocks noGrp="1"/>
          </p:cNvSpPr>
          <p:nvPr>
            <p:ph idx="1"/>
          </p:nvPr>
        </p:nvSpPr>
        <p:spPr/>
        <p:txBody>
          <a:bodyPr/>
          <a:lstStyle/>
          <a:p>
            <a:pPr>
              <a:spcBef>
                <a:spcPct val="0"/>
              </a:spcBef>
              <a:buNone/>
            </a:pPr>
            <a:r>
              <a:rPr lang="en-US" altLang="ja-JP" sz="2400" b="1" dirty="0" smtClean="0">
                <a:solidFill>
                  <a:schemeClr val="tx2"/>
                </a:solidFill>
                <a:latin typeface="+mj-lt"/>
                <a:ea typeface="+mj-ea"/>
                <a:cs typeface="+mj-cs"/>
              </a:rPr>
              <a:t>&lt;</a:t>
            </a:r>
            <a:r>
              <a:rPr lang="ja-JP" altLang="en-US" sz="2400" b="1" dirty="0" smtClean="0">
                <a:solidFill>
                  <a:schemeClr val="tx2"/>
                </a:solidFill>
                <a:latin typeface="+mj-lt"/>
                <a:ea typeface="+mj-ea"/>
                <a:cs typeface="+mj-cs"/>
              </a:rPr>
              <a:t>学生生活の活性化</a:t>
            </a:r>
            <a:r>
              <a:rPr lang="en-US" altLang="ja-JP" sz="2400" b="1" dirty="0" smtClean="0">
                <a:solidFill>
                  <a:schemeClr val="tx2"/>
                </a:solidFill>
                <a:latin typeface="+mj-lt"/>
                <a:ea typeface="+mj-ea"/>
                <a:cs typeface="+mj-cs"/>
              </a:rPr>
              <a:t>&gt;</a:t>
            </a:r>
            <a:endParaRPr lang="ja-JP" altLang="en-US" sz="2400" b="1" dirty="0" smtClean="0">
              <a:solidFill>
                <a:schemeClr val="tx2"/>
              </a:solidFill>
              <a:latin typeface="+mj-lt"/>
              <a:ea typeface="+mj-ea"/>
              <a:cs typeface="+mj-cs"/>
            </a:endParaRPr>
          </a:p>
          <a:p>
            <a:r>
              <a:rPr lang="ja-JP" altLang="en-US" sz="2000" dirty="0" smtClean="0">
                <a:latin typeface="+mj-ea"/>
                <a:ea typeface="+mj-ea"/>
              </a:rPr>
              <a:t>学生自身が中心となり学生目線で自分たちの学生生活にとって有益な，欲しい情報を発信，交換していくことで，これまで以上に経大が楽しいものとなる。</a:t>
            </a:r>
            <a:endParaRPr kumimoji="1" lang="ja-JP" altLang="en-US" sz="2000" dirty="0">
              <a:latin typeface="+mj-ea"/>
              <a:ea typeface="+mj-ea"/>
            </a:endParaRPr>
          </a:p>
        </p:txBody>
      </p:sp>
      <p:sp>
        <p:nvSpPr>
          <p:cNvPr id="4" name="日付プレースホルダ 3"/>
          <p:cNvSpPr>
            <a:spLocks noGrp="1"/>
          </p:cNvSpPr>
          <p:nvPr>
            <p:ph type="dt" sz="half" idx="10"/>
          </p:nvPr>
        </p:nvSpPr>
        <p:spPr/>
        <p:txBody>
          <a:bodyPr/>
          <a:lstStyle/>
          <a:p>
            <a:fld id="{41123A05-63CC-424D-865A-894DB8CE070D}"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055E0FD7-A61A-42EE-B70C-DCA7872AEB14}"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t>目次</a:t>
            </a:r>
            <a:endParaRPr kumimoji="1" lang="ja-JP" altLang="en-US" sz="4000" dirty="0"/>
          </a:p>
        </p:txBody>
      </p:sp>
      <p:sp>
        <p:nvSpPr>
          <p:cNvPr id="3" name="コンテンツ プレースホルダ 2"/>
          <p:cNvSpPr>
            <a:spLocks noGrp="1"/>
          </p:cNvSpPr>
          <p:nvPr>
            <p:ph idx="1"/>
          </p:nvPr>
        </p:nvSpPr>
        <p:spPr/>
        <p:txBody>
          <a:bodyPr>
            <a:normAutofit/>
          </a:bodyPr>
          <a:lstStyle/>
          <a:p>
            <a:pPr>
              <a:buNone/>
            </a:pPr>
            <a:r>
              <a:rPr kumimoji="1" lang="en-US" altLang="ja-JP" sz="2800" dirty="0" smtClean="0">
                <a:latin typeface="+mj-ea"/>
                <a:ea typeface="+mj-ea"/>
              </a:rPr>
              <a:t>1.</a:t>
            </a:r>
            <a:r>
              <a:rPr kumimoji="1" lang="ja-JP" altLang="en-US" sz="2800" dirty="0" smtClean="0">
                <a:latin typeface="+mj-ea"/>
                <a:ea typeface="+mj-ea"/>
              </a:rPr>
              <a:t>このプロジェクトの目的</a:t>
            </a:r>
          </a:p>
          <a:p>
            <a:pPr>
              <a:buNone/>
            </a:pPr>
            <a:r>
              <a:rPr lang="en-US" altLang="ja-JP" sz="2800" dirty="0" smtClean="0">
                <a:latin typeface="+mj-ea"/>
                <a:ea typeface="+mj-ea"/>
              </a:rPr>
              <a:t>2.</a:t>
            </a:r>
            <a:r>
              <a:rPr lang="ja-JP" altLang="en-US" sz="2800" dirty="0" smtClean="0">
                <a:latin typeface="+mj-ea"/>
                <a:ea typeface="+mj-ea"/>
              </a:rPr>
              <a:t>このプロジェクトの内容</a:t>
            </a:r>
          </a:p>
          <a:p>
            <a:pPr>
              <a:buNone/>
            </a:pPr>
            <a:r>
              <a:rPr kumimoji="1" lang="en-US" altLang="ja-JP" sz="2800" dirty="0" smtClean="0">
                <a:latin typeface="+mj-ea"/>
                <a:ea typeface="+mj-ea"/>
              </a:rPr>
              <a:t>3.</a:t>
            </a:r>
            <a:r>
              <a:rPr kumimoji="1" lang="ja-JP" altLang="en-US" sz="2800" dirty="0" smtClean="0">
                <a:latin typeface="+mj-ea"/>
                <a:ea typeface="+mj-ea"/>
              </a:rPr>
              <a:t>結果・到達イメージ</a:t>
            </a:r>
            <a:endParaRPr kumimoji="1" lang="ja-JP" altLang="en-US" sz="2800" dirty="0">
              <a:latin typeface="+mj-ea"/>
              <a:ea typeface="+mj-ea"/>
            </a:endParaRPr>
          </a:p>
        </p:txBody>
      </p:sp>
      <p:sp>
        <p:nvSpPr>
          <p:cNvPr id="4" name="日付プレースホルダ 3"/>
          <p:cNvSpPr>
            <a:spLocks noGrp="1"/>
          </p:cNvSpPr>
          <p:nvPr>
            <p:ph type="dt" sz="half" idx="10"/>
          </p:nvPr>
        </p:nvSpPr>
        <p:spPr/>
        <p:txBody>
          <a:bodyPr/>
          <a:lstStyle/>
          <a:p>
            <a:fld id="{6B7440B2-AEAD-46E5-AA70-1057F36FC593}"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055E0FD7-A61A-42EE-B70C-DCA7872AEB14}"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4282" y="1285860"/>
            <a:ext cx="9144000" cy="1143000"/>
          </a:xfrm>
        </p:spPr>
        <p:txBody>
          <a:bodyPr>
            <a:noAutofit/>
          </a:bodyPr>
          <a:lstStyle/>
          <a:p>
            <a:r>
              <a:rPr kumimoji="1" lang="en-US" altLang="ja-JP" sz="3600" dirty="0" smtClean="0"/>
              <a:t/>
            </a:r>
            <a:br>
              <a:rPr kumimoji="1" lang="en-US" altLang="ja-JP" sz="3600" dirty="0" smtClean="0"/>
            </a:br>
            <a:r>
              <a:rPr kumimoji="1" lang="en-US" altLang="ja-JP" sz="3600" dirty="0" smtClean="0"/>
              <a:t/>
            </a:r>
            <a:br>
              <a:rPr kumimoji="1" lang="en-US" altLang="ja-JP" sz="3600" dirty="0" smtClean="0"/>
            </a:br>
            <a:r>
              <a:rPr lang="en-US" altLang="ja-JP" sz="3600" dirty="0" smtClean="0"/>
              <a:t/>
            </a:r>
            <a:br>
              <a:rPr lang="en-US" altLang="ja-JP" sz="3600" dirty="0" smtClean="0"/>
            </a:br>
            <a:r>
              <a:rPr lang="en-US" altLang="ja-JP" sz="4400" dirty="0" smtClean="0"/>
              <a:t> </a:t>
            </a:r>
            <a:br>
              <a:rPr lang="en-US" altLang="ja-JP" sz="4400" dirty="0" smtClean="0"/>
            </a:br>
            <a:r>
              <a:rPr lang="en-US" altLang="ja-JP" sz="4400" dirty="0" smtClean="0"/>
              <a:t/>
            </a:r>
            <a:br>
              <a:rPr lang="en-US" altLang="ja-JP" sz="4400" dirty="0" smtClean="0"/>
            </a:br>
            <a:r>
              <a:rPr lang="en-US" altLang="ja-JP" sz="4400" dirty="0" smtClean="0"/>
              <a:t> </a:t>
            </a:r>
            <a:r>
              <a:rPr lang="en-US" altLang="ja-JP" sz="4000" dirty="0" smtClean="0"/>
              <a:t>1.</a:t>
            </a:r>
            <a:r>
              <a:rPr lang="ja-JP" altLang="en-US" sz="4000" dirty="0" smtClean="0"/>
              <a:t>このプロジェクトの目的①</a:t>
            </a:r>
            <a:r>
              <a:rPr lang="en-US" altLang="ja-JP" sz="4000" dirty="0" smtClean="0"/>
              <a:t> </a:t>
            </a:r>
            <a:r>
              <a:rPr lang="en-US" altLang="ja-JP" sz="1800" dirty="0" smtClean="0"/>
              <a:t/>
            </a:r>
            <a:br>
              <a:rPr lang="en-US" altLang="ja-JP" sz="1800" dirty="0" smtClean="0"/>
            </a:br>
            <a:r>
              <a:rPr lang="en-US" altLang="ja-JP" sz="1600" b="1" dirty="0" smtClean="0">
                <a:latin typeface="+mj-ea"/>
              </a:rPr>
              <a:t>&lt;</a:t>
            </a:r>
            <a:r>
              <a:rPr lang="ja-JP" altLang="en-US" sz="1600" b="1" dirty="0" smtClean="0">
                <a:latin typeface="+mj-ea"/>
              </a:rPr>
              <a:t>インターネットを活用して地域・学生生活の情報を発信・交換・共有することで地域・学生生活の活性化</a:t>
            </a:r>
            <a:r>
              <a:rPr lang="en-US" altLang="ja-JP" sz="1600" b="1" dirty="0" smtClean="0">
                <a:latin typeface="+mj-ea"/>
              </a:rPr>
              <a:t>&gt;</a:t>
            </a:r>
            <a:r>
              <a:rPr lang="en-US" altLang="ja-JP" sz="3600" b="1" dirty="0" smtClean="0">
                <a:latin typeface="+mj-ea"/>
              </a:rPr>
              <a:t/>
            </a:r>
            <a:br>
              <a:rPr lang="en-US" altLang="ja-JP" sz="3600" b="1" dirty="0" smtClean="0">
                <a:latin typeface="+mj-ea"/>
              </a:rPr>
            </a:br>
            <a:endParaRPr kumimoji="1" lang="ja-JP" altLang="en-US" sz="3600" b="1" dirty="0"/>
          </a:p>
        </p:txBody>
      </p:sp>
      <p:sp>
        <p:nvSpPr>
          <p:cNvPr id="3" name="コンテンツ プレースホルダ 2"/>
          <p:cNvSpPr>
            <a:spLocks noGrp="1"/>
          </p:cNvSpPr>
          <p:nvPr>
            <p:ph idx="1"/>
          </p:nvPr>
        </p:nvSpPr>
        <p:spPr>
          <a:xfrm>
            <a:off x="214282" y="2000240"/>
            <a:ext cx="8643998" cy="2857520"/>
          </a:xfrm>
        </p:spPr>
        <p:txBody>
          <a:bodyPr>
            <a:normAutofit/>
          </a:bodyPr>
          <a:lstStyle/>
          <a:p>
            <a:r>
              <a:rPr lang="ja-JP" altLang="en-US" sz="2000" dirty="0" smtClean="0">
                <a:latin typeface="+mj-ea"/>
                <a:ea typeface="+mj-ea"/>
              </a:rPr>
              <a:t>学科の講義で学んだ知識を生かしインターネットを活用して，</a:t>
            </a:r>
            <a:r>
              <a:rPr lang="en-US" altLang="ja-JP" sz="2000" dirty="0" smtClean="0">
                <a:latin typeface="+mj-ea"/>
                <a:ea typeface="+mj-ea"/>
              </a:rPr>
              <a:t>                       </a:t>
            </a:r>
            <a:r>
              <a:rPr lang="ja-JP" altLang="en-US" sz="2000" dirty="0" smtClean="0">
                <a:latin typeface="+mj-ea"/>
                <a:ea typeface="+mj-ea"/>
              </a:rPr>
              <a:t>学生の目線から大学周辺などの地域や学生生活の情報を発信・交換・共有し、それらの活性化に貢献を目的とする。</a:t>
            </a:r>
          </a:p>
          <a:p>
            <a:r>
              <a:rPr lang="en-US" altLang="ja-JP" sz="2000" dirty="0" smtClean="0">
                <a:latin typeface="+mj-ea"/>
                <a:ea typeface="+mj-ea"/>
              </a:rPr>
              <a:t>Web</a:t>
            </a:r>
            <a:r>
              <a:rPr lang="ja-JP" altLang="en-US" sz="2000" dirty="0" smtClean="0">
                <a:latin typeface="+mj-ea"/>
                <a:ea typeface="+mj-ea"/>
              </a:rPr>
              <a:t>サイトを中心に飲食店情報やお勧めスポット情報，                                イベント情報などをやり取りする。</a:t>
            </a:r>
          </a:p>
          <a:p>
            <a:r>
              <a:rPr lang="ja-JP" altLang="en-US" sz="2000" dirty="0" smtClean="0">
                <a:latin typeface="+mj-ea"/>
                <a:ea typeface="+mj-ea"/>
              </a:rPr>
              <a:t>メールマガジンの発行や</a:t>
            </a:r>
            <a:r>
              <a:rPr lang="en-US" altLang="ja-JP" sz="2000" dirty="0" smtClean="0">
                <a:latin typeface="+mj-ea"/>
                <a:ea typeface="+mj-ea"/>
              </a:rPr>
              <a:t>Web</a:t>
            </a:r>
            <a:r>
              <a:rPr lang="ja-JP" altLang="en-US" sz="2000" dirty="0" smtClean="0">
                <a:latin typeface="+mj-ea"/>
                <a:ea typeface="+mj-ea"/>
              </a:rPr>
              <a:t>連携イベントを企画することで，                              実際の生活の様々な場面での地域の方々や学生間のコミュニケーションの拡大と深化を図る。</a:t>
            </a:r>
            <a:endParaRPr kumimoji="1" lang="ja-JP" altLang="en-US" sz="2000" dirty="0">
              <a:latin typeface="+mj-ea"/>
              <a:ea typeface="+mj-ea"/>
            </a:endParaRPr>
          </a:p>
        </p:txBody>
      </p:sp>
      <p:sp>
        <p:nvSpPr>
          <p:cNvPr id="4" name="日付プレースホルダ 3"/>
          <p:cNvSpPr>
            <a:spLocks noGrp="1"/>
          </p:cNvSpPr>
          <p:nvPr>
            <p:ph type="dt" sz="half" idx="10"/>
          </p:nvPr>
        </p:nvSpPr>
        <p:spPr/>
        <p:txBody>
          <a:bodyPr/>
          <a:lstStyle/>
          <a:p>
            <a:fld id="{D5B7CE2E-B6E3-47BC-8E57-3D3C448C8BCB}"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055E0FD7-A61A-42EE-B70C-DCA7872AEB14}"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356"/>
            <a:ext cx="8686800" cy="1143000"/>
          </a:xfrm>
        </p:spPr>
        <p:txBody>
          <a:bodyPr>
            <a:normAutofit/>
          </a:bodyPr>
          <a:lstStyle/>
          <a:p>
            <a:r>
              <a:rPr kumimoji="1" lang="en-US" altLang="ja-JP" sz="4000" dirty="0" smtClean="0"/>
              <a:t>1.</a:t>
            </a:r>
            <a:r>
              <a:rPr kumimoji="1" lang="ja-JP" altLang="en-US" sz="4000" dirty="0" smtClean="0"/>
              <a:t>このプロジェクトの目的</a:t>
            </a:r>
            <a:r>
              <a:rPr lang="ja-JP" altLang="en-US" sz="4000" dirty="0" smtClean="0"/>
              <a:t>②</a:t>
            </a:r>
            <a:endParaRPr kumimoji="1" lang="ja-JP" altLang="en-US" sz="4000" dirty="0"/>
          </a:p>
        </p:txBody>
      </p:sp>
      <p:sp>
        <p:nvSpPr>
          <p:cNvPr id="3" name="コンテンツ プレースホルダ 2"/>
          <p:cNvSpPr>
            <a:spLocks noGrp="1"/>
          </p:cNvSpPr>
          <p:nvPr>
            <p:ph idx="1"/>
          </p:nvPr>
        </p:nvSpPr>
        <p:spPr/>
        <p:txBody>
          <a:bodyPr/>
          <a:lstStyle/>
          <a:p>
            <a:pPr>
              <a:spcBef>
                <a:spcPct val="0"/>
              </a:spcBef>
              <a:buNone/>
            </a:pPr>
            <a:r>
              <a:rPr lang="en-US" altLang="ja-JP" sz="2400" b="1" dirty="0" smtClean="0">
                <a:solidFill>
                  <a:schemeClr val="tx2"/>
                </a:solidFill>
                <a:latin typeface="+mj-lt"/>
                <a:ea typeface="+mj-ea"/>
                <a:cs typeface="+mj-cs"/>
              </a:rPr>
              <a:t>&lt;</a:t>
            </a:r>
            <a:r>
              <a:rPr lang="ja-JP" altLang="en-US" sz="2400" b="1" dirty="0" smtClean="0">
                <a:solidFill>
                  <a:schemeClr val="tx2"/>
                </a:solidFill>
                <a:latin typeface="+mj-lt"/>
                <a:ea typeface="+mj-ea"/>
                <a:cs typeface="+mj-cs"/>
              </a:rPr>
              <a:t>プロジェクトメンバーの一般常識と</a:t>
            </a:r>
            <a:r>
              <a:rPr lang="en-US" altLang="ja-JP" sz="2400" b="1" dirty="0" smtClean="0">
                <a:solidFill>
                  <a:schemeClr val="tx2"/>
                </a:solidFill>
                <a:latin typeface="+mj-lt"/>
                <a:ea typeface="+mj-ea"/>
                <a:cs typeface="+mj-cs"/>
              </a:rPr>
              <a:t>IT</a:t>
            </a:r>
            <a:r>
              <a:rPr lang="ja-JP" altLang="en-US" sz="2400" b="1" dirty="0" smtClean="0">
                <a:solidFill>
                  <a:schemeClr val="tx2"/>
                </a:solidFill>
                <a:latin typeface="+mj-lt"/>
                <a:ea typeface="+mj-ea"/>
                <a:cs typeface="+mj-cs"/>
              </a:rPr>
              <a:t>スキルの向上を狙う</a:t>
            </a:r>
            <a:r>
              <a:rPr lang="en-US" altLang="ja-JP" sz="2400" b="1" dirty="0" smtClean="0">
                <a:solidFill>
                  <a:schemeClr val="tx2"/>
                </a:solidFill>
                <a:latin typeface="+mj-lt"/>
                <a:ea typeface="+mj-ea"/>
                <a:cs typeface="+mj-cs"/>
              </a:rPr>
              <a:t>&gt;</a:t>
            </a:r>
            <a:endParaRPr lang="ja-JP" altLang="en-US" sz="2400" b="1" dirty="0" smtClean="0">
              <a:solidFill>
                <a:schemeClr val="tx2"/>
              </a:solidFill>
              <a:latin typeface="+mj-lt"/>
              <a:ea typeface="+mj-ea"/>
              <a:cs typeface="+mj-cs"/>
            </a:endParaRPr>
          </a:p>
          <a:p>
            <a:r>
              <a:rPr lang="ja-JP" altLang="en-US" sz="2000" dirty="0" smtClean="0">
                <a:latin typeface="+mj-ea"/>
                <a:ea typeface="+mj-ea"/>
              </a:rPr>
              <a:t>学生を中心としたプロジェクトメンバーと一生懸命に活動すると同時に，地域の方々との交流を積極的に進めることを通じ，社会人としての一般常識とコミュニケーション能力を高める。</a:t>
            </a:r>
          </a:p>
          <a:p>
            <a:r>
              <a:rPr lang="en-US" altLang="ja-JP" sz="2000" dirty="0" smtClean="0">
                <a:latin typeface="+mj-ea"/>
                <a:ea typeface="+mj-ea"/>
              </a:rPr>
              <a:t>Web</a:t>
            </a:r>
            <a:r>
              <a:rPr lang="ja-JP" altLang="en-US" sz="2000" dirty="0" smtClean="0">
                <a:latin typeface="+mj-ea"/>
                <a:ea typeface="+mj-ea"/>
              </a:rPr>
              <a:t>サイト制作・運営管理などの</a:t>
            </a:r>
            <a:r>
              <a:rPr lang="en-US" altLang="ja-JP" sz="2000" dirty="0" smtClean="0">
                <a:latin typeface="+mj-ea"/>
                <a:ea typeface="+mj-ea"/>
              </a:rPr>
              <a:t>IT</a:t>
            </a:r>
            <a:r>
              <a:rPr lang="ja-JP" altLang="en-US" sz="2000" dirty="0" smtClean="0">
                <a:latin typeface="+mj-ea"/>
                <a:ea typeface="+mj-ea"/>
              </a:rPr>
              <a:t>系のスキルを高め，将来に役立てる。</a:t>
            </a:r>
          </a:p>
        </p:txBody>
      </p:sp>
      <p:sp>
        <p:nvSpPr>
          <p:cNvPr id="4" name="日付プレースホルダ 3"/>
          <p:cNvSpPr>
            <a:spLocks noGrp="1"/>
          </p:cNvSpPr>
          <p:nvPr>
            <p:ph type="dt" sz="half" idx="10"/>
          </p:nvPr>
        </p:nvSpPr>
        <p:spPr/>
        <p:txBody>
          <a:bodyPr/>
          <a:lstStyle/>
          <a:p>
            <a:fld id="{423EAB64-797E-4FE4-9568-544F7154F348}"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055E0FD7-A61A-42EE-B70C-DCA7872AEB14}"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4000" dirty="0" smtClean="0"/>
              <a:t>2.</a:t>
            </a:r>
            <a:r>
              <a:rPr kumimoji="1" lang="ja-JP" altLang="en-US" sz="4000" dirty="0" smtClean="0"/>
              <a:t>このプロジェクトの</a:t>
            </a:r>
            <a:r>
              <a:rPr lang="ja-JP" altLang="en-US" sz="4000" dirty="0" smtClean="0"/>
              <a:t>内容①</a:t>
            </a:r>
            <a:endParaRPr kumimoji="1" lang="ja-JP" altLang="en-US" sz="4000" dirty="0"/>
          </a:p>
        </p:txBody>
      </p:sp>
      <p:sp>
        <p:nvSpPr>
          <p:cNvPr id="3" name="コンテンツ プレースホルダ 2"/>
          <p:cNvSpPr>
            <a:spLocks noGrp="1"/>
          </p:cNvSpPr>
          <p:nvPr>
            <p:ph idx="1"/>
          </p:nvPr>
        </p:nvSpPr>
        <p:spPr/>
        <p:txBody>
          <a:bodyPr/>
          <a:lstStyle/>
          <a:p>
            <a:pPr>
              <a:spcBef>
                <a:spcPct val="0"/>
              </a:spcBef>
              <a:buNone/>
            </a:pPr>
            <a:r>
              <a:rPr lang="en-US" altLang="ja-JP" sz="2400" b="1" dirty="0" smtClean="0">
                <a:solidFill>
                  <a:schemeClr val="tx2"/>
                </a:solidFill>
                <a:latin typeface="+mj-lt"/>
                <a:ea typeface="+mj-ea"/>
                <a:cs typeface="+mj-cs"/>
              </a:rPr>
              <a:t>&lt;Web</a:t>
            </a:r>
            <a:r>
              <a:rPr lang="ja-JP" altLang="en-US" sz="2400" b="1" dirty="0" smtClean="0">
                <a:solidFill>
                  <a:schemeClr val="tx2"/>
                </a:solidFill>
                <a:latin typeface="+mj-lt"/>
                <a:ea typeface="+mj-ea"/>
                <a:cs typeface="+mj-cs"/>
              </a:rPr>
              <a:t>サイト，メールマガジン管理・運営</a:t>
            </a:r>
            <a:r>
              <a:rPr lang="en-US" altLang="ja-JP" sz="2400" b="1" dirty="0" smtClean="0">
                <a:solidFill>
                  <a:schemeClr val="tx2"/>
                </a:solidFill>
                <a:latin typeface="+mj-lt"/>
                <a:ea typeface="+mj-ea"/>
                <a:cs typeface="+mj-cs"/>
              </a:rPr>
              <a:t>&gt;</a:t>
            </a:r>
            <a:endParaRPr lang="ja-JP" altLang="en-US" sz="2400" b="1" dirty="0" smtClean="0">
              <a:solidFill>
                <a:schemeClr val="tx2"/>
              </a:solidFill>
              <a:latin typeface="+mj-lt"/>
              <a:ea typeface="+mj-ea"/>
              <a:cs typeface="+mj-cs"/>
            </a:endParaRPr>
          </a:p>
          <a:p>
            <a:r>
              <a:rPr lang="ja-JP" altLang="en-US" sz="2000" dirty="0" smtClean="0">
                <a:latin typeface="+mj-ea"/>
                <a:ea typeface="+mj-ea"/>
              </a:rPr>
              <a:t>地域と学生生活の情報を学生目線でやりとりするコミュニティサイトの制作・運営を行う。</a:t>
            </a:r>
          </a:p>
          <a:p>
            <a:r>
              <a:rPr lang="ja-JP" altLang="en-US" sz="2000" dirty="0" smtClean="0">
                <a:latin typeface="+mj-ea"/>
                <a:ea typeface="+mj-ea"/>
              </a:rPr>
              <a:t>コンテンツとしては，地域系ではグルメ情報，スポット情報，「地域の人」情報，イベント情報，キャンパス系では授業情報，サークル情報などを予定。</a:t>
            </a:r>
          </a:p>
          <a:p>
            <a:r>
              <a:rPr lang="ja-JP" altLang="en-US" sz="2000" dirty="0" smtClean="0">
                <a:latin typeface="+mj-ea"/>
                <a:ea typeface="+mj-ea"/>
              </a:rPr>
              <a:t>集めた情報を運営者側から定期的に発信すると同時に，参加者間での自由な情報のやり取りが行われるようにする。</a:t>
            </a:r>
          </a:p>
        </p:txBody>
      </p:sp>
      <p:sp>
        <p:nvSpPr>
          <p:cNvPr id="4" name="日付プレースホルダ 3"/>
          <p:cNvSpPr>
            <a:spLocks noGrp="1"/>
          </p:cNvSpPr>
          <p:nvPr>
            <p:ph type="dt" sz="half" idx="10"/>
          </p:nvPr>
        </p:nvSpPr>
        <p:spPr/>
        <p:txBody>
          <a:bodyPr/>
          <a:lstStyle/>
          <a:p>
            <a:fld id="{844DB880-D207-4B6E-BD65-20BA14499585}"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055E0FD7-A61A-42EE-B70C-DCA7872AEB14}" type="slidenum">
              <a:rPr kumimoji="1" lang="ja-JP" altLang="en-US" smtClean="0"/>
              <a:pPr/>
              <a:t>5</a:t>
            </a:fld>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4000" dirty="0" smtClean="0"/>
              <a:t>2.</a:t>
            </a:r>
            <a:r>
              <a:rPr kumimoji="1" lang="ja-JP" altLang="en-US" sz="4000" dirty="0" smtClean="0"/>
              <a:t>このプロジェクトの</a:t>
            </a:r>
            <a:r>
              <a:rPr lang="ja-JP" altLang="en-US" sz="4000" dirty="0" smtClean="0"/>
              <a:t>内容②</a:t>
            </a:r>
            <a:endParaRPr kumimoji="1" lang="ja-JP" altLang="en-US" sz="4000" dirty="0"/>
          </a:p>
        </p:txBody>
      </p:sp>
      <p:sp>
        <p:nvSpPr>
          <p:cNvPr id="3" name="コンテンツ プレースホルダ 2"/>
          <p:cNvSpPr>
            <a:spLocks noGrp="1"/>
          </p:cNvSpPr>
          <p:nvPr>
            <p:ph idx="1"/>
          </p:nvPr>
        </p:nvSpPr>
        <p:spPr/>
        <p:txBody>
          <a:bodyPr/>
          <a:lstStyle/>
          <a:p>
            <a:pPr>
              <a:spcBef>
                <a:spcPct val="0"/>
              </a:spcBef>
              <a:buNone/>
            </a:pPr>
            <a:r>
              <a:rPr lang="en-US" altLang="ja-JP" sz="2400" b="1" dirty="0" smtClean="0">
                <a:solidFill>
                  <a:schemeClr val="tx2"/>
                </a:solidFill>
                <a:latin typeface="+mj-lt"/>
                <a:ea typeface="+mj-ea"/>
                <a:cs typeface="+mj-cs"/>
              </a:rPr>
              <a:t>&lt;</a:t>
            </a:r>
            <a:r>
              <a:rPr lang="ja-JP" altLang="en-US" sz="2400" b="1" dirty="0" smtClean="0">
                <a:solidFill>
                  <a:schemeClr val="tx2"/>
                </a:solidFill>
                <a:latin typeface="+mj-lt"/>
                <a:ea typeface="+mj-ea"/>
                <a:cs typeface="+mj-cs"/>
              </a:rPr>
              <a:t>活動内容</a:t>
            </a:r>
            <a:r>
              <a:rPr lang="en-US" altLang="ja-JP" sz="2400" b="1" dirty="0" smtClean="0">
                <a:solidFill>
                  <a:schemeClr val="tx2"/>
                </a:solidFill>
                <a:latin typeface="+mj-lt"/>
                <a:ea typeface="+mj-ea"/>
                <a:cs typeface="+mj-cs"/>
              </a:rPr>
              <a:t>&gt;</a:t>
            </a:r>
            <a:endParaRPr lang="ja-JP" altLang="en-US" sz="2400" b="1" dirty="0" smtClean="0">
              <a:solidFill>
                <a:schemeClr val="tx2"/>
              </a:solidFill>
              <a:latin typeface="+mj-lt"/>
              <a:ea typeface="+mj-ea"/>
              <a:cs typeface="+mj-cs"/>
            </a:endParaRPr>
          </a:p>
          <a:p>
            <a:r>
              <a:rPr lang="ja-JP" altLang="en-US" sz="2000" dirty="0" smtClean="0">
                <a:latin typeface="+mj-ea"/>
                <a:ea typeface="+mj-ea"/>
              </a:rPr>
              <a:t>メンバー内で役割を決める。</a:t>
            </a:r>
          </a:p>
          <a:p>
            <a:r>
              <a:rPr lang="ja-JP" altLang="en-US" sz="2000" dirty="0" smtClean="0">
                <a:latin typeface="+mj-ea"/>
                <a:ea typeface="+mj-ea"/>
              </a:rPr>
              <a:t>サイトのデザインや画像処理などを行う「デザイナー」</a:t>
            </a:r>
          </a:p>
          <a:p>
            <a:r>
              <a:rPr lang="ja-JP" altLang="en-US" sz="2000" dirty="0" smtClean="0">
                <a:latin typeface="+mj-ea"/>
                <a:ea typeface="+mj-ea"/>
              </a:rPr>
              <a:t>プログラム言語を勉強し、サイト運営・管理に必要な機能を作成する　　　「プログラマー」</a:t>
            </a:r>
          </a:p>
          <a:p>
            <a:r>
              <a:rPr lang="ja-JP" altLang="en-US" sz="2000" dirty="0" smtClean="0">
                <a:latin typeface="+mj-ea"/>
                <a:ea typeface="+mj-ea"/>
              </a:rPr>
              <a:t>地域情報などを収集する「営業</a:t>
            </a:r>
            <a:r>
              <a:rPr lang="en-US" altLang="ja-JP" sz="2000" dirty="0" smtClean="0">
                <a:latin typeface="+mj-ea"/>
                <a:ea typeface="+mj-ea"/>
              </a:rPr>
              <a:t>｣</a:t>
            </a:r>
            <a:endParaRPr lang="ja-JP" altLang="en-US" sz="2000" dirty="0" smtClean="0">
              <a:latin typeface="+mj-ea"/>
              <a:ea typeface="+mj-ea"/>
            </a:endParaRPr>
          </a:p>
          <a:p>
            <a:endParaRPr lang="ja-JP" altLang="en-US" dirty="0" smtClean="0"/>
          </a:p>
        </p:txBody>
      </p:sp>
      <p:sp>
        <p:nvSpPr>
          <p:cNvPr id="4" name="日付プレースホルダ 3"/>
          <p:cNvSpPr>
            <a:spLocks noGrp="1"/>
          </p:cNvSpPr>
          <p:nvPr>
            <p:ph type="dt" sz="half" idx="10"/>
          </p:nvPr>
        </p:nvSpPr>
        <p:spPr/>
        <p:txBody>
          <a:bodyPr/>
          <a:lstStyle/>
          <a:p>
            <a:fld id="{5B5A403A-CB29-4AC1-BC73-EDB6FAAB228F}"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055E0FD7-A61A-42EE-B70C-DCA7872AEB14}" type="slidenum">
              <a:rPr kumimoji="1" lang="ja-JP" altLang="en-US" smtClean="0"/>
              <a:pPr/>
              <a:t>6</a:t>
            </a:fld>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4000" dirty="0" smtClean="0"/>
              <a:t>2.</a:t>
            </a:r>
            <a:r>
              <a:rPr lang="ja-JP" altLang="en-US" sz="4000" dirty="0" smtClean="0"/>
              <a:t>このプロジェクトの内容③</a:t>
            </a:r>
            <a:endParaRPr kumimoji="1" lang="ja-JP" altLang="en-US" sz="4000" dirty="0"/>
          </a:p>
        </p:txBody>
      </p:sp>
      <p:sp>
        <p:nvSpPr>
          <p:cNvPr id="3" name="コンテンツ プレースホルダ 2"/>
          <p:cNvSpPr>
            <a:spLocks noGrp="1"/>
          </p:cNvSpPr>
          <p:nvPr>
            <p:ph idx="1"/>
          </p:nvPr>
        </p:nvSpPr>
        <p:spPr/>
        <p:txBody>
          <a:bodyPr/>
          <a:lstStyle/>
          <a:p>
            <a:pPr>
              <a:spcBef>
                <a:spcPct val="0"/>
              </a:spcBef>
              <a:buNone/>
            </a:pPr>
            <a:r>
              <a:rPr lang="en-US" altLang="ja-JP" sz="2400" b="1" dirty="0" smtClean="0">
                <a:solidFill>
                  <a:schemeClr val="tx2"/>
                </a:solidFill>
                <a:latin typeface="+mj-lt"/>
                <a:ea typeface="+mj-ea"/>
                <a:cs typeface="+mj-cs"/>
              </a:rPr>
              <a:t>&lt;</a:t>
            </a:r>
            <a:r>
              <a:rPr lang="ja-JP" altLang="en-US" sz="2400" b="1" dirty="0" smtClean="0">
                <a:solidFill>
                  <a:schemeClr val="tx2"/>
                </a:solidFill>
                <a:latin typeface="+mj-lt"/>
                <a:ea typeface="+mj-ea"/>
                <a:cs typeface="+mj-cs"/>
              </a:rPr>
              <a:t>プロジェクト知名度向上活動</a:t>
            </a:r>
            <a:r>
              <a:rPr lang="en-US" altLang="ja-JP" sz="2400" b="1" dirty="0" smtClean="0">
                <a:solidFill>
                  <a:schemeClr val="tx2"/>
                </a:solidFill>
                <a:latin typeface="+mj-lt"/>
                <a:ea typeface="+mj-ea"/>
                <a:cs typeface="+mj-cs"/>
              </a:rPr>
              <a:t>&gt;</a:t>
            </a:r>
            <a:endParaRPr lang="ja-JP" altLang="en-US" sz="2400" b="1" dirty="0" smtClean="0">
              <a:solidFill>
                <a:schemeClr val="tx2"/>
              </a:solidFill>
              <a:latin typeface="+mj-lt"/>
              <a:ea typeface="+mj-ea"/>
              <a:cs typeface="+mj-cs"/>
            </a:endParaRPr>
          </a:p>
          <a:p>
            <a:r>
              <a:rPr lang="ja-JP" altLang="en-US" sz="2000" dirty="0" smtClean="0">
                <a:latin typeface="+mj-ea"/>
                <a:ea typeface="+mj-ea"/>
              </a:rPr>
              <a:t>ホームページの利用者増加を促すために、ポスター作成。</a:t>
            </a:r>
          </a:p>
          <a:p>
            <a:r>
              <a:rPr lang="ja-JP" altLang="en-US" sz="2000" dirty="0" smtClean="0">
                <a:latin typeface="+mj-ea"/>
                <a:ea typeface="+mj-ea"/>
              </a:rPr>
              <a:t>作成した広告物はキャンパス内に掲載してもらい、知名度向上を図る。</a:t>
            </a:r>
            <a:endParaRPr kumimoji="1" lang="ja-JP" altLang="en-US" sz="2000" dirty="0">
              <a:latin typeface="+mj-ea"/>
              <a:ea typeface="+mj-ea"/>
            </a:endParaRPr>
          </a:p>
        </p:txBody>
      </p:sp>
      <p:sp>
        <p:nvSpPr>
          <p:cNvPr id="4" name="日付プレースホルダ 3"/>
          <p:cNvSpPr>
            <a:spLocks noGrp="1"/>
          </p:cNvSpPr>
          <p:nvPr>
            <p:ph type="dt" sz="half" idx="10"/>
          </p:nvPr>
        </p:nvSpPr>
        <p:spPr/>
        <p:txBody>
          <a:bodyPr/>
          <a:lstStyle/>
          <a:p>
            <a:fld id="{0434F9C2-F073-4386-898B-4CA4794FDEAA}"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055E0FD7-A61A-42EE-B70C-DCA7872AEB14}"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4000" dirty="0" smtClean="0"/>
              <a:t>3.</a:t>
            </a:r>
            <a:r>
              <a:rPr kumimoji="1" lang="ja-JP" altLang="en-US" sz="4000" dirty="0" smtClean="0"/>
              <a:t>結果・到達イメージ</a:t>
            </a:r>
            <a:r>
              <a:rPr lang="ja-JP" altLang="en-US" sz="4000" dirty="0" smtClean="0"/>
              <a:t>①</a:t>
            </a:r>
            <a:endParaRPr kumimoji="1" lang="ja-JP" altLang="en-US" sz="4000" dirty="0"/>
          </a:p>
        </p:txBody>
      </p:sp>
      <p:sp>
        <p:nvSpPr>
          <p:cNvPr id="3" name="コンテンツ プレースホルダ 2"/>
          <p:cNvSpPr>
            <a:spLocks noGrp="1"/>
          </p:cNvSpPr>
          <p:nvPr>
            <p:ph idx="1"/>
          </p:nvPr>
        </p:nvSpPr>
        <p:spPr/>
        <p:txBody>
          <a:bodyPr/>
          <a:lstStyle/>
          <a:p>
            <a:pPr>
              <a:spcBef>
                <a:spcPct val="0"/>
              </a:spcBef>
              <a:buNone/>
            </a:pPr>
            <a:r>
              <a:rPr lang="en-US" altLang="ja-JP" sz="2400" b="1" dirty="0" smtClean="0">
                <a:solidFill>
                  <a:schemeClr val="tx2"/>
                </a:solidFill>
                <a:latin typeface="+mj-lt"/>
                <a:ea typeface="+mj-ea"/>
                <a:cs typeface="+mj-cs"/>
              </a:rPr>
              <a:t>&lt;</a:t>
            </a:r>
            <a:r>
              <a:rPr lang="ja-JP" altLang="en-US" sz="2400" b="1" dirty="0" smtClean="0">
                <a:solidFill>
                  <a:schemeClr val="tx2"/>
                </a:solidFill>
                <a:latin typeface="+mj-lt"/>
                <a:ea typeface="+mj-ea"/>
                <a:cs typeface="+mj-cs"/>
              </a:rPr>
              <a:t>地域の活性化</a:t>
            </a:r>
            <a:r>
              <a:rPr lang="en-US" altLang="ja-JP" sz="2400" b="1" dirty="0" smtClean="0">
                <a:solidFill>
                  <a:schemeClr val="tx2"/>
                </a:solidFill>
                <a:latin typeface="+mj-lt"/>
                <a:ea typeface="+mj-ea"/>
                <a:cs typeface="+mj-cs"/>
              </a:rPr>
              <a:t>&gt;</a:t>
            </a:r>
            <a:endParaRPr lang="ja-JP" altLang="en-US" sz="2400" b="1" dirty="0" smtClean="0">
              <a:solidFill>
                <a:schemeClr val="tx2"/>
              </a:solidFill>
              <a:latin typeface="+mj-lt"/>
              <a:ea typeface="+mj-ea"/>
              <a:cs typeface="+mj-cs"/>
            </a:endParaRPr>
          </a:p>
          <a:p>
            <a:r>
              <a:rPr lang="ja-JP" altLang="en-US" sz="2000" dirty="0" smtClean="0">
                <a:latin typeface="+mj-ea"/>
                <a:ea typeface="+mj-ea"/>
              </a:rPr>
              <a:t>経大生が大学を中心とした地域のお店やスポットをこれまで以上に活用するようになる。</a:t>
            </a:r>
          </a:p>
          <a:p>
            <a:r>
              <a:rPr lang="ja-JP" altLang="en-US" sz="2000" dirty="0" smtClean="0">
                <a:latin typeface="+mj-ea"/>
                <a:ea typeface="+mj-ea"/>
              </a:rPr>
              <a:t>売上の向上や地域の方々との交流の活性化に貢献。</a:t>
            </a:r>
          </a:p>
          <a:p>
            <a:pPr>
              <a:buNone/>
            </a:pPr>
            <a:endParaRPr kumimoji="1" lang="ja-JP" altLang="en-US" dirty="0" smtClean="0"/>
          </a:p>
        </p:txBody>
      </p:sp>
      <p:sp>
        <p:nvSpPr>
          <p:cNvPr id="4" name="日付プレースホルダ 3"/>
          <p:cNvSpPr>
            <a:spLocks noGrp="1"/>
          </p:cNvSpPr>
          <p:nvPr>
            <p:ph type="dt" sz="half" idx="10"/>
          </p:nvPr>
        </p:nvSpPr>
        <p:spPr/>
        <p:txBody>
          <a:bodyPr/>
          <a:lstStyle/>
          <a:p>
            <a:fld id="{AB753A40-9F99-4DDF-A2D1-38AF7143A0BC}"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055E0FD7-A61A-42EE-B70C-DCA7872AEB14}"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4000" dirty="0" smtClean="0"/>
              <a:t>3.</a:t>
            </a:r>
            <a:r>
              <a:rPr kumimoji="1" lang="ja-JP" altLang="en-US" sz="4000" dirty="0" smtClean="0"/>
              <a:t>結果・到達イメージ</a:t>
            </a:r>
            <a:r>
              <a:rPr lang="ja-JP" altLang="en-US" sz="4000" dirty="0" smtClean="0"/>
              <a:t>②</a:t>
            </a:r>
            <a:endParaRPr kumimoji="1" lang="ja-JP" altLang="en-US" sz="4000" dirty="0"/>
          </a:p>
        </p:txBody>
      </p:sp>
      <p:sp>
        <p:nvSpPr>
          <p:cNvPr id="3" name="コンテンツ プレースホルダ 2"/>
          <p:cNvSpPr>
            <a:spLocks noGrp="1"/>
          </p:cNvSpPr>
          <p:nvPr>
            <p:ph idx="1"/>
          </p:nvPr>
        </p:nvSpPr>
        <p:spPr/>
        <p:txBody>
          <a:bodyPr/>
          <a:lstStyle/>
          <a:p>
            <a:pPr>
              <a:spcBef>
                <a:spcPct val="0"/>
              </a:spcBef>
              <a:buNone/>
            </a:pPr>
            <a:r>
              <a:rPr lang="en-US" altLang="ja-JP" sz="2400" b="1" dirty="0" smtClean="0">
                <a:solidFill>
                  <a:schemeClr val="tx2"/>
                </a:solidFill>
                <a:latin typeface="+mj-lt"/>
                <a:ea typeface="+mj-ea"/>
                <a:cs typeface="+mj-cs"/>
              </a:rPr>
              <a:t>&lt;Web</a:t>
            </a:r>
            <a:r>
              <a:rPr lang="ja-JP" altLang="en-US" sz="2400" b="1" dirty="0" smtClean="0">
                <a:solidFill>
                  <a:schemeClr val="tx2"/>
                </a:solidFill>
                <a:latin typeface="+mj-lt"/>
                <a:ea typeface="+mj-ea"/>
                <a:cs typeface="+mj-cs"/>
              </a:rPr>
              <a:t>サイトやメールマガジンでの定期的な情報の発信</a:t>
            </a:r>
            <a:r>
              <a:rPr lang="en-US" altLang="ja-JP" sz="2400" b="1" dirty="0" smtClean="0">
                <a:solidFill>
                  <a:schemeClr val="tx2"/>
                </a:solidFill>
                <a:latin typeface="+mj-lt"/>
                <a:ea typeface="+mj-ea"/>
                <a:cs typeface="+mj-cs"/>
              </a:rPr>
              <a:t>&gt;</a:t>
            </a:r>
            <a:endParaRPr lang="ja-JP" altLang="en-US" sz="2400" b="1" dirty="0" smtClean="0">
              <a:solidFill>
                <a:schemeClr val="tx2"/>
              </a:solidFill>
              <a:latin typeface="+mj-lt"/>
              <a:ea typeface="+mj-ea"/>
              <a:cs typeface="+mj-cs"/>
            </a:endParaRPr>
          </a:p>
          <a:p>
            <a:r>
              <a:rPr lang="ja-JP" altLang="en-US" sz="2000" dirty="0" smtClean="0">
                <a:latin typeface="+mj-ea"/>
                <a:ea typeface="+mj-ea"/>
              </a:rPr>
              <a:t>地域や学生生活の活性化のベースとして，運営者側からの定期的な情報発信を行う。</a:t>
            </a:r>
          </a:p>
          <a:p>
            <a:r>
              <a:rPr lang="ja-JP" altLang="en-US" sz="2000" dirty="0" smtClean="0">
                <a:latin typeface="+mj-ea"/>
                <a:ea typeface="+mj-ea"/>
              </a:rPr>
              <a:t>定期更新コンテンツを設けると同時に，定期発行のメールマガジンによって行われる。</a:t>
            </a:r>
          </a:p>
          <a:p>
            <a:r>
              <a:rPr lang="ja-JP" altLang="en-US" sz="2000" dirty="0" smtClean="0">
                <a:latin typeface="+mj-ea"/>
                <a:ea typeface="+mj-ea"/>
              </a:rPr>
              <a:t>コミュニティサイトが地域・学生生活に密接に結びついたものとなる。</a:t>
            </a:r>
          </a:p>
          <a:p>
            <a:endParaRPr kumimoji="1" lang="ja-JP" altLang="en-US" dirty="0"/>
          </a:p>
        </p:txBody>
      </p:sp>
      <p:sp>
        <p:nvSpPr>
          <p:cNvPr id="4" name="日付プレースホルダ 3"/>
          <p:cNvSpPr>
            <a:spLocks noGrp="1"/>
          </p:cNvSpPr>
          <p:nvPr>
            <p:ph type="dt" sz="half" idx="10"/>
          </p:nvPr>
        </p:nvSpPr>
        <p:spPr/>
        <p:txBody>
          <a:bodyPr/>
          <a:lstStyle/>
          <a:p>
            <a:fld id="{2074E0E8-3CCB-4C3D-8BF1-9C3B1448F24B}"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055E0FD7-A61A-42EE-B70C-DCA7872AEB14}" type="slidenum">
              <a:rPr kumimoji="1" lang="ja-JP" altLang="en-US" smtClean="0"/>
              <a:pPr/>
              <a:t>9</a:t>
            </a:fld>
            <a:endParaRPr kumimoji="1" lang="ja-JP"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TotalTime>
  <Words>592</Words>
  <Application>Microsoft Office PowerPoint</Application>
  <PresentationFormat>画面に合わせる (4:3)</PresentationFormat>
  <Paragraphs>60</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リゾート</vt:lpstr>
      <vt:lpstr>Web連携・みせ・まち・おこしプロジェクト</vt:lpstr>
      <vt:lpstr>目次</vt:lpstr>
      <vt:lpstr>       1.このプロジェクトの目的①  &lt;インターネットを活用して地域・学生生活の情報を発信・交換・共有することで地域・学生生活の活性化&gt; </vt:lpstr>
      <vt:lpstr>1.このプロジェクトの目的②</vt:lpstr>
      <vt:lpstr>2.このプロジェクトの内容①</vt:lpstr>
      <vt:lpstr>2.このプロジェクトの内容②</vt:lpstr>
      <vt:lpstr>2.このプロジェクトの内容③</vt:lpstr>
      <vt:lpstr>3.結果・到達イメージ①</vt:lpstr>
      <vt:lpstr>3.結果・到達イメージ②</vt:lpstr>
      <vt:lpstr>3.結果・到達イメージ③</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Web連携・みせ・まち・おこしプロジェクト</dc:title>
  <dc:creator>template</dc:creator>
  <cp:lastModifiedBy>d.kubo</cp:lastModifiedBy>
  <cp:revision>19</cp:revision>
  <dcterms:created xsi:type="dcterms:W3CDTF">2009-06-05T03:28:04Z</dcterms:created>
  <dcterms:modified xsi:type="dcterms:W3CDTF">2009-06-12T10:03:52Z</dcterms:modified>
</cp:coreProperties>
</file>