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8"/>
  </p:notesMasterIdLst>
  <p:handoutMasterIdLst>
    <p:handoutMasterId r:id="rId29"/>
  </p:handoutMasterIdLst>
  <p:sldIdLst>
    <p:sldId id="256" r:id="rId2"/>
    <p:sldId id="257" r:id="rId3"/>
    <p:sldId id="263" r:id="rId4"/>
    <p:sldId id="258" r:id="rId5"/>
    <p:sldId id="273" r:id="rId6"/>
    <p:sldId id="278" r:id="rId7"/>
    <p:sldId id="279" r:id="rId8"/>
    <p:sldId id="270" r:id="rId9"/>
    <p:sldId id="272" r:id="rId10"/>
    <p:sldId id="274" r:id="rId11"/>
    <p:sldId id="275" r:id="rId12"/>
    <p:sldId id="271" r:id="rId13"/>
    <p:sldId id="282" r:id="rId14"/>
    <p:sldId id="283" r:id="rId15"/>
    <p:sldId id="280" r:id="rId16"/>
    <p:sldId id="276" r:id="rId17"/>
    <p:sldId id="277" r:id="rId18"/>
    <p:sldId id="266" r:id="rId19"/>
    <p:sldId id="267" r:id="rId20"/>
    <p:sldId id="269" r:id="rId21"/>
    <p:sldId id="268" r:id="rId22"/>
    <p:sldId id="259" r:id="rId23"/>
    <p:sldId id="260" r:id="rId24"/>
    <p:sldId id="264" r:id="rId25"/>
    <p:sldId id="281" r:id="rId26"/>
    <p:sldId id="284" r:id="rId2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87840" autoAdjust="0"/>
  </p:normalViewPr>
  <p:slideViewPr>
    <p:cSldViewPr>
      <p:cViewPr varScale="1">
        <p:scale>
          <a:sx n="81" d="100"/>
          <a:sy n="81" d="100"/>
        </p:scale>
        <p:origin x="-1242" y="-90"/>
      </p:cViewPr>
      <p:guideLst>
        <p:guide orient="horz" pos="2160"/>
        <p:guide pos="2880"/>
      </p:guideLst>
    </p:cSldViewPr>
  </p:slideViewPr>
  <p:outlineViewPr>
    <p:cViewPr>
      <p:scale>
        <a:sx n="33" d="100"/>
        <a:sy n="33" d="100"/>
      </p:scale>
      <p:origin x="0" y="3132"/>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______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ja-JP"/>
  <c:chart>
    <c:title>
      <c:layout>
        <c:manualLayout>
          <c:xMode val="edge"/>
          <c:yMode val="edge"/>
          <c:x val="0.44401681893870132"/>
          <c:y val="2.3862693684747509E-2"/>
        </c:manualLayout>
      </c:layout>
    </c:title>
    <c:plotArea>
      <c:layout/>
      <c:pieChart>
        <c:varyColors val="1"/>
        <c:ser>
          <c:idx val="0"/>
          <c:order val="0"/>
          <c:tx>
            <c:strRef>
              <c:f>'Sheet1'!$B$1</c:f>
              <c:strCache>
                <c:ptCount val="1"/>
                <c:pt idx="0">
                  <c:v>売上高</c:v>
                </c:pt>
              </c:strCache>
            </c:strRef>
          </c:tx>
          <c:dLbls>
            <c:showVal val="1"/>
            <c:showLeaderLines val="1"/>
          </c:dLbls>
          <c:cat>
            <c:strRef>
              <c:f>'Sheet1'!$A$2:$A$6</c:f>
              <c:strCache>
                <c:ptCount val="5"/>
                <c:pt idx="0">
                  <c:v>EC事業</c:v>
                </c:pt>
                <c:pt idx="1">
                  <c:v>金融事業</c:v>
                </c:pt>
                <c:pt idx="2">
                  <c:v>トラベル・エンターテイメント</c:v>
                </c:pt>
                <c:pt idx="3">
                  <c:v>ポータル・メディア事業</c:v>
                </c:pt>
                <c:pt idx="4">
                  <c:v>その他</c:v>
                </c:pt>
              </c:strCache>
            </c:strRef>
          </c:cat>
          <c:val>
            <c:numRef>
              <c:f>'Sheet1'!$B$2:$B$6</c:f>
              <c:numCache>
                <c:formatCode>0%</c:formatCode>
                <c:ptCount val="5"/>
                <c:pt idx="0">
                  <c:v>0.4900000000000001</c:v>
                </c:pt>
                <c:pt idx="1">
                  <c:v>0.26</c:v>
                </c:pt>
                <c:pt idx="2">
                  <c:v>0.16</c:v>
                </c:pt>
                <c:pt idx="3">
                  <c:v>7.0000000000000021E-2</c:v>
                </c:pt>
                <c:pt idx="4">
                  <c:v>2.0000000000000007E-2</c:v>
                </c:pt>
              </c:numCache>
            </c:numRef>
          </c:val>
        </c:ser>
        <c:firstSliceAng val="0"/>
      </c:pieChart>
    </c:plotArea>
    <c:legend>
      <c:legendPos val="r"/>
      <c:layout/>
    </c:legend>
    <c:plotVisOnly val="1"/>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D12F2B6-D731-4D78-A993-CEA8BD46E520}" type="datetimeFigureOut">
              <a:rPr kumimoji="1" lang="ja-JP" altLang="en-US" smtClean="0"/>
              <a:pPr/>
              <a:t>2009/6/13</a:t>
            </a:fld>
            <a:endParaRPr kumimoji="1" lang="ja-JP" altLang="en-US"/>
          </a:p>
        </p:txBody>
      </p:sp>
      <p:sp>
        <p:nvSpPr>
          <p:cNvPr id="4" name="フッター プレースホル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4F7BC42-785E-4D02-AAC2-BC8C2FD9B9AD}"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BF026AA-71F9-4451-9726-757ADC1C5CD7}" type="datetimeFigureOut">
              <a:rPr kumimoji="1" lang="ja-JP" altLang="en-US" smtClean="0"/>
              <a:pPr/>
              <a:t>2009/6/13</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99BAE2-77EE-43A2-9305-5764104C7AC8}"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F99BAE2-77EE-43A2-9305-5764104C7AC8}" type="slidenum">
              <a:rPr kumimoji="1" lang="ja-JP" altLang="en-US" smtClean="0"/>
              <a:pPr/>
              <a:t>1</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A9.com</a:t>
            </a:r>
            <a:r>
              <a:rPr kumimoji="1" lang="ja-JP" altLang="en-US" dirty="0" smtClean="0"/>
              <a:t>（エーナインド・ドットコム）・・・</a:t>
            </a:r>
            <a:r>
              <a:rPr kumimoji="1" lang="en-US" altLang="ja-JP" dirty="0" smtClean="0"/>
              <a:t>2004</a:t>
            </a:r>
            <a:r>
              <a:rPr kumimoji="1" lang="ja-JP" altLang="en-US" dirty="0" smtClean="0"/>
              <a:t>年</a:t>
            </a:r>
            <a:r>
              <a:rPr kumimoji="1" lang="en-US" altLang="ja-JP" dirty="0" smtClean="0"/>
              <a:t>4</a:t>
            </a:r>
            <a:r>
              <a:rPr kumimoji="1" lang="ja-JP" altLang="en-US" dirty="0" smtClean="0"/>
              <a:t>月</a:t>
            </a:r>
            <a:r>
              <a:rPr kumimoji="1" lang="en-US" altLang="ja-JP" dirty="0" smtClean="0"/>
              <a:t>14</a:t>
            </a:r>
            <a:r>
              <a:rPr kumimoji="1" lang="ja-JP" altLang="en-US" dirty="0" smtClean="0"/>
              <a:t>日</a:t>
            </a:r>
            <a:r>
              <a:rPr lang="ja-JP" altLang="en-US" dirty="0" smtClean="0"/>
              <a:t>に</a:t>
            </a:r>
            <a:r>
              <a:rPr lang="en-US" altLang="ja-JP" dirty="0" smtClean="0"/>
              <a:t>Amazon.com</a:t>
            </a:r>
            <a:r>
              <a:rPr lang="ja-JP" altLang="en-US" dirty="0" smtClean="0"/>
              <a:t>がサービス開始した検索エンジン。</a:t>
            </a:r>
            <a:endParaRPr kumimoji="1" lang="en-US" altLang="ja-JP" dirty="0" smtClean="0"/>
          </a:p>
          <a:p>
            <a:r>
              <a:rPr kumimoji="1" lang="ja-JP" altLang="en-US" dirty="0" smtClean="0"/>
              <a:t>レコメンデーション・・・電子商店などで、ユーザの好みを分析し、各ユーザごとに興味のありそうな情報を選択して表示するサービス。</a:t>
            </a:r>
            <a:endParaRPr kumimoji="1" lang="ja-JP" altLang="en-US" dirty="0"/>
          </a:p>
        </p:txBody>
      </p:sp>
      <p:sp>
        <p:nvSpPr>
          <p:cNvPr id="4" name="スライド番号プレースホルダ 3"/>
          <p:cNvSpPr>
            <a:spLocks noGrp="1"/>
          </p:cNvSpPr>
          <p:nvPr>
            <p:ph type="sldNum" sz="quarter" idx="10"/>
          </p:nvPr>
        </p:nvSpPr>
        <p:spPr/>
        <p:txBody>
          <a:bodyPr/>
          <a:lstStyle/>
          <a:p>
            <a:fld id="{DF99BAE2-77EE-43A2-9305-5764104C7AC8}" type="slidenum">
              <a:rPr kumimoji="1" lang="ja-JP" altLang="en-US" smtClean="0"/>
              <a:pPr/>
              <a:t>9</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テレアポ・・・電話でアポイントメントをとること。</a:t>
            </a:r>
            <a:endParaRPr kumimoji="1" lang="ja-JP" altLang="en-US" dirty="0"/>
          </a:p>
        </p:txBody>
      </p:sp>
      <p:sp>
        <p:nvSpPr>
          <p:cNvPr id="4" name="スライド番号プレースホルダ 3"/>
          <p:cNvSpPr>
            <a:spLocks noGrp="1"/>
          </p:cNvSpPr>
          <p:nvPr>
            <p:ph type="sldNum" sz="quarter" idx="10"/>
          </p:nvPr>
        </p:nvSpPr>
        <p:spPr/>
        <p:txBody>
          <a:bodyPr/>
          <a:lstStyle/>
          <a:p>
            <a:fld id="{DF99BAE2-77EE-43A2-9305-5764104C7AC8}" type="slidenum">
              <a:rPr kumimoji="1" lang="ja-JP" altLang="en-US" smtClean="0"/>
              <a:pPr/>
              <a:t>18</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1">
        <a:schemeClr val="bg1"/>
      </p:bgRef>
    </p:bg>
    <p:spTree>
      <p:nvGrpSpPr>
        <p:cNvPr id="1" name=""/>
        <p:cNvGrpSpPr/>
        <p:nvPr/>
      </p:nvGrpSpPr>
      <p:grpSpPr>
        <a:xfrm>
          <a:off x="0" y="0"/>
          <a:ext cx="0" cy="0"/>
          <a:chOff x="0" y="0"/>
          <a:chExt cx="0" cy="0"/>
        </a:xfrm>
      </p:grpSpPr>
      <p:sp>
        <p:nvSpPr>
          <p:cNvPr id="8" name="タイトル 7"/>
          <p:cNvSpPr>
            <a:spLocks noGrp="1"/>
          </p:cNvSpPr>
          <p:nvPr>
            <p:ph type="ctrTitle"/>
          </p:nvPr>
        </p:nvSpPr>
        <p:spPr>
          <a:xfrm>
            <a:off x="2286000" y="3124200"/>
            <a:ext cx="6172200" cy="1894362"/>
          </a:xfrm>
        </p:spPr>
        <p:txBody>
          <a:bodyPr/>
          <a:lstStyle>
            <a:lvl1pPr>
              <a:defRPr b="1"/>
            </a:lvl1pPr>
          </a:lstStyle>
          <a:p>
            <a:r>
              <a:rPr kumimoji="0" lang="ja-JP" altLang="en-US" smtClean="0"/>
              <a:t>マスタ タイトルの書式設定</a:t>
            </a:r>
            <a:endParaRPr kumimoji="0" lang="en-US"/>
          </a:p>
        </p:txBody>
      </p:sp>
      <p:sp>
        <p:nvSpPr>
          <p:cNvPr id="9" name="サブタイトル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28" name="日付プレースホルダ 27"/>
          <p:cNvSpPr>
            <a:spLocks noGrp="1"/>
          </p:cNvSpPr>
          <p:nvPr>
            <p:ph type="dt" sz="half" idx="10"/>
          </p:nvPr>
        </p:nvSpPr>
        <p:spPr bwMode="auto">
          <a:xfrm rot="5400000">
            <a:off x="7764621" y="1174097"/>
            <a:ext cx="2286000" cy="381000"/>
          </a:xfrm>
        </p:spPr>
        <p:txBody>
          <a:bodyPr/>
          <a:lstStyle/>
          <a:p>
            <a:fld id="{9290D3B8-DFF9-4D3A-B3CA-FE1EC022DEC9}" type="datetime1">
              <a:rPr kumimoji="1" lang="ja-JP" altLang="en-US" smtClean="0"/>
              <a:pPr/>
              <a:t>2009/6/13</a:t>
            </a:fld>
            <a:endParaRPr kumimoji="1" lang="ja-JP" altLang="en-US"/>
          </a:p>
        </p:txBody>
      </p:sp>
      <p:sp>
        <p:nvSpPr>
          <p:cNvPr id="17" name="フッター プレースホルダ 16"/>
          <p:cNvSpPr>
            <a:spLocks noGrp="1"/>
          </p:cNvSpPr>
          <p:nvPr>
            <p:ph type="ftr" sz="quarter" idx="11"/>
          </p:nvPr>
        </p:nvSpPr>
        <p:spPr bwMode="auto">
          <a:xfrm rot="5400000">
            <a:off x="7077269" y="4181669"/>
            <a:ext cx="3657600" cy="384048"/>
          </a:xfrm>
        </p:spPr>
        <p:txBody>
          <a:bodyPr/>
          <a:lstStyle/>
          <a:p>
            <a:endParaRPr kumimoji="1" lang="ja-JP" altLang="en-US"/>
          </a:p>
        </p:txBody>
      </p:sp>
      <p:sp>
        <p:nvSpPr>
          <p:cNvPr id="10" name="正方形/長方形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正方形/長方形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正方形/長方形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コネクタ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直線コネクタ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直線コネクタ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コネクタ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コネクタ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直線コネクタ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正方形/長方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円/楕円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円/楕円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円/楕円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円/楕円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円/楕円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スライド番号プレースホルダ 28"/>
          <p:cNvSpPr>
            <a:spLocks noGrp="1"/>
          </p:cNvSpPr>
          <p:nvPr>
            <p:ph type="sldNum" sz="quarter" idx="12"/>
          </p:nvPr>
        </p:nvSpPr>
        <p:spPr bwMode="auto">
          <a:xfrm>
            <a:off x="1325544" y="4928702"/>
            <a:ext cx="609600" cy="517524"/>
          </a:xfrm>
        </p:spPr>
        <p:txBody>
          <a:bodyPr/>
          <a:lstStyle/>
          <a:p>
            <a:fld id="{8DB414AF-4142-4BC4-8809-D8B8F2FC678E}" type="slidenum">
              <a:rPr kumimoji="1" lang="ja-JP" altLang="en-US" smtClean="0"/>
              <a:pPr/>
              <a:t>&lt;#&gt;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062F65B1-3340-48E2-98B6-42C8805A23C6}" type="datetime1">
              <a:rPr kumimoji="1" lang="ja-JP" altLang="en-US" smtClean="0"/>
              <a:pPr/>
              <a:t>2009/6/13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DB414AF-4142-4BC4-8809-D8B8F2FC678E}"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1676400" cy="5851525"/>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4917245D-253C-4FA0-8FB5-A9077C35D017}" type="datetime1">
              <a:rPr kumimoji="1" lang="ja-JP" altLang="en-US" smtClean="0"/>
              <a:pPr/>
              <a:t>2009/6/13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DB414AF-4142-4BC4-8809-D8B8F2FC678E}"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8" name="コンテンツ プレースホルダ 7"/>
          <p:cNvSpPr>
            <a:spLocks noGrp="1"/>
          </p:cNvSpPr>
          <p:nvPr>
            <p:ph sz="quarter" idx="1"/>
          </p:nvPr>
        </p:nvSpPr>
        <p:spPr>
          <a:xfrm>
            <a:off x="457200" y="1600200"/>
            <a:ext cx="7467600" cy="4873752"/>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4"/>
          </p:nvPr>
        </p:nvSpPr>
        <p:spPr/>
        <p:txBody>
          <a:bodyPr rtlCol="0"/>
          <a:lstStyle/>
          <a:p>
            <a:fld id="{47A62C5A-2CFD-4AF5-B5B2-5819CDE3406B}" type="datetime1">
              <a:rPr kumimoji="1" lang="ja-JP" altLang="en-US" smtClean="0"/>
              <a:pPr/>
              <a:t>2009/6/13</a:t>
            </a:fld>
            <a:endParaRPr kumimoji="1" lang="ja-JP" altLang="en-US"/>
          </a:p>
        </p:txBody>
      </p:sp>
      <p:sp>
        <p:nvSpPr>
          <p:cNvPr id="9" name="スライド番号プレースホルダ 8"/>
          <p:cNvSpPr>
            <a:spLocks noGrp="1"/>
          </p:cNvSpPr>
          <p:nvPr>
            <p:ph type="sldNum" sz="quarter" idx="15"/>
          </p:nvPr>
        </p:nvSpPr>
        <p:spPr/>
        <p:txBody>
          <a:bodyPr rtlCol="0"/>
          <a:lstStyle/>
          <a:p>
            <a:fld id="{8DB414AF-4142-4BC4-8809-D8B8F2FC678E}" type="slidenum">
              <a:rPr kumimoji="1" lang="ja-JP" altLang="en-US" smtClean="0"/>
              <a:pPr/>
              <a:t>&lt;#&gt;</a:t>
            </a:fld>
            <a:endParaRPr kumimoji="1" lang="ja-JP" altLang="en-US"/>
          </a:p>
        </p:txBody>
      </p:sp>
      <p:sp>
        <p:nvSpPr>
          <p:cNvPr id="10" name="フッター プレースホルダ 9"/>
          <p:cNvSpPr>
            <a:spLocks noGrp="1"/>
          </p:cNvSpPr>
          <p:nvPr>
            <p:ph type="ftr" sz="quarter" idx="16"/>
          </p:nvPr>
        </p:nvSpPr>
        <p:spPr/>
        <p:txBody>
          <a:bodyPr rtlCol="0"/>
          <a:lstStyle/>
          <a:p>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2286000" y="2895600"/>
            <a:ext cx="6172200" cy="2053590"/>
          </a:xfrm>
        </p:spPr>
        <p:txBody>
          <a:bodyPr/>
          <a:lstStyle>
            <a:lvl1pPr algn="l">
              <a:buNone/>
              <a:defRPr sz="3000" b="1" cap="small" baseline="0"/>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bwMode="auto">
          <a:xfrm rot="5400000">
            <a:off x="7763256" y="1170432"/>
            <a:ext cx="2286000" cy="381000"/>
          </a:xfrm>
        </p:spPr>
        <p:txBody>
          <a:bodyPr/>
          <a:lstStyle/>
          <a:p>
            <a:fld id="{2A087561-3D83-47AB-8D63-F8B708BFD444}" type="datetime1">
              <a:rPr kumimoji="1" lang="ja-JP" altLang="en-US" smtClean="0"/>
              <a:pPr/>
              <a:t>2009/6/13</a:t>
            </a:fld>
            <a:endParaRPr kumimoji="1" lang="ja-JP" altLang="en-US"/>
          </a:p>
        </p:txBody>
      </p:sp>
      <p:sp>
        <p:nvSpPr>
          <p:cNvPr id="5" name="フッター プレースホルダ 4"/>
          <p:cNvSpPr>
            <a:spLocks noGrp="1"/>
          </p:cNvSpPr>
          <p:nvPr>
            <p:ph type="ftr" sz="quarter" idx="11"/>
          </p:nvPr>
        </p:nvSpPr>
        <p:spPr bwMode="auto">
          <a:xfrm rot="5400000">
            <a:off x="7077456" y="4178808"/>
            <a:ext cx="3657600" cy="384048"/>
          </a:xfrm>
        </p:spPr>
        <p:txBody>
          <a:bodyPr/>
          <a:lstStyle/>
          <a:p>
            <a:endParaRPr kumimoji="1" lang="ja-JP" altLang="en-US"/>
          </a:p>
        </p:txBody>
      </p:sp>
      <p:sp>
        <p:nvSpPr>
          <p:cNvPr id="9" name="正方形/長方形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コネクタ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線コネクタ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コネクタ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コネクタ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直線コネクタ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正方形/長方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円/楕円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円/楕円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円/楕円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円/楕円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円/楕円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直線コネクタ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スライド番号プレースホルダ 5"/>
          <p:cNvSpPr>
            <a:spLocks noGrp="1"/>
          </p:cNvSpPr>
          <p:nvPr>
            <p:ph type="sldNum" sz="quarter" idx="12"/>
          </p:nvPr>
        </p:nvSpPr>
        <p:spPr bwMode="auto">
          <a:xfrm>
            <a:off x="1340616" y="4928702"/>
            <a:ext cx="609600" cy="517524"/>
          </a:xfrm>
        </p:spPr>
        <p:txBody>
          <a:bodyPr/>
          <a:lstStyle/>
          <a:p>
            <a:fld id="{8DB414AF-4142-4BC4-8809-D8B8F2FC678E}" type="slidenum">
              <a:rPr kumimoji="1" lang="ja-JP" altLang="en-US" smtClean="0"/>
              <a:pPr/>
              <a:t>&lt;#&gt;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5" name="日付プレースホルダ 4"/>
          <p:cNvSpPr>
            <a:spLocks noGrp="1"/>
          </p:cNvSpPr>
          <p:nvPr>
            <p:ph type="dt" sz="half" idx="10"/>
          </p:nvPr>
        </p:nvSpPr>
        <p:spPr/>
        <p:txBody>
          <a:bodyPr/>
          <a:lstStyle/>
          <a:p>
            <a:fld id="{AA8FD3E1-A01E-4C40-BC77-DD4F051B5775}" type="datetime1">
              <a:rPr kumimoji="1" lang="ja-JP" altLang="en-US" smtClean="0"/>
              <a:pPr/>
              <a:t>2009/6/13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8DB414AF-4142-4BC4-8809-D8B8F2FC678E}" type="slidenum">
              <a:rPr kumimoji="1" lang="ja-JP" altLang="en-US" smtClean="0"/>
              <a:pPr/>
              <a:t>&lt;#&gt;</a:t>
            </a:fld>
            <a:endParaRPr kumimoji="1" lang="ja-JP" altLang="en-US"/>
          </a:p>
        </p:txBody>
      </p:sp>
      <p:sp>
        <p:nvSpPr>
          <p:cNvPr id="9" name="コンテンツ プレースホルダ 8"/>
          <p:cNvSpPr>
            <a:spLocks noGrp="1"/>
          </p:cNvSpPr>
          <p:nvPr>
            <p:ph sz="quarter" idx="1"/>
          </p:nvPr>
        </p:nvSpPr>
        <p:spPr>
          <a:xfrm>
            <a:off x="457200" y="1600200"/>
            <a:ext cx="3657600" cy="45720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 10"/>
          <p:cNvSpPr>
            <a:spLocks noGrp="1"/>
          </p:cNvSpPr>
          <p:nvPr>
            <p:ph sz="quarter" idx="2"/>
          </p:nvPr>
        </p:nvSpPr>
        <p:spPr>
          <a:xfrm>
            <a:off x="4270248" y="1600200"/>
            <a:ext cx="3657600" cy="45720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7543800" cy="1143000"/>
          </a:xfrm>
        </p:spPr>
        <p:txBody>
          <a:bodyPr anchor="b"/>
          <a:lstStyle>
            <a:lvl1pPr>
              <a:defRPr/>
            </a:lvl1pPr>
          </a:lstStyle>
          <a:p>
            <a:r>
              <a:rPr kumimoji="0" lang="ja-JP" altLang="en-US" smtClean="0"/>
              <a:t>マスタ タイトルの書式設定</a:t>
            </a:r>
            <a:endParaRPr kumimoji="0" lang="en-US"/>
          </a:p>
        </p:txBody>
      </p:sp>
      <p:sp>
        <p:nvSpPr>
          <p:cNvPr id="7" name="日付プレースホルダ 6"/>
          <p:cNvSpPr>
            <a:spLocks noGrp="1"/>
          </p:cNvSpPr>
          <p:nvPr>
            <p:ph type="dt" sz="half" idx="10"/>
          </p:nvPr>
        </p:nvSpPr>
        <p:spPr/>
        <p:txBody>
          <a:bodyPr/>
          <a:lstStyle/>
          <a:p>
            <a:fld id="{E5047E07-F83C-41C9-8FCF-34D79001226E}" type="datetime1">
              <a:rPr kumimoji="1" lang="ja-JP" altLang="en-US" smtClean="0"/>
              <a:pPr/>
              <a:t>2009/6/13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8DB414AF-4142-4BC4-8809-D8B8F2FC678E}" type="slidenum">
              <a:rPr kumimoji="1" lang="ja-JP" altLang="en-US" smtClean="0"/>
              <a:pPr/>
              <a:t>&lt;#&gt;</a:t>
            </a:fld>
            <a:endParaRPr kumimoji="1" lang="ja-JP" altLang="en-US"/>
          </a:p>
        </p:txBody>
      </p:sp>
      <p:sp>
        <p:nvSpPr>
          <p:cNvPr id="11" name="コンテンツ プレースホルダ 10"/>
          <p:cNvSpPr>
            <a:spLocks noGrp="1"/>
          </p:cNvSpPr>
          <p:nvPr>
            <p:ph sz="quarter" idx="2"/>
          </p:nvPr>
        </p:nvSpPr>
        <p:spPr>
          <a:xfrm>
            <a:off x="457200" y="2362200"/>
            <a:ext cx="3657600" cy="38862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 12"/>
          <p:cNvSpPr>
            <a:spLocks noGrp="1"/>
          </p:cNvSpPr>
          <p:nvPr>
            <p:ph sz="quarter" idx="4"/>
          </p:nvPr>
        </p:nvSpPr>
        <p:spPr>
          <a:xfrm>
            <a:off x="4371975" y="2362200"/>
            <a:ext cx="3657600" cy="38862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2" name="テキスト プレースホルダ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ja-JP" altLang="en-US" smtClean="0"/>
              <a:t>マスタ テキストの書式設定</a:t>
            </a:r>
          </a:p>
        </p:txBody>
      </p:sp>
      <p:sp>
        <p:nvSpPr>
          <p:cNvPr id="14" name="テキスト プレースホルダ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ja-JP" altLang="en-US" smtClean="0"/>
              <a:t>マスタ テキストの書式設定</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6" name="日付プレースホルダ 5"/>
          <p:cNvSpPr>
            <a:spLocks noGrp="1"/>
          </p:cNvSpPr>
          <p:nvPr>
            <p:ph type="dt" sz="half" idx="10"/>
          </p:nvPr>
        </p:nvSpPr>
        <p:spPr/>
        <p:txBody>
          <a:bodyPr rtlCol="0"/>
          <a:lstStyle/>
          <a:p>
            <a:fld id="{A3F3B344-F14B-4C84-A226-09A9D231E2BB}" type="datetime1">
              <a:rPr kumimoji="1" lang="ja-JP" altLang="en-US" smtClean="0"/>
              <a:pPr/>
              <a:t>2009/6/13</a:t>
            </a:fld>
            <a:endParaRPr kumimoji="1" lang="ja-JP" altLang="en-US"/>
          </a:p>
        </p:txBody>
      </p:sp>
      <p:sp>
        <p:nvSpPr>
          <p:cNvPr id="7" name="スライド番号プレースホルダ 6"/>
          <p:cNvSpPr>
            <a:spLocks noGrp="1"/>
          </p:cNvSpPr>
          <p:nvPr>
            <p:ph type="sldNum" sz="quarter" idx="11"/>
          </p:nvPr>
        </p:nvSpPr>
        <p:spPr/>
        <p:txBody>
          <a:bodyPr rtlCol="0"/>
          <a:lstStyle/>
          <a:p>
            <a:fld id="{8DB414AF-4142-4BC4-8809-D8B8F2FC678E}" type="slidenum">
              <a:rPr kumimoji="1" lang="ja-JP" altLang="en-US" smtClean="0"/>
              <a:pPr/>
              <a:t>&lt;#&gt;</a:t>
            </a:fld>
            <a:endParaRPr kumimoji="1" lang="ja-JP" altLang="en-US"/>
          </a:p>
        </p:txBody>
      </p:sp>
      <p:sp>
        <p:nvSpPr>
          <p:cNvPr id="8" name="フッター プレースホルダ 7"/>
          <p:cNvSpPr>
            <a:spLocks noGrp="1"/>
          </p:cNvSpPr>
          <p:nvPr>
            <p:ph type="ftr" sz="quarter" idx="12"/>
          </p:nvPr>
        </p:nvSpPr>
        <p:spPr/>
        <p:txBody>
          <a:bodyPr rtlCol="0"/>
          <a:lstStyle/>
          <a:p>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D7018022-E2BF-4780-91D8-1FFA55C79B14}" type="datetime1">
              <a:rPr kumimoji="1" lang="ja-JP" altLang="en-US" smtClean="0"/>
              <a:pPr/>
              <a:t>2009/6/13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8DB414AF-4142-4BC4-8809-D8B8F2FC678E}"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bg>
      <p:bgRef idx="1001">
        <a:schemeClr val="bg1"/>
      </p:bgRef>
    </p:bg>
    <p:spTree>
      <p:nvGrpSpPr>
        <p:cNvPr id="1" name=""/>
        <p:cNvGrpSpPr/>
        <p:nvPr/>
      </p:nvGrpSpPr>
      <p:grpSpPr>
        <a:xfrm>
          <a:off x="0" y="0"/>
          <a:ext cx="0" cy="0"/>
          <a:chOff x="0" y="0"/>
          <a:chExt cx="0" cy="0"/>
        </a:xfrm>
      </p:grpSpPr>
      <p:sp>
        <p:nvSpPr>
          <p:cNvPr id="10" name="直線コネクタ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タイトル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8" name="直線コネクタ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直線コネクタ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直線コネクタ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正方形/長方形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コネクタ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円/楕円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コンテンツ プレースホルダ 17"/>
          <p:cNvSpPr>
            <a:spLocks noGrp="1"/>
          </p:cNvSpPr>
          <p:nvPr>
            <p:ph sz="quarter" idx="1"/>
          </p:nvPr>
        </p:nvSpPr>
        <p:spPr>
          <a:xfrm>
            <a:off x="304800" y="274320"/>
            <a:ext cx="5638800" cy="6327648"/>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21" name="日付プレースホルダ 20"/>
          <p:cNvSpPr>
            <a:spLocks noGrp="1"/>
          </p:cNvSpPr>
          <p:nvPr>
            <p:ph type="dt" sz="half" idx="14"/>
          </p:nvPr>
        </p:nvSpPr>
        <p:spPr/>
        <p:txBody>
          <a:bodyPr rtlCol="0"/>
          <a:lstStyle/>
          <a:p>
            <a:fld id="{4AF7A798-C319-48E1-A13C-89749EE439B5}" type="datetime1">
              <a:rPr kumimoji="1" lang="ja-JP" altLang="en-US" smtClean="0"/>
              <a:pPr/>
              <a:t>2009/6/13</a:t>
            </a:fld>
            <a:endParaRPr kumimoji="1" lang="ja-JP" altLang="en-US"/>
          </a:p>
        </p:txBody>
      </p:sp>
      <p:sp>
        <p:nvSpPr>
          <p:cNvPr id="22" name="スライド番号プレースホルダ 21"/>
          <p:cNvSpPr>
            <a:spLocks noGrp="1"/>
          </p:cNvSpPr>
          <p:nvPr>
            <p:ph type="sldNum" sz="quarter" idx="15"/>
          </p:nvPr>
        </p:nvSpPr>
        <p:spPr/>
        <p:txBody>
          <a:bodyPr rtlCol="0"/>
          <a:lstStyle/>
          <a:p>
            <a:fld id="{8DB414AF-4142-4BC4-8809-D8B8F2FC678E}" type="slidenum">
              <a:rPr kumimoji="1" lang="ja-JP" altLang="en-US" smtClean="0"/>
              <a:pPr/>
              <a:t>&lt;#&gt;</a:t>
            </a:fld>
            <a:endParaRPr kumimoji="1" lang="ja-JP" altLang="en-US"/>
          </a:p>
        </p:txBody>
      </p:sp>
      <p:sp>
        <p:nvSpPr>
          <p:cNvPr id="23" name="フッター プレースホルダ 22"/>
          <p:cNvSpPr>
            <a:spLocks noGrp="1"/>
          </p:cNvSpPr>
          <p:nvPr>
            <p:ph type="ftr" sz="quarter" idx="16"/>
          </p:nvPr>
        </p:nvSpPr>
        <p:spPr/>
        <p:txBody>
          <a:bodyPr rtlCol="0"/>
          <a:lstStyle/>
          <a:p>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直線コネクタ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円/楕円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タイトル 1"/>
          <p:cNvSpPr>
            <a:spLocks noGrp="1"/>
          </p:cNvSpPr>
          <p:nvPr>
            <p:ph type="title"/>
          </p:nvPr>
        </p:nvSpPr>
        <p:spPr>
          <a:xfrm rot="5400000">
            <a:off x="3350133" y="3200400"/>
            <a:ext cx="6309360" cy="457200"/>
          </a:xfrm>
        </p:spPr>
        <p:txBody>
          <a:bodyPr anchor="b"/>
          <a:lstStyle>
            <a:lvl1pPr algn="l">
              <a:buNone/>
              <a:defRPr sz="2000" b="1"/>
            </a:lvl1pPr>
          </a:lstStyle>
          <a:p>
            <a:r>
              <a:rPr kumimoji="0" lang="ja-JP" altLang="en-US" smtClean="0"/>
              <a:t>マスタ タイトルの書式設定</a:t>
            </a:r>
            <a:endParaRPr kumimoji="0" lang="en-US"/>
          </a:p>
        </p:txBody>
      </p:sp>
      <p:sp>
        <p:nvSpPr>
          <p:cNvPr id="3" name="図プレースホルダ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ja-JP" altLang="en-US" smtClean="0"/>
              <a:t>アイコンをクリックして図を追加</a:t>
            </a:r>
            <a:endParaRPr kumimoji="0" lang="en-US" dirty="0"/>
          </a:p>
        </p:txBody>
      </p:sp>
      <p:sp>
        <p:nvSpPr>
          <p:cNvPr id="4" name="テキスト プレースホルダ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ja-JP" altLang="en-US" smtClean="0"/>
              <a:t>マスタ テキストの書式設定</a:t>
            </a:r>
          </a:p>
        </p:txBody>
      </p:sp>
      <p:sp>
        <p:nvSpPr>
          <p:cNvPr id="10" name="直線コネクタ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正方形/長方形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直線コネクタ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直線コネクタ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直線コネクタ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日付プレースホルダ 16"/>
          <p:cNvSpPr>
            <a:spLocks noGrp="1"/>
          </p:cNvSpPr>
          <p:nvPr>
            <p:ph type="dt" sz="half" idx="10"/>
          </p:nvPr>
        </p:nvSpPr>
        <p:spPr/>
        <p:txBody>
          <a:bodyPr rtlCol="0"/>
          <a:lstStyle/>
          <a:p>
            <a:fld id="{A3443C76-B7A5-4245-84E3-E7C22C445083}" type="datetime1">
              <a:rPr kumimoji="1" lang="ja-JP" altLang="en-US" smtClean="0"/>
              <a:pPr/>
              <a:t>2009/6/13</a:t>
            </a:fld>
            <a:endParaRPr kumimoji="1" lang="ja-JP" altLang="en-US"/>
          </a:p>
        </p:txBody>
      </p:sp>
      <p:sp>
        <p:nvSpPr>
          <p:cNvPr id="18" name="スライド番号プレースホルダ 17"/>
          <p:cNvSpPr>
            <a:spLocks noGrp="1"/>
          </p:cNvSpPr>
          <p:nvPr>
            <p:ph type="sldNum" sz="quarter" idx="11"/>
          </p:nvPr>
        </p:nvSpPr>
        <p:spPr/>
        <p:txBody>
          <a:bodyPr rtlCol="0"/>
          <a:lstStyle/>
          <a:p>
            <a:fld id="{8DB414AF-4142-4BC4-8809-D8B8F2FC678E}" type="slidenum">
              <a:rPr kumimoji="1" lang="ja-JP" altLang="en-US" smtClean="0"/>
              <a:pPr/>
              <a:t>&lt;#&gt;</a:t>
            </a:fld>
            <a:endParaRPr kumimoji="1" lang="ja-JP" altLang="en-US"/>
          </a:p>
        </p:txBody>
      </p:sp>
      <p:sp>
        <p:nvSpPr>
          <p:cNvPr id="21" name="フッター プレースホルダ 20"/>
          <p:cNvSpPr>
            <a:spLocks noGrp="1"/>
          </p:cNvSpPr>
          <p:nvPr>
            <p:ph type="ftr" sz="quarter" idx="12"/>
          </p:nvPr>
        </p:nvSpPr>
        <p:spPr/>
        <p:txBody>
          <a:bodyPr rtlCol="0"/>
          <a:lstStyle/>
          <a:p>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線コネクタ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タイトル プレースホルダ 21"/>
          <p:cNvSpPr>
            <a:spLocks noGrp="1"/>
          </p:cNvSpPr>
          <p:nvPr>
            <p:ph type="title"/>
          </p:nvPr>
        </p:nvSpPr>
        <p:spPr>
          <a:xfrm>
            <a:off x="457200" y="274638"/>
            <a:ext cx="7467600" cy="1143000"/>
          </a:xfrm>
          <a:prstGeom prst="rect">
            <a:avLst/>
          </a:prstGeom>
        </p:spPr>
        <p:txBody>
          <a:bodyPr vert="horz" anchor="b">
            <a:normAutofit/>
          </a:bodyPr>
          <a:lstStyle/>
          <a:p>
            <a:r>
              <a:rPr kumimoji="0" lang="ja-JP" altLang="en-US" smtClean="0"/>
              <a:t>マスタ タイトルの書式設定</a:t>
            </a:r>
            <a:endParaRPr kumimoji="0" lang="en-US"/>
          </a:p>
        </p:txBody>
      </p:sp>
      <p:sp>
        <p:nvSpPr>
          <p:cNvPr id="13" name="テキスト プレースホルダ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DEC284A-F365-466B-8B19-E57BD724C1FB}" type="datetime1">
              <a:rPr kumimoji="1" lang="ja-JP" altLang="en-US" smtClean="0"/>
              <a:pPr/>
              <a:t>2009/6/13</a:t>
            </a:fld>
            <a:endParaRPr kumimoji="1" lang="ja-JP" altLang="en-US"/>
          </a:p>
        </p:txBody>
      </p:sp>
      <p:sp>
        <p:nvSpPr>
          <p:cNvPr id="3" name="フッター プレースホルダ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kumimoji="1" lang="ja-JP" altLang="en-US"/>
          </a:p>
        </p:txBody>
      </p:sp>
      <p:sp>
        <p:nvSpPr>
          <p:cNvPr id="7" name="直線コネクタ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直線コネクタ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正方形/長方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コネクタ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円/楕円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スライド番号プレースホルダ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DB414AF-4142-4BC4-8809-D8B8F2FC678E}"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1"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1"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1"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1"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1"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1"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1"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1"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1"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1" sz="1400" kern="1200" baseline="0">
          <a:solidFill>
            <a:schemeClr val="tx2"/>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2.xml"/><Relationship Id="rId4" Type="http://schemas.openxmlformats.org/officeDocument/2006/relationships/image" Target="../media/image4.gif"/></Relationships>
</file>

<file path=ppt/slides/_rels/slide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000241"/>
            <a:ext cx="7772400" cy="1600210"/>
          </a:xfrm>
        </p:spPr>
        <p:txBody>
          <a:bodyPr>
            <a:normAutofit/>
          </a:bodyPr>
          <a:lstStyle/>
          <a:p>
            <a:r>
              <a:rPr lang="ja-JP" altLang="en-US" dirty="0" smtClean="0"/>
              <a:t>ゼミの報告</a:t>
            </a:r>
            <a:r>
              <a:rPr kumimoji="1" lang="en-US" altLang="ja-JP" dirty="0" smtClean="0"/>
              <a:t/>
            </a:r>
            <a:br>
              <a:rPr kumimoji="1" lang="en-US" altLang="ja-JP" dirty="0" smtClean="0"/>
            </a:br>
            <a:endParaRPr kumimoji="1" lang="ja-JP" altLang="en-US" dirty="0"/>
          </a:p>
        </p:txBody>
      </p:sp>
      <p:sp>
        <p:nvSpPr>
          <p:cNvPr id="3" name="サブタイトル 2"/>
          <p:cNvSpPr>
            <a:spLocks noGrp="1"/>
          </p:cNvSpPr>
          <p:nvPr>
            <p:ph type="subTitle" idx="1"/>
          </p:nvPr>
        </p:nvSpPr>
        <p:spPr>
          <a:xfrm>
            <a:off x="1214414" y="3357562"/>
            <a:ext cx="6557986" cy="2281238"/>
          </a:xfrm>
        </p:spPr>
        <p:txBody>
          <a:bodyPr>
            <a:normAutofit/>
          </a:bodyPr>
          <a:lstStyle/>
          <a:p>
            <a:r>
              <a:rPr kumimoji="1" lang="en-US" altLang="ja-JP" dirty="0" smtClean="0">
                <a:solidFill>
                  <a:schemeClr val="tx1"/>
                </a:solidFill>
              </a:rPr>
              <a:t>We</a:t>
            </a:r>
            <a:r>
              <a:rPr kumimoji="1" lang="ja-JP" altLang="en-US" dirty="0" err="1" smtClean="0">
                <a:solidFill>
                  <a:schemeClr val="tx1"/>
                </a:solidFill>
              </a:rPr>
              <a:t>ｂ</a:t>
            </a:r>
            <a:r>
              <a:rPr kumimoji="1" lang="ja-JP" altLang="en-US" dirty="0" smtClean="0">
                <a:solidFill>
                  <a:schemeClr val="tx1"/>
                </a:solidFill>
              </a:rPr>
              <a:t>　</a:t>
            </a:r>
            <a:r>
              <a:rPr kumimoji="1" lang="en-US" altLang="ja-JP" dirty="0" smtClean="0">
                <a:solidFill>
                  <a:schemeClr val="tx1"/>
                </a:solidFill>
              </a:rPr>
              <a:t>C</a:t>
            </a:r>
            <a:r>
              <a:rPr lang="ja-JP" altLang="en-US" dirty="0" smtClean="0">
                <a:solidFill>
                  <a:schemeClr val="tx1"/>
                </a:solidFill>
              </a:rPr>
              <a:t>班　　　　　　</a:t>
            </a:r>
            <a:endParaRPr lang="en-US" altLang="ja-JP" dirty="0" smtClean="0">
              <a:solidFill>
                <a:schemeClr val="tx1"/>
              </a:solidFill>
            </a:endParaRPr>
          </a:p>
          <a:p>
            <a:r>
              <a:rPr lang="ja-JP" altLang="en-US" dirty="0" smtClean="0">
                <a:solidFill>
                  <a:schemeClr val="tx1"/>
                </a:solidFill>
              </a:rPr>
              <a:t>　野間　遥</a:t>
            </a:r>
            <a:endParaRPr lang="en-US" altLang="ja-JP" dirty="0" smtClean="0">
              <a:solidFill>
                <a:schemeClr val="tx1"/>
              </a:solidFill>
            </a:endParaRPr>
          </a:p>
          <a:p>
            <a:r>
              <a:rPr lang="ja-JP" altLang="en-US" dirty="0" smtClean="0">
                <a:solidFill>
                  <a:schemeClr val="tx1"/>
                </a:solidFill>
              </a:rPr>
              <a:t>　片桐　みなみ</a:t>
            </a:r>
            <a:endParaRPr lang="en-US" altLang="ja-JP" dirty="0" smtClean="0">
              <a:solidFill>
                <a:schemeClr val="tx1"/>
              </a:solidFill>
            </a:endParaRPr>
          </a:p>
          <a:p>
            <a:r>
              <a:rPr lang="ja-JP" altLang="en-US" dirty="0" smtClean="0">
                <a:solidFill>
                  <a:schemeClr val="tx1"/>
                </a:solidFill>
              </a:rPr>
              <a:t>　岡部　実奈</a:t>
            </a:r>
            <a:endParaRPr lang="en-US" altLang="ja-JP" dirty="0" smtClean="0">
              <a:solidFill>
                <a:schemeClr val="tx1"/>
              </a:solidFill>
            </a:endParaRPr>
          </a:p>
          <a:p>
            <a:pPr algn="r"/>
            <a:r>
              <a:rPr lang="en-US" altLang="ja-JP" sz="2400" dirty="0" smtClean="0">
                <a:solidFill>
                  <a:schemeClr val="tx1"/>
                </a:solidFill>
              </a:rPr>
              <a:t>2009</a:t>
            </a:r>
            <a:r>
              <a:rPr lang="ja-JP" altLang="en-US" sz="2400" dirty="0" smtClean="0">
                <a:solidFill>
                  <a:schemeClr val="tx1"/>
                </a:solidFill>
              </a:rPr>
              <a:t>年</a:t>
            </a:r>
            <a:r>
              <a:rPr lang="en-US" altLang="ja-JP" sz="2400" dirty="0" smtClean="0">
                <a:solidFill>
                  <a:schemeClr val="tx1"/>
                </a:solidFill>
              </a:rPr>
              <a:t>6</a:t>
            </a:r>
            <a:r>
              <a:rPr lang="ja-JP" altLang="en-US" sz="2400" dirty="0" smtClean="0">
                <a:solidFill>
                  <a:schemeClr val="tx1"/>
                </a:solidFill>
              </a:rPr>
              <a:t>月</a:t>
            </a:r>
            <a:r>
              <a:rPr lang="en-US" altLang="ja-JP" sz="2400" dirty="0" smtClean="0">
                <a:solidFill>
                  <a:schemeClr val="tx1"/>
                </a:solidFill>
              </a:rPr>
              <a:t>13</a:t>
            </a:r>
            <a:r>
              <a:rPr lang="ja-JP" altLang="en-US" sz="2400" dirty="0" smtClean="0">
                <a:solidFill>
                  <a:schemeClr val="tx1"/>
                </a:solidFill>
              </a:rPr>
              <a:t>日</a:t>
            </a:r>
            <a:endParaRPr lang="en-US" altLang="ja-JP" sz="2400" dirty="0" smtClean="0">
              <a:solidFill>
                <a:schemeClr val="tx1"/>
              </a:solidFill>
            </a:endParaRPr>
          </a:p>
          <a:p>
            <a:endParaRPr kumimoji="1" lang="en-US" altLang="ja-JP"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en-US" altLang="ja-JP" dirty="0" smtClean="0"/>
              <a:t>Amazon</a:t>
            </a:r>
            <a:r>
              <a:rPr kumimoji="1" lang="ja-JP" altLang="en-US" dirty="0" smtClean="0"/>
              <a:t>アフィリエイトとは？</a:t>
            </a:r>
            <a:endParaRPr kumimoji="1" lang="ja-JP" altLang="en-US" dirty="0"/>
          </a:p>
        </p:txBody>
      </p:sp>
      <p:pic>
        <p:nvPicPr>
          <p:cNvPr id="5" name="コンテンツ プレースホルダ 4" descr="graphic-home-make-money-v2__V265067299_.jpg"/>
          <p:cNvPicPr>
            <a:picLocks noGrp="1" noChangeAspect="1"/>
          </p:cNvPicPr>
          <p:nvPr>
            <p:ph sz="quarter" idx="1"/>
          </p:nvPr>
        </p:nvPicPr>
        <p:blipFill>
          <a:blip r:embed="rId2"/>
          <a:stretch>
            <a:fillRect/>
          </a:stretch>
        </p:blipFill>
        <p:spPr>
          <a:xfrm>
            <a:off x="857224" y="2214554"/>
            <a:ext cx="7392185" cy="3076577"/>
          </a:xfrm>
        </p:spPr>
      </p:pic>
      <p:sp>
        <p:nvSpPr>
          <p:cNvPr id="4" name="スライド番号プレースホルダ 3"/>
          <p:cNvSpPr>
            <a:spLocks noGrp="1"/>
          </p:cNvSpPr>
          <p:nvPr>
            <p:ph type="sldNum" sz="quarter" idx="15"/>
          </p:nvPr>
        </p:nvSpPr>
        <p:spPr/>
        <p:txBody>
          <a:bodyPr/>
          <a:lstStyle/>
          <a:p>
            <a:fld id="{8DB414AF-4142-4BC4-8809-D8B8F2FC678E}" type="slidenum">
              <a:rPr kumimoji="1" lang="ja-JP" altLang="en-US" smtClean="0"/>
              <a:pPr/>
              <a:t>10</a:t>
            </a:fld>
            <a:endParaRPr kumimoji="1" lang="ja-JP"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コンビニ受取</a:t>
            </a:r>
            <a:endParaRPr kumimoji="1" lang="ja-JP" altLang="en-US" dirty="0"/>
          </a:p>
        </p:txBody>
      </p:sp>
      <p:pic>
        <p:nvPicPr>
          <p:cNvPr id="5" name="コンテンツ プレースホルダ 4" descr="cvsd-3steps__V251251930_.gif"/>
          <p:cNvPicPr>
            <a:picLocks noGrp="1" noChangeAspect="1"/>
          </p:cNvPicPr>
          <p:nvPr>
            <p:ph sz="quarter" idx="1"/>
          </p:nvPr>
        </p:nvPicPr>
        <p:blipFill>
          <a:blip r:embed="rId2"/>
          <a:stretch>
            <a:fillRect/>
          </a:stretch>
        </p:blipFill>
        <p:spPr>
          <a:xfrm>
            <a:off x="920258" y="2143116"/>
            <a:ext cx="7036195" cy="3322648"/>
          </a:xfrm>
        </p:spPr>
      </p:pic>
      <p:sp>
        <p:nvSpPr>
          <p:cNvPr id="4" name="スライド番号プレースホルダ 3"/>
          <p:cNvSpPr>
            <a:spLocks noGrp="1"/>
          </p:cNvSpPr>
          <p:nvPr>
            <p:ph type="sldNum" sz="quarter" idx="15"/>
          </p:nvPr>
        </p:nvSpPr>
        <p:spPr/>
        <p:txBody>
          <a:bodyPr/>
          <a:lstStyle/>
          <a:p>
            <a:fld id="{8DB414AF-4142-4BC4-8809-D8B8F2FC678E}" type="slidenum">
              <a:rPr kumimoji="1" lang="ja-JP" altLang="en-US" smtClean="0"/>
              <a:pPr/>
              <a:t>11</a:t>
            </a:fld>
            <a:endParaRPr kumimoji="1" lang="ja-JP"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smtClean="0"/>
              <a:t>楽　　　　天</a:t>
            </a:r>
            <a:endParaRPr kumimoji="1" lang="ja-JP" altLang="en-US" dirty="0"/>
          </a:p>
        </p:txBody>
      </p:sp>
      <p:sp>
        <p:nvSpPr>
          <p:cNvPr id="3" name="コンテンツ プレースホルダ 2"/>
          <p:cNvSpPr>
            <a:spLocks noGrp="1"/>
          </p:cNvSpPr>
          <p:nvPr>
            <p:ph sz="quarter" idx="1"/>
          </p:nvPr>
        </p:nvSpPr>
        <p:spPr/>
        <p:txBody>
          <a:bodyPr/>
          <a:lstStyle/>
          <a:p>
            <a:endParaRPr kumimoji="1" lang="en-US" altLang="ja-JP" dirty="0" smtClean="0"/>
          </a:p>
          <a:p>
            <a:r>
              <a:rPr kumimoji="1" lang="ja-JP" altLang="en-US" dirty="0" smtClean="0"/>
              <a:t>楽天市場は、日本全国</a:t>
            </a:r>
            <a:r>
              <a:rPr kumimoji="1" lang="en-US" altLang="ja-JP" dirty="0" smtClean="0"/>
              <a:t>2</a:t>
            </a:r>
            <a:r>
              <a:rPr kumimoji="1" lang="ja-JP" altLang="en-US" dirty="0" smtClean="0"/>
              <a:t>万店舗以上出店している、日本最大級のインターネットショッピングサイト。自宅や社会いながら、</a:t>
            </a:r>
            <a:r>
              <a:rPr kumimoji="1" lang="en-US" altLang="ja-JP" dirty="0" smtClean="0"/>
              <a:t>2500</a:t>
            </a:r>
            <a:r>
              <a:rPr kumimoji="1" lang="ja-JP" altLang="en-US" dirty="0" smtClean="0"/>
              <a:t>万以上の登録商品から、購入することができる。</a:t>
            </a:r>
            <a:endParaRPr kumimoji="1" lang="en-US" altLang="ja-JP" dirty="0" smtClean="0"/>
          </a:p>
          <a:p>
            <a:r>
              <a:rPr lang="ja-JP" altLang="en-US" dirty="0" smtClean="0"/>
              <a:t>欲しかったあの商品や、お店でなかなか探せないレアアイテムや、驚きの激安価格商品に出会えるチャンスがいっぱい。</a:t>
            </a:r>
            <a:endParaRPr lang="en-US" altLang="ja-JP" dirty="0" smtClean="0"/>
          </a:p>
          <a:p>
            <a:r>
              <a:rPr kumimoji="1" lang="ja-JP" altLang="en-US" dirty="0" smtClean="0"/>
              <a:t>楽天会員に登録し、楽天市場でお買い物をすると、楽天スーパーポイントがたまる。ポイントを使ってさらにお得なお買いものを楽しめる。</a:t>
            </a:r>
            <a:endParaRPr kumimoji="1" lang="ja-JP" altLang="en-US" dirty="0"/>
          </a:p>
        </p:txBody>
      </p:sp>
      <p:sp>
        <p:nvSpPr>
          <p:cNvPr id="4" name="スライド番号プレースホルダ 3"/>
          <p:cNvSpPr>
            <a:spLocks noGrp="1"/>
          </p:cNvSpPr>
          <p:nvPr>
            <p:ph type="sldNum" sz="quarter" idx="15"/>
          </p:nvPr>
        </p:nvSpPr>
        <p:spPr/>
        <p:txBody>
          <a:bodyPr/>
          <a:lstStyle/>
          <a:p>
            <a:fld id="{8DB414AF-4142-4BC4-8809-D8B8F2FC678E}" type="slidenum">
              <a:rPr kumimoji="1" lang="ja-JP" altLang="en-US" smtClean="0"/>
              <a:pPr/>
              <a:t>12</a:t>
            </a:fld>
            <a:endParaRPr kumimoji="1" lang="ja-JP"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スーパーポイント</a:t>
            </a:r>
            <a:endParaRPr kumimoji="1" lang="ja-JP" altLang="en-US" dirty="0"/>
          </a:p>
        </p:txBody>
      </p:sp>
      <p:sp>
        <p:nvSpPr>
          <p:cNvPr id="3" name="コンテンツ プレースホルダ 2"/>
          <p:cNvSpPr>
            <a:spLocks noGrp="1"/>
          </p:cNvSpPr>
          <p:nvPr>
            <p:ph sz="quarter" idx="1"/>
          </p:nvPr>
        </p:nvSpPr>
        <p:spPr/>
        <p:txBody>
          <a:bodyPr>
            <a:normAutofit/>
          </a:bodyPr>
          <a:lstStyle/>
          <a:p>
            <a:endParaRPr kumimoji="1" lang="en-US" altLang="ja-JP" dirty="0" smtClean="0"/>
          </a:p>
          <a:p>
            <a:r>
              <a:rPr lang="ja-JP" altLang="en-US" dirty="0" smtClean="0"/>
              <a:t>楽天会員登録を使って、楽天の各サービスを利用することで、お得なポイントをためることのできるサービスです</a:t>
            </a:r>
            <a:r>
              <a:rPr lang="ja-JP" altLang="en-US" dirty="0" smtClean="0"/>
              <a:t>。</a:t>
            </a:r>
            <a:endParaRPr lang="en-US" altLang="ja-JP" dirty="0" smtClean="0"/>
          </a:p>
          <a:p>
            <a:endParaRPr lang="ja-JP" altLang="en-US" dirty="0" smtClean="0"/>
          </a:p>
          <a:p>
            <a:r>
              <a:rPr lang="ja-JP" altLang="en-US" dirty="0" smtClean="0"/>
              <a:t>会員</a:t>
            </a:r>
            <a:r>
              <a:rPr lang="ja-JP" altLang="en-US" dirty="0" smtClean="0"/>
              <a:t>ランクとは、楽天スーパーポイントをお持ちの方だけの特別なサービスです</a:t>
            </a:r>
            <a:r>
              <a:rPr lang="ja-JP" altLang="en-US" dirty="0" smtClean="0"/>
              <a:t>。</a:t>
            </a:r>
            <a:endParaRPr kumimoji="1" lang="ja-JP" altLang="en-US" dirty="0"/>
          </a:p>
        </p:txBody>
      </p:sp>
      <p:sp>
        <p:nvSpPr>
          <p:cNvPr id="4" name="スライド番号プレースホルダ 3"/>
          <p:cNvSpPr>
            <a:spLocks noGrp="1"/>
          </p:cNvSpPr>
          <p:nvPr>
            <p:ph type="sldNum" sz="quarter" idx="15"/>
          </p:nvPr>
        </p:nvSpPr>
        <p:spPr/>
        <p:txBody>
          <a:bodyPr/>
          <a:lstStyle/>
          <a:p>
            <a:fld id="{8DB414AF-4142-4BC4-8809-D8B8F2FC678E}" type="slidenum">
              <a:rPr kumimoji="1" lang="ja-JP" altLang="en-US" smtClean="0"/>
              <a:pPr/>
              <a:t>13</a:t>
            </a:fld>
            <a:endParaRPr kumimoji="1" lang="ja-JP"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営業利益</a:t>
            </a:r>
            <a:endParaRPr kumimoji="1" lang="ja-JP" altLang="en-US" dirty="0"/>
          </a:p>
        </p:txBody>
      </p:sp>
      <p:sp>
        <p:nvSpPr>
          <p:cNvPr id="3" name="コンテンツ プレースホルダ 2"/>
          <p:cNvSpPr>
            <a:spLocks noGrp="1"/>
          </p:cNvSpPr>
          <p:nvPr>
            <p:ph sz="quarter" idx="1"/>
          </p:nvPr>
        </p:nvSpPr>
        <p:spPr/>
        <p:txBody>
          <a:bodyPr/>
          <a:lstStyle/>
          <a:p>
            <a:endParaRPr kumimoji="1" lang="en-US" altLang="ja-JP" dirty="0" smtClean="0"/>
          </a:p>
          <a:p>
            <a:r>
              <a:rPr kumimoji="1" lang="en-US" altLang="ja-JP" dirty="0" smtClean="0"/>
              <a:t>2008</a:t>
            </a:r>
            <a:r>
              <a:rPr kumimoji="1" lang="ja-JP" altLang="en-US" dirty="0" smtClean="0"/>
              <a:t>年第</a:t>
            </a:r>
            <a:r>
              <a:rPr kumimoji="1" lang="en-US" altLang="ja-JP" dirty="0" smtClean="0"/>
              <a:t>3</a:t>
            </a:r>
            <a:r>
              <a:rPr kumimoji="1" lang="ja-JP" altLang="en-US" dirty="0" smtClean="0"/>
              <a:t>四半期（</a:t>
            </a:r>
            <a:r>
              <a:rPr kumimoji="1" lang="en-US" altLang="ja-JP" dirty="0" smtClean="0"/>
              <a:t>7</a:t>
            </a:r>
            <a:r>
              <a:rPr kumimoji="1" lang="ja-JP" altLang="en-US" dirty="0" smtClean="0"/>
              <a:t>～</a:t>
            </a:r>
            <a:r>
              <a:rPr kumimoji="1" lang="en-US" altLang="ja-JP" dirty="0" smtClean="0"/>
              <a:t>9</a:t>
            </a:r>
            <a:r>
              <a:rPr kumimoji="1" lang="ja-JP" altLang="en-US" dirty="0" smtClean="0"/>
              <a:t>月）の連結決算。</a:t>
            </a:r>
            <a:endParaRPr kumimoji="1" lang="en-US" altLang="ja-JP" dirty="0" smtClean="0"/>
          </a:p>
          <a:p>
            <a:endParaRPr kumimoji="1" lang="en-US" altLang="ja-JP" dirty="0" smtClean="0"/>
          </a:p>
          <a:p>
            <a:r>
              <a:rPr lang="ja-JP" altLang="en-US" dirty="0" smtClean="0"/>
              <a:t>売上高が</a:t>
            </a:r>
            <a:r>
              <a:rPr lang="en-US" altLang="ja-JP" dirty="0" smtClean="0"/>
              <a:t>623</a:t>
            </a:r>
            <a:r>
              <a:rPr lang="ja-JP" altLang="en-US" dirty="0" smtClean="0"/>
              <a:t>億</a:t>
            </a:r>
            <a:r>
              <a:rPr lang="en-US" altLang="ja-JP" dirty="0" smtClean="0"/>
              <a:t>7000</a:t>
            </a:r>
            <a:r>
              <a:rPr lang="ja-JP" altLang="en-US" dirty="0" smtClean="0"/>
              <a:t>万円（前年同期比</a:t>
            </a:r>
            <a:r>
              <a:rPr lang="en-US" altLang="ja-JP" dirty="0" smtClean="0"/>
              <a:t>19.8%</a:t>
            </a:r>
            <a:r>
              <a:rPr lang="ja-JP" altLang="en-US" dirty="0" smtClean="0"/>
              <a:t>増）、営業利益が</a:t>
            </a:r>
            <a:r>
              <a:rPr lang="en-US" altLang="ja-JP" dirty="0" smtClean="0"/>
              <a:t>125</a:t>
            </a:r>
            <a:r>
              <a:rPr lang="ja-JP" altLang="en-US" dirty="0" smtClean="0"/>
              <a:t>億</a:t>
            </a:r>
            <a:r>
              <a:rPr lang="en-US" altLang="ja-JP" dirty="0" smtClean="0"/>
              <a:t>4000</a:t>
            </a:r>
            <a:r>
              <a:rPr lang="ja-JP" altLang="en-US" dirty="0" smtClean="0"/>
              <a:t>万円（同</a:t>
            </a:r>
            <a:r>
              <a:rPr lang="en-US" altLang="ja-JP" dirty="0" smtClean="0"/>
              <a:t>100.2%</a:t>
            </a:r>
            <a:r>
              <a:rPr lang="ja-JP" altLang="en-US" dirty="0" smtClean="0"/>
              <a:t>増）、経常利益が</a:t>
            </a:r>
            <a:r>
              <a:rPr lang="en-US" altLang="ja-JP" dirty="0" smtClean="0"/>
              <a:t>116</a:t>
            </a:r>
            <a:r>
              <a:rPr lang="ja-JP" altLang="en-US" dirty="0" smtClean="0"/>
              <a:t>億</a:t>
            </a:r>
            <a:r>
              <a:rPr lang="en-US" altLang="ja-JP" dirty="0" smtClean="0"/>
              <a:t>6000</a:t>
            </a:r>
            <a:r>
              <a:rPr lang="ja-JP" altLang="en-US" dirty="0" smtClean="0"/>
              <a:t>万円（同</a:t>
            </a:r>
            <a:r>
              <a:rPr lang="en-US" altLang="ja-JP" dirty="0" smtClean="0"/>
              <a:t>89.9%</a:t>
            </a:r>
            <a:r>
              <a:rPr lang="ja-JP" altLang="en-US" dirty="0" smtClean="0"/>
              <a:t>増。）営業利益は前年同期の</a:t>
            </a:r>
            <a:r>
              <a:rPr lang="en-US" altLang="ja-JP" dirty="0" smtClean="0"/>
              <a:t>2</a:t>
            </a:r>
            <a:r>
              <a:rPr lang="ja-JP" altLang="en-US" dirty="0" smtClean="0"/>
              <a:t>倍に達し、第</a:t>
            </a:r>
            <a:r>
              <a:rPr lang="en-US" altLang="ja-JP" dirty="0" smtClean="0"/>
              <a:t>3</a:t>
            </a:r>
            <a:r>
              <a:rPr lang="ja-JP" altLang="en-US" dirty="0" smtClean="0"/>
              <a:t>四半期としては過去最高を記録。</a:t>
            </a:r>
            <a:endParaRPr kumimoji="1" lang="ja-JP" altLang="en-US" dirty="0"/>
          </a:p>
        </p:txBody>
      </p:sp>
      <p:sp>
        <p:nvSpPr>
          <p:cNvPr id="4" name="スライド番号プレースホルダ 3"/>
          <p:cNvSpPr>
            <a:spLocks noGrp="1"/>
          </p:cNvSpPr>
          <p:nvPr>
            <p:ph type="sldNum" sz="quarter" idx="15"/>
          </p:nvPr>
        </p:nvSpPr>
        <p:spPr/>
        <p:txBody>
          <a:bodyPr/>
          <a:lstStyle/>
          <a:p>
            <a:fld id="{8DB414AF-4142-4BC4-8809-D8B8F2FC678E}" type="slidenum">
              <a:rPr kumimoji="1" lang="ja-JP" altLang="en-US" smtClean="0"/>
              <a:pPr/>
              <a:t>14</a:t>
            </a:fld>
            <a:endParaRPr kumimoji="1" lang="ja-JP"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営業利益内訳　</a:t>
            </a:r>
            <a:r>
              <a:rPr kumimoji="1" lang="en-US" altLang="ja-JP" dirty="0" smtClean="0"/>
              <a:t>04</a:t>
            </a:r>
            <a:r>
              <a:rPr kumimoji="1" lang="ja-JP" altLang="en-US" dirty="0" smtClean="0"/>
              <a:t>年</a:t>
            </a:r>
            <a:r>
              <a:rPr kumimoji="1" lang="en-US" altLang="ja-JP" dirty="0" smtClean="0"/>
              <a:t>7</a:t>
            </a:r>
            <a:r>
              <a:rPr kumimoji="1" lang="ja-JP" altLang="en-US" dirty="0" smtClean="0"/>
              <a:t>～</a:t>
            </a:r>
            <a:r>
              <a:rPr kumimoji="1" lang="en-US" altLang="ja-JP" dirty="0" smtClean="0"/>
              <a:t>9</a:t>
            </a:r>
            <a:r>
              <a:rPr kumimoji="1" lang="ja-JP" altLang="en-US" dirty="0" smtClean="0"/>
              <a:t>月期</a:t>
            </a:r>
            <a:endParaRPr kumimoji="1" lang="ja-JP" altLang="en-US" dirty="0"/>
          </a:p>
        </p:txBody>
      </p:sp>
      <p:sp>
        <p:nvSpPr>
          <p:cNvPr id="4" name="スライド番号プレースホルダ 3"/>
          <p:cNvSpPr>
            <a:spLocks noGrp="1"/>
          </p:cNvSpPr>
          <p:nvPr>
            <p:ph type="sldNum" sz="quarter" idx="15"/>
          </p:nvPr>
        </p:nvSpPr>
        <p:spPr/>
        <p:txBody>
          <a:bodyPr/>
          <a:lstStyle/>
          <a:p>
            <a:fld id="{8DB414AF-4142-4BC4-8809-D8B8F2FC678E}" type="slidenum">
              <a:rPr kumimoji="1" lang="ja-JP" altLang="en-US" smtClean="0"/>
              <a:pPr/>
              <a:t>15</a:t>
            </a:fld>
            <a:endParaRPr kumimoji="1" lang="ja-JP" altLang="en-US"/>
          </a:p>
        </p:txBody>
      </p:sp>
      <p:graphicFrame>
        <p:nvGraphicFramePr>
          <p:cNvPr id="6" name="コンテンツ プレースホルダ 5"/>
          <p:cNvGraphicFramePr>
            <a:graphicFrameLocks noGrp="1"/>
          </p:cNvGraphicFramePr>
          <p:nvPr>
            <p:ph sz="quarter" idx="1"/>
          </p:nvPr>
        </p:nvGraphicFramePr>
        <p:xfrm>
          <a:off x="928662" y="1643050"/>
          <a:ext cx="6643734" cy="414340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ネット決済って安全なのか？</a:t>
            </a:r>
            <a:endParaRPr kumimoji="1" lang="ja-JP" altLang="en-US" dirty="0"/>
          </a:p>
        </p:txBody>
      </p:sp>
      <p:sp>
        <p:nvSpPr>
          <p:cNvPr id="3" name="コンテンツ プレースホルダ 2"/>
          <p:cNvSpPr>
            <a:spLocks noGrp="1"/>
          </p:cNvSpPr>
          <p:nvPr>
            <p:ph sz="quarter" idx="1"/>
          </p:nvPr>
        </p:nvSpPr>
        <p:spPr/>
        <p:txBody>
          <a:bodyPr/>
          <a:lstStyle/>
          <a:p>
            <a:endParaRPr kumimoji="1" lang="en-US" altLang="ja-JP" dirty="0" smtClean="0"/>
          </a:p>
          <a:p>
            <a:r>
              <a:rPr lang="ja-JP" altLang="en-US" dirty="0" smtClean="0"/>
              <a:t>ネットショッピングではカード決済ができるが、カードの情報がもれてしまって悪用されるのではないかと思われる。</a:t>
            </a:r>
          </a:p>
          <a:p>
            <a:pPr>
              <a:buNone/>
            </a:pPr>
            <a:r>
              <a:rPr lang="ja-JP" altLang="en-US" dirty="0" smtClean="0"/>
              <a:t>　　　　　　　　　　　　　　</a:t>
            </a:r>
            <a:endParaRPr lang="en-US" altLang="ja-JP" dirty="0" smtClean="0"/>
          </a:p>
          <a:p>
            <a:r>
              <a:rPr lang="ja-JP" altLang="en-US" dirty="0" smtClean="0"/>
              <a:t>ネット販売では、料金先払いか後払いの場合があります。しかし、売り手と買い手がともに一番安心できるのは、宅配便の代金引換サービスを利用することだ。料金は余計にかかるが、宅配業者が代金と商品を引き換えにお客さんに手渡すことができる。</a:t>
            </a:r>
            <a:endParaRPr lang="en-US" altLang="ja-JP" dirty="0" smtClean="0"/>
          </a:p>
          <a:p>
            <a:pPr algn="ctr">
              <a:buNone/>
            </a:pPr>
            <a:r>
              <a:rPr lang="ja-JP" altLang="en-US" b="1" dirty="0" smtClean="0">
                <a:solidFill>
                  <a:srgbClr val="FF0000"/>
                </a:solidFill>
              </a:rPr>
              <a:t>安全で確実な受け渡しができる。</a:t>
            </a:r>
            <a:endParaRPr lang="en-US" altLang="ja-JP" b="1" dirty="0" smtClean="0">
              <a:solidFill>
                <a:srgbClr val="FF0000"/>
              </a:solidFill>
            </a:endParaRPr>
          </a:p>
          <a:p>
            <a:endParaRPr kumimoji="1" lang="en-US" altLang="ja-JP" dirty="0" smtClean="0"/>
          </a:p>
        </p:txBody>
      </p:sp>
      <p:sp>
        <p:nvSpPr>
          <p:cNvPr id="4" name="スライド番号プレースホルダ 3"/>
          <p:cNvSpPr>
            <a:spLocks noGrp="1"/>
          </p:cNvSpPr>
          <p:nvPr>
            <p:ph type="sldNum" sz="quarter" idx="15"/>
          </p:nvPr>
        </p:nvSpPr>
        <p:spPr/>
        <p:txBody>
          <a:bodyPr/>
          <a:lstStyle/>
          <a:p>
            <a:fld id="{8DB414AF-4142-4BC4-8809-D8B8F2FC678E}" type="slidenum">
              <a:rPr kumimoji="1" lang="ja-JP" altLang="en-US" smtClean="0"/>
              <a:pPr/>
              <a:t>16</a:t>
            </a:fld>
            <a:endParaRPr kumimoji="1" lang="ja-JP"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セキュリティーは万全か？</a:t>
            </a:r>
            <a:endParaRPr kumimoji="1" lang="ja-JP" altLang="en-US" dirty="0"/>
          </a:p>
        </p:txBody>
      </p:sp>
      <p:sp>
        <p:nvSpPr>
          <p:cNvPr id="3" name="コンテンツ プレースホルダ 2"/>
          <p:cNvSpPr>
            <a:spLocks noGrp="1"/>
          </p:cNvSpPr>
          <p:nvPr>
            <p:ph sz="quarter" idx="1"/>
          </p:nvPr>
        </p:nvSpPr>
        <p:spPr/>
        <p:txBody>
          <a:bodyPr/>
          <a:lstStyle/>
          <a:p>
            <a:endParaRPr kumimoji="1" lang="ja-JP" altLang="en-US" dirty="0"/>
          </a:p>
        </p:txBody>
      </p:sp>
      <p:sp>
        <p:nvSpPr>
          <p:cNvPr id="4" name="スライド番号プレースホルダ 3"/>
          <p:cNvSpPr>
            <a:spLocks noGrp="1"/>
          </p:cNvSpPr>
          <p:nvPr>
            <p:ph type="sldNum" sz="quarter" idx="15"/>
          </p:nvPr>
        </p:nvSpPr>
        <p:spPr/>
        <p:txBody>
          <a:bodyPr/>
          <a:lstStyle/>
          <a:p>
            <a:fld id="{8DB414AF-4142-4BC4-8809-D8B8F2FC678E}" type="slidenum">
              <a:rPr kumimoji="1" lang="ja-JP" altLang="en-US" smtClean="0"/>
              <a:pPr/>
              <a:t>17</a:t>
            </a:fld>
            <a:endParaRPr kumimoji="1" lang="ja-JP"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pPr algn="ctr"/>
            <a:r>
              <a:rPr lang="en-US" altLang="ja-JP" dirty="0" smtClean="0"/>
              <a:t/>
            </a:r>
            <a:br>
              <a:rPr lang="en-US" altLang="ja-JP" dirty="0" smtClean="0"/>
            </a:br>
            <a:r>
              <a:rPr lang="ja-JP" altLang="en-US" dirty="0" smtClean="0"/>
              <a:t>実店舗とネットビジネスの比較</a:t>
            </a:r>
            <a:r>
              <a:rPr lang="en-US" altLang="ja-JP" dirty="0" smtClean="0"/>
              <a:t/>
            </a:r>
            <a:br>
              <a:rPr lang="en-US" altLang="ja-JP" dirty="0" smtClean="0"/>
            </a:br>
            <a:r>
              <a:rPr lang="ja-JP" altLang="en-US" dirty="0" smtClean="0"/>
              <a:t>～集客力</a:t>
            </a:r>
            <a:r>
              <a:rPr lang="ja-JP" altLang="en-US" dirty="0" smtClean="0"/>
              <a:t>～</a:t>
            </a:r>
            <a:endParaRPr kumimoji="1" lang="ja-JP" altLang="en-US" dirty="0"/>
          </a:p>
        </p:txBody>
      </p:sp>
      <p:sp>
        <p:nvSpPr>
          <p:cNvPr id="4" name="コンテンツ プレースホルダ 3"/>
          <p:cNvSpPr>
            <a:spLocks noGrp="1"/>
          </p:cNvSpPr>
          <p:nvPr>
            <p:ph sz="quarter" idx="1"/>
          </p:nvPr>
        </p:nvSpPr>
        <p:spPr/>
        <p:txBody>
          <a:bodyPr/>
          <a:lstStyle/>
          <a:p>
            <a:pPr>
              <a:buNone/>
            </a:pPr>
            <a:r>
              <a:rPr lang="ja-JP" altLang="en-US" dirty="0" smtClean="0"/>
              <a:t>～実店舗の場合～</a:t>
            </a:r>
            <a:endParaRPr lang="en-US" altLang="ja-JP" dirty="0" smtClean="0"/>
          </a:p>
          <a:p>
            <a:r>
              <a:rPr kumimoji="1" lang="ja-JP" altLang="en-US" dirty="0" smtClean="0"/>
              <a:t>集客手段・・・広告、口コミ、訪問販売、電波媒体、テレアポ、ダイレクトメール</a:t>
            </a:r>
            <a:endParaRPr kumimoji="1" lang="en-US" altLang="ja-JP" dirty="0" smtClean="0"/>
          </a:p>
          <a:p>
            <a:r>
              <a:rPr lang="ja-JP" altLang="en-US" dirty="0" smtClean="0"/>
              <a:t>販促方法・・・ポップ、セールストーク、値引き対応、プレゼント、陳列方法、引きとめ工作</a:t>
            </a:r>
            <a:endParaRPr lang="en-US" altLang="ja-JP" dirty="0" smtClean="0"/>
          </a:p>
          <a:p>
            <a:pPr>
              <a:buNone/>
            </a:pPr>
            <a:r>
              <a:rPr kumimoji="1" lang="ja-JP" altLang="en-US" dirty="0" smtClean="0">
                <a:solidFill>
                  <a:srgbClr val="FF0000"/>
                </a:solidFill>
              </a:rPr>
              <a:t>集客手段と販促方法の相乗効果で売上アップ</a:t>
            </a:r>
            <a:endParaRPr kumimoji="1" lang="ja-JP" altLang="en-US" dirty="0">
              <a:solidFill>
                <a:srgbClr val="FF0000"/>
              </a:solidFill>
            </a:endParaRPr>
          </a:p>
        </p:txBody>
      </p:sp>
      <p:sp>
        <p:nvSpPr>
          <p:cNvPr id="5" name="スライド番号プレースホルダ 4"/>
          <p:cNvSpPr>
            <a:spLocks noGrp="1"/>
          </p:cNvSpPr>
          <p:nvPr>
            <p:ph type="sldNum" sz="quarter" idx="15"/>
          </p:nvPr>
        </p:nvSpPr>
        <p:spPr/>
        <p:txBody>
          <a:bodyPr/>
          <a:lstStyle/>
          <a:p>
            <a:fld id="{8DB414AF-4142-4BC4-8809-D8B8F2FC678E}" type="slidenum">
              <a:rPr kumimoji="1" lang="ja-JP" altLang="en-US" smtClean="0"/>
              <a:pPr/>
              <a:t>18</a:t>
            </a:fld>
            <a:endParaRPr kumimoji="1" lang="ja-JP"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pPr algn="ctr"/>
            <a:r>
              <a:rPr lang="en-US" altLang="ja-JP" dirty="0" smtClean="0"/>
              <a:t/>
            </a:r>
            <a:br>
              <a:rPr lang="en-US" altLang="ja-JP" dirty="0" smtClean="0"/>
            </a:br>
            <a:r>
              <a:rPr lang="ja-JP" altLang="en-US" dirty="0" smtClean="0"/>
              <a:t>実店舗とネットビジネスの比較</a:t>
            </a:r>
            <a:r>
              <a:rPr lang="en-US" altLang="ja-JP" dirty="0" smtClean="0"/>
              <a:t/>
            </a:r>
            <a:br>
              <a:rPr lang="en-US" altLang="ja-JP" dirty="0" smtClean="0"/>
            </a:br>
            <a:r>
              <a:rPr lang="ja-JP" altLang="en-US" dirty="0" smtClean="0"/>
              <a:t>～集客力</a:t>
            </a:r>
            <a:r>
              <a:rPr lang="ja-JP" altLang="en-US" dirty="0" smtClean="0"/>
              <a:t>～</a:t>
            </a:r>
            <a:endParaRPr kumimoji="1" lang="ja-JP" altLang="en-US" dirty="0"/>
          </a:p>
        </p:txBody>
      </p:sp>
      <p:sp>
        <p:nvSpPr>
          <p:cNvPr id="3" name="コンテンツ プレースホルダ 2"/>
          <p:cNvSpPr>
            <a:spLocks noGrp="1"/>
          </p:cNvSpPr>
          <p:nvPr>
            <p:ph sz="quarter" idx="1"/>
          </p:nvPr>
        </p:nvSpPr>
        <p:spPr/>
        <p:txBody>
          <a:bodyPr/>
          <a:lstStyle/>
          <a:p>
            <a:pPr>
              <a:buNone/>
            </a:pPr>
            <a:r>
              <a:rPr kumimoji="1" lang="ja-JP" altLang="en-US" dirty="0" smtClean="0"/>
              <a:t>～ネットビジネスの場合～</a:t>
            </a:r>
            <a:endParaRPr kumimoji="1" lang="en-US" altLang="ja-JP" dirty="0" smtClean="0"/>
          </a:p>
          <a:p>
            <a:pPr>
              <a:buNone/>
            </a:pPr>
            <a:r>
              <a:rPr lang="ja-JP" altLang="en-US" dirty="0" smtClean="0"/>
              <a:t>・集客手段・・・広告、ネット検索、特典のあるイベント</a:t>
            </a:r>
            <a:endParaRPr lang="en-US" altLang="ja-JP" dirty="0" smtClean="0"/>
          </a:p>
          <a:p>
            <a:pPr>
              <a:buNone/>
            </a:pPr>
            <a:r>
              <a:rPr kumimoji="1" lang="ja-JP" altLang="en-US" dirty="0" smtClean="0"/>
              <a:t>・販促方法・・・ページ対応のみ</a:t>
            </a:r>
            <a:endParaRPr kumimoji="1" lang="en-US" altLang="ja-JP" dirty="0" smtClean="0"/>
          </a:p>
          <a:p>
            <a:pPr>
              <a:buNone/>
            </a:pPr>
            <a:endParaRPr lang="en-US" altLang="ja-JP" dirty="0" smtClean="0">
              <a:solidFill>
                <a:srgbClr val="FF0000"/>
              </a:solidFill>
            </a:endParaRPr>
          </a:p>
          <a:p>
            <a:pPr>
              <a:buNone/>
            </a:pPr>
            <a:r>
              <a:rPr lang="ja-JP" altLang="en-US" dirty="0" smtClean="0">
                <a:solidFill>
                  <a:srgbClr val="FF0000"/>
                </a:solidFill>
              </a:rPr>
              <a:t>販促方法が単純なため、相乗効果が生まれず売上が「広告」と「検索」による集客手段にたよらざるを得ない。</a:t>
            </a:r>
            <a:endParaRPr kumimoji="1" lang="en-US" altLang="ja-JP" dirty="0" smtClean="0">
              <a:solidFill>
                <a:srgbClr val="FF0000"/>
              </a:solidFill>
            </a:endParaRPr>
          </a:p>
          <a:p>
            <a:endParaRPr kumimoji="1" lang="ja-JP" altLang="en-US" dirty="0"/>
          </a:p>
        </p:txBody>
      </p:sp>
      <p:sp>
        <p:nvSpPr>
          <p:cNvPr id="4" name="スライド番号プレースホルダ 3"/>
          <p:cNvSpPr>
            <a:spLocks noGrp="1"/>
          </p:cNvSpPr>
          <p:nvPr>
            <p:ph type="sldNum" sz="quarter" idx="15"/>
          </p:nvPr>
        </p:nvSpPr>
        <p:spPr/>
        <p:txBody>
          <a:bodyPr/>
          <a:lstStyle/>
          <a:p>
            <a:fld id="{8DB414AF-4142-4BC4-8809-D8B8F2FC678E}" type="slidenum">
              <a:rPr kumimoji="1" lang="ja-JP" altLang="en-US" smtClean="0"/>
              <a:pPr/>
              <a:t>19</a:t>
            </a:fld>
            <a:endParaRPr kumimoji="1" lang="ja-JP"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研究計画</a:t>
            </a:r>
            <a:endParaRPr kumimoji="1" lang="ja-JP" altLang="en-US" dirty="0"/>
          </a:p>
        </p:txBody>
      </p:sp>
      <p:sp>
        <p:nvSpPr>
          <p:cNvPr id="3" name="コンテンツ プレースホルダ 2"/>
          <p:cNvSpPr>
            <a:spLocks noGrp="1"/>
          </p:cNvSpPr>
          <p:nvPr>
            <p:ph sz="quarter" idx="1"/>
          </p:nvPr>
        </p:nvSpPr>
        <p:spPr/>
        <p:txBody>
          <a:bodyPr>
            <a:normAutofit/>
          </a:bodyPr>
          <a:lstStyle/>
          <a:p>
            <a:endParaRPr kumimoji="1" lang="en-US" altLang="ja-JP" dirty="0" smtClean="0"/>
          </a:p>
          <a:p>
            <a:r>
              <a:rPr lang="ja-JP" altLang="en-US" sz="3200" dirty="0" smtClean="0"/>
              <a:t>ネットショッピングについて</a:t>
            </a:r>
            <a:endParaRPr lang="en-US" altLang="ja-JP" sz="3200" dirty="0" smtClean="0"/>
          </a:p>
          <a:p>
            <a:r>
              <a:rPr lang="en-US" altLang="ja-JP" sz="3200" dirty="0" smtClean="0"/>
              <a:t>Amazon</a:t>
            </a:r>
            <a:r>
              <a:rPr lang="ja-JP" altLang="en-US" sz="3200" dirty="0" smtClean="0"/>
              <a:t>について</a:t>
            </a:r>
            <a:endParaRPr lang="en-US" altLang="ja-JP" sz="3200" dirty="0" smtClean="0"/>
          </a:p>
          <a:p>
            <a:r>
              <a:rPr lang="ja-JP" altLang="en-US" sz="3200" dirty="0" smtClean="0"/>
              <a:t>楽天について</a:t>
            </a:r>
            <a:endParaRPr lang="en-US" altLang="ja-JP" sz="3200" dirty="0" smtClean="0"/>
          </a:p>
          <a:p>
            <a:r>
              <a:rPr lang="ja-JP" altLang="en-US" sz="3200" dirty="0" smtClean="0"/>
              <a:t>決済について</a:t>
            </a:r>
            <a:endParaRPr lang="en-US" altLang="ja-JP" sz="3200" dirty="0" smtClean="0"/>
          </a:p>
          <a:p>
            <a:r>
              <a:rPr lang="ja-JP" altLang="en-US" sz="3200" dirty="0" smtClean="0"/>
              <a:t>セキュリティーについて</a:t>
            </a:r>
            <a:endParaRPr lang="en-US" altLang="ja-JP" sz="3200" dirty="0" smtClean="0"/>
          </a:p>
          <a:p>
            <a:r>
              <a:rPr lang="ja-JP" altLang="en-US" sz="3200" dirty="0" smtClean="0"/>
              <a:t>実店舗とネットビジネスの比較</a:t>
            </a:r>
            <a:endParaRPr lang="en-US" altLang="ja-JP" sz="3200" dirty="0" smtClean="0"/>
          </a:p>
          <a:p>
            <a:pPr>
              <a:buNone/>
            </a:pPr>
            <a:endParaRPr lang="en-US" altLang="ja-JP" sz="4000" dirty="0" smtClean="0"/>
          </a:p>
          <a:p>
            <a:endParaRPr lang="en-US" altLang="ja-JP" dirty="0" smtClean="0"/>
          </a:p>
        </p:txBody>
      </p:sp>
      <p:sp>
        <p:nvSpPr>
          <p:cNvPr id="4" name="スライド番号プレースホルダ 3"/>
          <p:cNvSpPr>
            <a:spLocks noGrp="1"/>
          </p:cNvSpPr>
          <p:nvPr>
            <p:ph type="sldNum" sz="quarter" idx="15"/>
          </p:nvPr>
        </p:nvSpPr>
        <p:spPr/>
        <p:txBody>
          <a:bodyPr/>
          <a:lstStyle/>
          <a:p>
            <a:fld id="{8DB414AF-4142-4BC4-8809-D8B8F2FC678E}" type="slidenum">
              <a:rPr kumimoji="1" lang="ja-JP" altLang="en-US" smtClean="0"/>
              <a:pPr/>
              <a:t>2</a:t>
            </a:fld>
            <a:endParaRPr kumimoji="1" lang="ja-JP"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kumimoji="1" lang="ja-JP" altLang="en-US" dirty="0" smtClean="0"/>
              <a:t>ネットで売れるもの</a:t>
            </a:r>
            <a:endParaRPr kumimoji="1" lang="ja-JP" altLang="en-US" dirty="0"/>
          </a:p>
        </p:txBody>
      </p:sp>
      <p:sp>
        <p:nvSpPr>
          <p:cNvPr id="3" name="コンテンツ プレースホルダ 2"/>
          <p:cNvSpPr>
            <a:spLocks noGrp="1"/>
          </p:cNvSpPr>
          <p:nvPr>
            <p:ph sz="quarter" idx="1"/>
          </p:nvPr>
        </p:nvSpPr>
        <p:spPr/>
        <p:txBody>
          <a:bodyPr>
            <a:normAutofit/>
          </a:bodyPr>
          <a:lstStyle/>
          <a:p>
            <a:r>
              <a:rPr kumimoji="1" lang="ja-JP" altLang="en-US" dirty="0" smtClean="0"/>
              <a:t>商品力がある　</a:t>
            </a:r>
            <a:endParaRPr kumimoji="1" lang="en-US" altLang="ja-JP" dirty="0" smtClean="0"/>
          </a:p>
          <a:p>
            <a:pPr>
              <a:buNone/>
            </a:pPr>
            <a:r>
              <a:rPr lang="ja-JP" altLang="en-US" sz="2000" dirty="0" smtClean="0"/>
              <a:t>　　実店舗でも売れている商品</a:t>
            </a:r>
            <a:endParaRPr lang="en-US" altLang="ja-JP" sz="2000" dirty="0" smtClean="0"/>
          </a:p>
          <a:p>
            <a:pPr>
              <a:buNone/>
            </a:pPr>
            <a:r>
              <a:rPr kumimoji="1" lang="ja-JP" altLang="en-US" sz="2000" dirty="0" smtClean="0"/>
              <a:t>　　例）ブランド品、有名ダイエット食品、家具</a:t>
            </a:r>
            <a:endParaRPr kumimoji="1" lang="en-US" altLang="ja-JP" sz="2000" dirty="0" smtClean="0"/>
          </a:p>
          <a:p>
            <a:r>
              <a:rPr lang="ja-JP" altLang="en-US" dirty="0" smtClean="0"/>
              <a:t>検索キーワードが明確</a:t>
            </a:r>
            <a:endParaRPr lang="en-US" altLang="ja-JP" dirty="0" smtClean="0"/>
          </a:p>
          <a:p>
            <a:pPr>
              <a:buNone/>
            </a:pPr>
            <a:r>
              <a:rPr lang="ja-JP" altLang="en-US" sz="2000" dirty="0" smtClean="0"/>
              <a:t>　　ネットでよく検索されている商品</a:t>
            </a:r>
            <a:endParaRPr lang="en-US" altLang="ja-JP" sz="2000" dirty="0" smtClean="0"/>
          </a:p>
          <a:p>
            <a:r>
              <a:rPr lang="ja-JP" altLang="en-US" dirty="0" smtClean="0"/>
              <a:t>原価が抑えられている</a:t>
            </a:r>
            <a:endParaRPr lang="en-US" altLang="ja-JP" dirty="0" smtClean="0"/>
          </a:p>
          <a:p>
            <a:pPr>
              <a:buNone/>
            </a:pPr>
            <a:r>
              <a:rPr lang="ja-JP" altLang="en-US" sz="2000" dirty="0" smtClean="0"/>
              <a:t>　　仕入れ値が抑えられている商品</a:t>
            </a:r>
            <a:endParaRPr lang="en-US" altLang="ja-JP" sz="2000" dirty="0" smtClean="0"/>
          </a:p>
          <a:p>
            <a:r>
              <a:rPr lang="ja-JP" altLang="en-US" dirty="0" smtClean="0"/>
              <a:t>ライバルが少ない</a:t>
            </a:r>
            <a:endParaRPr lang="en-US" altLang="ja-JP" dirty="0" smtClean="0"/>
          </a:p>
          <a:p>
            <a:pPr>
              <a:buNone/>
            </a:pPr>
            <a:r>
              <a:rPr kumimoji="1" lang="ja-JP" altLang="en-US" sz="2000" dirty="0" smtClean="0"/>
              <a:t>　　積極的に扱わない</a:t>
            </a:r>
            <a:endParaRPr kumimoji="1" lang="ja-JP" altLang="en-US" sz="2000" dirty="0"/>
          </a:p>
        </p:txBody>
      </p:sp>
      <p:sp>
        <p:nvSpPr>
          <p:cNvPr id="4" name="スライド番号プレースホルダ 3"/>
          <p:cNvSpPr>
            <a:spLocks noGrp="1"/>
          </p:cNvSpPr>
          <p:nvPr>
            <p:ph type="sldNum" sz="quarter" idx="15"/>
          </p:nvPr>
        </p:nvSpPr>
        <p:spPr/>
        <p:txBody>
          <a:bodyPr/>
          <a:lstStyle/>
          <a:p>
            <a:fld id="{8DB414AF-4142-4BC4-8809-D8B8F2FC678E}" type="slidenum">
              <a:rPr kumimoji="1" lang="ja-JP" altLang="en-US" smtClean="0"/>
              <a:pPr/>
              <a:t>20</a:t>
            </a:fld>
            <a:endParaRPr kumimoji="1" lang="ja-JP" alt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smtClean="0"/>
              <a:t>ネットで売れないもの</a:t>
            </a:r>
            <a:endParaRPr kumimoji="1" lang="ja-JP" altLang="en-US" dirty="0"/>
          </a:p>
        </p:txBody>
      </p:sp>
      <p:sp>
        <p:nvSpPr>
          <p:cNvPr id="3" name="コンテンツ プレースホルダ 2"/>
          <p:cNvSpPr>
            <a:spLocks noGrp="1"/>
          </p:cNvSpPr>
          <p:nvPr>
            <p:ph sz="quarter" idx="1"/>
          </p:nvPr>
        </p:nvSpPr>
        <p:spPr/>
        <p:txBody>
          <a:bodyPr>
            <a:normAutofit/>
          </a:bodyPr>
          <a:lstStyle/>
          <a:p>
            <a:r>
              <a:rPr kumimoji="1" lang="ja-JP" altLang="en-US" dirty="0" smtClean="0"/>
              <a:t>そもそもの商品力がない</a:t>
            </a:r>
            <a:endParaRPr kumimoji="1" lang="en-US" altLang="ja-JP" dirty="0" smtClean="0"/>
          </a:p>
          <a:p>
            <a:pPr>
              <a:buNone/>
            </a:pPr>
            <a:r>
              <a:rPr lang="ja-JP" altLang="en-US" sz="2200" dirty="0" smtClean="0"/>
              <a:t>　　実店舗でも売れていない商品</a:t>
            </a:r>
            <a:endParaRPr kumimoji="1" lang="en-US" altLang="ja-JP" sz="2200" dirty="0" smtClean="0"/>
          </a:p>
          <a:p>
            <a:r>
              <a:rPr lang="ja-JP" altLang="en-US" dirty="0" smtClean="0"/>
              <a:t>検索キーワードが曖昧</a:t>
            </a:r>
            <a:endParaRPr lang="en-US" altLang="ja-JP" dirty="0" smtClean="0"/>
          </a:p>
          <a:p>
            <a:pPr>
              <a:buNone/>
            </a:pPr>
            <a:r>
              <a:rPr lang="ja-JP" altLang="en-US" sz="2200" dirty="0" smtClean="0"/>
              <a:t>　　検索窓にあえて入力しない商品</a:t>
            </a:r>
            <a:endParaRPr lang="en-US" altLang="ja-JP" sz="2200" dirty="0" smtClean="0"/>
          </a:p>
          <a:p>
            <a:r>
              <a:rPr kumimoji="1" lang="ja-JP" altLang="en-US" dirty="0" smtClean="0"/>
              <a:t>利益が薄い</a:t>
            </a:r>
            <a:endParaRPr kumimoji="1" lang="en-US" altLang="ja-JP" dirty="0" smtClean="0"/>
          </a:p>
          <a:p>
            <a:pPr>
              <a:buNone/>
            </a:pPr>
            <a:r>
              <a:rPr lang="ja-JP" altLang="en-US" sz="2200" dirty="0" smtClean="0"/>
              <a:t>　　どこでも仕入れられる一般的な商品</a:t>
            </a:r>
            <a:endParaRPr kumimoji="1" lang="en-US" altLang="ja-JP" sz="2200" dirty="0" smtClean="0"/>
          </a:p>
          <a:p>
            <a:r>
              <a:rPr lang="ja-JP" altLang="en-US" dirty="0" smtClean="0"/>
              <a:t>誰もが扱っている</a:t>
            </a:r>
            <a:endParaRPr lang="en-US" altLang="ja-JP" dirty="0" smtClean="0"/>
          </a:p>
          <a:p>
            <a:pPr>
              <a:buNone/>
            </a:pPr>
            <a:r>
              <a:rPr lang="ja-JP" altLang="en-US" sz="2200" dirty="0" smtClean="0"/>
              <a:t>　　すでに競争過多なジャンル</a:t>
            </a:r>
            <a:endParaRPr kumimoji="1" lang="en-US" altLang="ja-JP" sz="2200" dirty="0" smtClean="0"/>
          </a:p>
          <a:p>
            <a:pPr>
              <a:buNone/>
            </a:pPr>
            <a:r>
              <a:rPr lang="ja-JP" altLang="en-US" dirty="0" smtClean="0"/>
              <a:t>　</a:t>
            </a:r>
            <a:endParaRPr lang="en-US" altLang="ja-JP" dirty="0" smtClean="0"/>
          </a:p>
          <a:p>
            <a:pPr>
              <a:buNone/>
            </a:pPr>
            <a:endParaRPr kumimoji="1" lang="ja-JP" altLang="en-US" dirty="0"/>
          </a:p>
        </p:txBody>
      </p:sp>
      <p:sp>
        <p:nvSpPr>
          <p:cNvPr id="4" name="スライド番号プレースホルダ 3"/>
          <p:cNvSpPr>
            <a:spLocks noGrp="1"/>
          </p:cNvSpPr>
          <p:nvPr>
            <p:ph type="sldNum" sz="quarter" idx="15"/>
          </p:nvPr>
        </p:nvSpPr>
        <p:spPr/>
        <p:txBody>
          <a:bodyPr/>
          <a:lstStyle/>
          <a:p>
            <a:fld id="{8DB414AF-4142-4BC4-8809-D8B8F2FC678E}" type="slidenum">
              <a:rPr kumimoji="1" lang="ja-JP" altLang="en-US" smtClean="0"/>
              <a:pPr/>
              <a:t>21</a:t>
            </a:fld>
            <a:endParaRPr kumimoji="1" lang="ja-JP" alt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kumimoji="1" lang="ja-JP" altLang="en-US" sz="4000" dirty="0" smtClean="0"/>
              <a:t>ネットショッピングのメリット</a:t>
            </a:r>
            <a:endParaRPr kumimoji="1" lang="ja-JP" altLang="en-US" sz="4000" dirty="0"/>
          </a:p>
        </p:txBody>
      </p:sp>
      <p:sp>
        <p:nvSpPr>
          <p:cNvPr id="3" name="コンテンツ プレースホルダ 2"/>
          <p:cNvSpPr>
            <a:spLocks noGrp="1"/>
          </p:cNvSpPr>
          <p:nvPr>
            <p:ph sz="quarter" idx="1"/>
          </p:nvPr>
        </p:nvSpPr>
        <p:spPr/>
        <p:txBody>
          <a:bodyPr/>
          <a:lstStyle/>
          <a:p>
            <a:endParaRPr kumimoji="1" lang="en-US" altLang="ja-JP" dirty="0" smtClean="0"/>
          </a:p>
          <a:p>
            <a:r>
              <a:rPr lang="ja-JP" altLang="en-US" dirty="0" smtClean="0"/>
              <a:t>欲しい商品が、すぐに購入できる。</a:t>
            </a:r>
            <a:endParaRPr lang="en-US" altLang="ja-JP" dirty="0" smtClean="0"/>
          </a:p>
          <a:p>
            <a:r>
              <a:rPr lang="ja-JP" altLang="en-US" dirty="0" smtClean="0"/>
              <a:t>安い価格で購入できる。</a:t>
            </a:r>
            <a:endParaRPr lang="en-US" altLang="ja-JP" dirty="0" smtClean="0"/>
          </a:p>
          <a:p>
            <a:r>
              <a:rPr kumimoji="1" lang="ja-JP" altLang="en-US" dirty="0" smtClean="0"/>
              <a:t>家の近くにないものでも、ネットで購入できる。</a:t>
            </a:r>
            <a:endParaRPr kumimoji="1" lang="en-US" altLang="ja-JP" dirty="0" smtClean="0"/>
          </a:p>
          <a:p>
            <a:r>
              <a:rPr lang="ja-JP" altLang="en-US" dirty="0" smtClean="0"/>
              <a:t>商品の比較や検索が容易にできる。</a:t>
            </a:r>
            <a:endParaRPr kumimoji="1" lang="en-US" altLang="ja-JP" dirty="0" smtClean="0"/>
          </a:p>
          <a:p>
            <a:r>
              <a:rPr lang="ja-JP" altLang="en-US" dirty="0" smtClean="0"/>
              <a:t>コンビニで購入できる。</a:t>
            </a:r>
            <a:endParaRPr kumimoji="1" lang="ja-JP" altLang="en-US" dirty="0"/>
          </a:p>
        </p:txBody>
      </p:sp>
      <p:sp>
        <p:nvSpPr>
          <p:cNvPr id="4" name="スライド番号プレースホルダ 3"/>
          <p:cNvSpPr>
            <a:spLocks noGrp="1"/>
          </p:cNvSpPr>
          <p:nvPr>
            <p:ph type="sldNum" sz="quarter" idx="15"/>
          </p:nvPr>
        </p:nvSpPr>
        <p:spPr/>
        <p:txBody>
          <a:bodyPr/>
          <a:lstStyle/>
          <a:p>
            <a:fld id="{8DB414AF-4142-4BC4-8809-D8B8F2FC678E}" type="slidenum">
              <a:rPr kumimoji="1" lang="ja-JP" altLang="en-US" smtClean="0"/>
              <a:pPr/>
              <a:t>22</a:t>
            </a:fld>
            <a:endParaRPr kumimoji="1" lang="ja-JP" alt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lang="ja-JP" altLang="en-US" sz="4000" dirty="0" smtClean="0"/>
              <a:t>ネットショッピングのデメリット</a:t>
            </a:r>
            <a:endParaRPr kumimoji="1" lang="ja-JP" altLang="en-US" sz="4000" dirty="0"/>
          </a:p>
        </p:txBody>
      </p:sp>
      <p:sp>
        <p:nvSpPr>
          <p:cNvPr id="3" name="コンテンツ プレースホルダ 2"/>
          <p:cNvSpPr>
            <a:spLocks noGrp="1"/>
          </p:cNvSpPr>
          <p:nvPr>
            <p:ph sz="quarter" idx="1"/>
          </p:nvPr>
        </p:nvSpPr>
        <p:spPr/>
        <p:txBody>
          <a:bodyPr/>
          <a:lstStyle/>
          <a:p>
            <a:endParaRPr kumimoji="1" lang="en-US" altLang="ja-JP" dirty="0" smtClean="0"/>
          </a:p>
          <a:p>
            <a:r>
              <a:rPr lang="ja-JP" altLang="en-US" dirty="0" smtClean="0"/>
              <a:t>実際に、ネット上でしか商品を見て買えない。</a:t>
            </a:r>
            <a:endParaRPr lang="en-US" altLang="ja-JP" dirty="0" smtClean="0"/>
          </a:p>
          <a:p>
            <a:r>
              <a:rPr lang="ja-JP" altLang="en-US" dirty="0" smtClean="0"/>
              <a:t>回線のトラブルが多い。</a:t>
            </a:r>
            <a:endParaRPr lang="en-US" altLang="ja-JP" dirty="0" smtClean="0"/>
          </a:p>
          <a:p>
            <a:r>
              <a:rPr kumimoji="1" lang="ja-JP" altLang="en-US" dirty="0" smtClean="0"/>
              <a:t>個人情報の流出の危険。</a:t>
            </a:r>
            <a:endParaRPr kumimoji="1" lang="en-US" altLang="ja-JP" dirty="0" smtClean="0"/>
          </a:p>
          <a:p>
            <a:r>
              <a:rPr lang="ja-JP" altLang="en-US" dirty="0" smtClean="0"/>
              <a:t>個人の負担がある。</a:t>
            </a:r>
            <a:endParaRPr kumimoji="1" lang="en-US" altLang="ja-JP" dirty="0" smtClean="0"/>
          </a:p>
          <a:p>
            <a:endParaRPr kumimoji="1" lang="ja-JP" altLang="en-US" dirty="0"/>
          </a:p>
        </p:txBody>
      </p:sp>
      <p:sp>
        <p:nvSpPr>
          <p:cNvPr id="4" name="スライド番号プレースホルダ 3"/>
          <p:cNvSpPr>
            <a:spLocks noGrp="1"/>
          </p:cNvSpPr>
          <p:nvPr>
            <p:ph type="sldNum" sz="quarter" idx="15"/>
          </p:nvPr>
        </p:nvSpPr>
        <p:spPr/>
        <p:txBody>
          <a:bodyPr/>
          <a:lstStyle/>
          <a:p>
            <a:fld id="{8DB414AF-4142-4BC4-8809-D8B8F2FC678E}" type="slidenum">
              <a:rPr kumimoji="1" lang="ja-JP" altLang="en-US" smtClean="0"/>
              <a:pPr/>
              <a:t>23</a:t>
            </a:fld>
            <a:endParaRPr kumimoji="1" lang="ja-JP" alt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参考文献</a:t>
            </a:r>
            <a:endParaRPr kumimoji="1" lang="ja-JP" altLang="en-US" dirty="0"/>
          </a:p>
        </p:txBody>
      </p:sp>
      <p:sp>
        <p:nvSpPr>
          <p:cNvPr id="3" name="コンテンツ プレースホルダ 2"/>
          <p:cNvSpPr>
            <a:spLocks noGrp="1"/>
          </p:cNvSpPr>
          <p:nvPr>
            <p:ph sz="quarter" idx="1"/>
          </p:nvPr>
        </p:nvSpPr>
        <p:spPr/>
        <p:txBody>
          <a:bodyPr/>
          <a:lstStyle/>
          <a:p>
            <a:endParaRPr kumimoji="1" lang="en-US" altLang="ja-JP" dirty="0" smtClean="0"/>
          </a:p>
          <a:p>
            <a:r>
              <a:rPr kumimoji="1" lang="ja-JP" altLang="en-US" dirty="0" smtClean="0"/>
              <a:t>ネットで売れるもの売れないもの</a:t>
            </a:r>
            <a:endParaRPr kumimoji="1" lang="en-US" altLang="ja-JP" dirty="0" smtClean="0"/>
          </a:p>
          <a:p>
            <a:pPr>
              <a:buNone/>
            </a:pPr>
            <a:r>
              <a:rPr lang="ja-JP" altLang="en-US" sz="2000" dirty="0" smtClean="0"/>
              <a:t>　　竹内謙礼　日本経済新聞出版社　</a:t>
            </a:r>
            <a:r>
              <a:rPr lang="en-US" altLang="ja-JP" sz="2000" dirty="0" smtClean="0"/>
              <a:t>2008</a:t>
            </a:r>
            <a:r>
              <a:rPr lang="ja-JP" altLang="en-US" sz="2000" dirty="0" smtClean="0"/>
              <a:t>年</a:t>
            </a:r>
            <a:endParaRPr lang="en-US" altLang="ja-JP" sz="2000" dirty="0" smtClean="0"/>
          </a:p>
          <a:p>
            <a:r>
              <a:rPr kumimoji="1" lang="ja-JP" altLang="en-US" dirty="0" smtClean="0"/>
              <a:t>購買心理をそそるネット販売心理学</a:t>
            </a:r>
            <a:endParaRPr kumimoji="1" lang="en-US" altLang="ja-JP" dirty="0" smtClean="0"/>
          </a:p>
          <a:p>
            <a:pPr>
              <a:buNone/>
            </a:pPr>
            <a:r>
              <a:rPr lang="ja-JP" altLang="en-US" sz="2000" dirty="0" smtClean="0"/>
              <a:t>　　藤田幸江・加川逸芳　朝日香出版社　</a:t>
            </a:r>
            <a:r>
              <a:rPr lang="en-US" altLang="ja-JP" sz="2000" dirty="0" smtClean="0"/>
              <a:t>2003</a:t>
            </a:r>
            <a:r>
              <a:rPr lang="ja-JP" altLang="en-US" sz="2000" dirty="0" smtClean="0"/>
              <a:t>年</a:t>
            </a:r>
            <a:endParaRPr lang="en-US" altLang="ja-JP" sz="2000" dirty="0" smtClean="0"/>
          </a:p>
          <a:p>
            <a:pPr>
              <a:buNone/>
            </a:pPr>
            <a:endParaRPr lang="en-US" altLang="ja-JP" sz="2000" dirty="0" smtClean="0"/>
          </a:p>
          <a:p>
            <a:pPr>
              <a:buNone/>
            </a:pPr>
            <a:r>
              <a:rPr lang="ja-JP" altLang="en-US" sz="2000" dirty="0" smtClean="0"/>
              <a:t>◎図解　ネット業界「儲け」のしくみ</a:t>
            </a:r>
            <a:endParaRPr lang="en-US" altLang="ja-JP" sz="2000" dirty="0" smtClean="0"/>
          </a:p>
          <a:p>
            <a:pPr>
              <a:buNone/>
            </a:pPr>
            <a:r>
              <a:rPr lang="ja-JP" altLang="en-US" sz="2000" dirty="0" smtClean="0"/>
              <a:t>　　久我勝利・株式会社翔泳社　</a:t>
            </a:r>
            <a:r>
              <a:rPr lang="en-US" altLang="ja-JP" sz="2000" dirty="0" smtClean="0"/>
              <a:t>2005</a:t>
            </a:r>
            <a:r>
              <a:rPr lang="ja-JP" altLang="en-US" sz="2000" dirty="0" smtClean="0"/>
              <a:t>年</a:t>
            </a:r>
            <a:endParaRPr lang="en-US" altLang="ja-JP" sz="2000" dirty="0" smtClean="0"/>
          </a:p>
          <a:p>
            <a:pPr>
              <a:buNone/>
            </a:pPr>
            <a:endParaRPr lang="en-US" altLang="ja-JP" sz="2000" dirty="0" smtClean="0"/>
          </a:p>
          <a:p>
            <a:pPr>
              <a:buNone/>
            </a:pPr>
            <a:endParaRPr lang="en-US" altLang="ja-JP" sz="2000" dirty="0" smtClean="0"/>
          </a:p>
        </p:txBody>
      </p:sp>
      <p:sp>
        <p:nvSpPr>
          <p:cNvPr id="4" name="スライド番号プレースホルダ 3"/>
          <p:cNvSpPr>
            <a:spLocks noGrp="1"/>
          </p:cNvSpPr>
          <p:nvPr>
            <p:ph type="sldNum" sz="quarter" idx="15"/>
          </p:nvPr>
        </p:nvSpPr>
        <p:spPr/>
        <p:txBody>
          <a:bodyPr/>
          <a:lstStyle/>
          <a:p>
            <a:fld id="{8DB414AF-4142-4BC4-8809-D8B8F2FC678E}" type="slidenum">
              <a:rPr kumimoji="1" lang="ja-JP" altLang="en-US" smtClean="0"/>
              <a:pPr/>
              <a:t>24</a:t>
            </a:fld>
            <a:endParaRPr kumimoji="1" lang="ja-JP" alt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smtClean="0"/>
              <a:t>参考</a:t>
            </a:r>
            <a:r>
              <a:rPr lang="ja-JP" altLang="en-US" dirty="0" smtClean="0"/>
              <a:t>資料</a:t>
            </a:r>
            <a:endParaRPr kumimoji="1" lang="ja-JP" altLang="en-US" dirty="0"/>
          </a:p>
        </p:txBody>
      </p:sp>
      <p:sp>
        <p:nvSpPr>
          <p:cNvPr id="3" name="コンテンツ プレースホルダ 2"/>
          <p:cNvSpPr>
            <a:spLocks noGrp="1"/>
          </p:cNvSpPr>
          <p:nvPr>
            <p:ph sz="quarter" idx="1"/>
          </p:nvPr>
        </p:nvSpPr>
        <p:spPr/>
        <p:txBody>
          <a:bodyPr/>
          <a:lstStyle/>
          <a:p>
            <a:endParaRPr kumimoji="1" lang="en-US" altLang="ja-JP" dirty="0" smtClean="0"/>
          </a:p>
          <a:p>
            <a:r>
              <a:rPr lang="en-US" altLang="ja-JP" dirty="0" smtClean="0"/>
              <a:t>Garbagenews.com</a:t>
            </a:r>
            <a:endParaRPr kumimoji="1" lang="ja-JP" altLang="en-US" dirty="0"/>
          </a:p>
        </p:txBody>
      </p:sp>
      <p:sp>
        <p:nvSpPr>
          <p:cNvPr id="4" name="スライド番号プレースホルダ 3"/>
          <p:cNvSpPr>
            <a:spLocks noGrp="1"/>
          </p:cNvSpPr>
          <p:nvPr>
            <p:ph type="sldNum" sz="quarter" idx="15"/>
          </p:nvPr>
        </p:nvSpPr>
        <p:spPr/>
        <p:txBody>
          <a:bodyPr/>
          <a:lstStyle/>
          <a:p>
            <a:fld id="{8DB414AF-4142-4BC4-8809-D8B8F2FC678E}" type="slidenum">
              <a:rPr kumimoji="1" lang="ja-JP" altLang="en-US" smtClean="0"/>
              <a:pPr/>
              <a:t>25</a:t>
            </a:fld>
            <a:endParaRPr kumimoji="1" lang="ja-JP" alt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785786" y="2500306"/>
            <a:ext cx="7467600" cy="1143000"/>
          </a:xfrm>
        </p:spPr>
        <p:txBody>
          <a:bodyPr/>
          <a:lstStyle/>
          <a:p>
            <a:pPr algn="ctr"/>
            <a:r>
              <a:rPr kumimoji="1" lang="ja-JP" altLang="en-US" dirty="0" smtClean="0"/>
              <a:t>ご静聴ありがとうございました。</a:t>
            </a:r>
            <a:endParaRPr kumimoji="1" lang="ja-JP" altLang="en-US" dirty="0"/>
          </a:p>
        </p:txBody>
      </p:sp>
      <p:sp>
        <p:nvSpPr>
          <p:cNvPr id="4" name="スライド番号プレースホルダ 3"/>
          <p:cNvSpPr>
            <a:spLocks noGrp="1"/>
          </p:cNvSpPr>
          <p:nvPr>
            <p:ph type="sldNum" sz="quarter" idx="11"/>
          </p:nvPr>
        </p:nvSpPr>
        <p:spPr/>
        <p:txBody>
          <a:bodyPr/>
          <a:lstStyle/>
          <a:p>
            <a:fld id="{8DB414AF-4142-4BC4-8809-D8B8F2FC678E}" type="slidenum">
              <a:rPr kumimoji="1" lang="ja-JP" altLang="en-US" smtClean="0"/>
              <a:pPr/>
              <a:t>26</a:t>
            </a:fld>
            <a:endParaRPr kumimoji="1" lang="ja-JP"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kumimoji="1" lang="ja-JP" altLang="en-US" sz="4000" dirty="0" smtClean="0"/>
              <a:t>代表とするネットショッピング</a:t>
            </a:r>
            <a:endParaRPr kumimoji="1" lang="ja-JP" altLang="en-US" sz="4000" dirty="0"/>
          </a:p>
        </p:txBody>
      </p:sp>
      <p:sp>
        <p:nvSpPr>
          <p:cNvPr id="3" name="コンテンツ プレースホルダ 2"/>
          <p:cNvSpPr>
            <a:spLocks noGrp="1"/>
          </p:cNvSpPr>
          <p:nvPr>
            <p:ph sz="quarter" idx="1"/>
          </p:nvPr>
        </p:nvSpPr>
        <p:spPr/>
        <p:txBody>
          <a:bodyPr/>
          <a:lstStyle/>
          <a:p>
            <a:endParaRPr kumimoji="1" lang="en-US" altLang="ja-JP" dirty="0" smtClean="0"/>
          </a:p>
          <a:p>
            <a:r>
              <a:rPr lang="en-US" altLang="ja-JP" dirty="0" smtClean="0"/>
              <a:t>Amazon</a:t>
            </a:r>
          </a:p>
          <a:p>
            <a:r>
              <a:rPr kumimoji="1" lang="en-US" altLang="ja-JP" dirty="0" smtClean="0"/>
              <a:t>Yahoo!</a:t>
            </a:r>
            <a:endParaRPr lang="en-US" altLang="ja-JP" dirty="0" smtClean="0"/>
          </a:p>
          <a:p>
            <a:r>
              <a:rPr kumimoji="1" lang="ja-JP" altLang="en-US" dirty="0" smtClean="0"/>
              <a:t>楽天</a:t>
            </a:r>
            <a:endParaRPr kumimoji="1" lang="en-US" altLang="ja-JP" dirty="0" smtClean="0"/>
          </a:p>
          <a:p>
            <a:r>
              <a:rPr lang="ja-JP" altLang="en-US" dirty="0" smtClean="0"/>
              <a:t>コンビニ（ローソン・セブンイレブン・サンクス</a:t>
            </a:r>
            <a:endParaRPr lang="en-US" altLang="ja-JP" dirty="0" smtClean="0"/>
          </a:p>
          <a:p>
            <a:pPr>
              <a:buNone/>
            </a:pPr>
            <a:r>
              <a:rPr lang="ja-JP" altLang="en-US" dirty="0" smtClean="0"/>
              <a:t>　　　　　　　　ファミリーマート）</a:t>
            </a:r>
            <a:endParaRPr kumimoji="1" lang="en-US" altLang="ja-JP" dirty="0" smtClean="0"/>
          </a:p>
          <a:p>
            <a:r>
              <a:rPr lang="en-US" altLang="ja-JP" dirty="0" smtClean="0"/>
              <a:t>NISEEN</a:t>
            </a:r>
            <a:r>
              <a:rPr lang="ja-JP" altLang="en-US" dirty="0" smtClean="0"/>
              <a:t>（ファッション）</a:t>
            </a:r>
            <a:endParaRPr lang="en-US" altLang="ja-JP" dirty="0" smtClean="0"/>
          </a:p>
          <a:p>
            <a:pPr>
              <a:buNone/>
            </a:pPr>
            <a:endParaRPr kumimoji="1" lang="ja-JP" altLang="en-US" dirty="0"/>
          </a:p>
        </p:txBody>
      </p:sp>
      <p:sp>
        <p:nvSpPr>
          <p:cNvPr id="4" name="スライド番号プレースホルダ 3"/>
          <p:cNvSpPr>
            <a:spLocks noGrp="1"/>
          </p:cNvSpPr>
          <p:nvPr>
            <p:ph type="sldNum" sz="quarter" idx="15"/>
          </p:nvPr>
        </p:nvSpPr>
        <p:spPr/>
        <p:txBody>
          <a:bodyPr/>
          <a:lstStyle/>
          <a:p>
            <a:fld id="{8DB414AF-4142-4BC4-8809-D8B8F2FC678E}" type="slidenum">
              <a:rPr kumimoji="1" lang="ja-JP" altLang="en-US" smtClean="0"/>
              <a:pPr/>
              <a:t>3</a:t>
            </a:fld>
            <a:endParaRPr kumimoji="1" lang="ja-JP"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ネットショッピングとは</a:t>
            </a:r>
            <a:endParaRPr kumimoji="1" lang="ja-JP" altLang="en-US" dirty="0"/>
          </a:p>
        </p:txBody>
      </p:sp>
      <p:sp>
        <p:nvSpPr>
          <p:cNvPr id="3" name="コンテンツ プレースホルダ 2"/>
          <p:cNvSpPr>
            <a:spLocks noGrp="1"/>
          </p:cNvSpPr>
          <p:nvPr>
            <p:ph sz="quarter" idx="1"/>
          </p:nvPr>
        </p:nvSpPr>
        <p:spPr/>
        <p:txBody>
          <a:bodyPr/>
          <a:lstStyle/>
          <a:p>
            <a:pPr>
              <a:buNone/>
            </a:pPr>
            <a:endParaRPr lang="en-US" altLang="ja-JP" dirty="0" smtClean="0"/>
          </a:p>
          <a:p>
            <a:pPr>
              <a:buNone/>
            </a:pPr>
            <a:r>
              <a:rPr lang="ja-JP" altLang="en-US" dirty="0" smtClean="0"/>
              <a:t>・　ネットショッピングは、インターネットから商品を購入できるシステム。</a:t>
            </a:r>
            <a:endParaRPr lang="en-US" altLang="ja-JP" dirty="0" smtClean="0"/>
          </a:p>
          <a:p>
            <a:pPr>
              <a:buNone/>
            </a:pPr>
            <a:endParaRPr lang="en-US" altLang="ja-JP" dirty="0" smtClean="0"/>
          </a:p>
          <a:p>
            <a:pPr>
              <a:buNone/>
            </a:pPr>
            <a:r>
              <a:rPr lang="ja-JP" altLang="en-US" dirty="0" smtClean="0"/>
              <a:t>・　現在では、インターネットから商品を注文し、　コンビニで購入したり自宅まで配送される。</a:t>
            </a:r>
            <a:endParaRPr lang="en-US" altLang="ja-JP" dirty="0" smtClean="0"/>
          </a:p>
          <a:p>
            <a:pPr>
              <a:buNone/>
            </a:pPr>
            <a:endParaRPr lang="en-US" altLang="ja-JP" dirty="0" smtClean="0"/>
          </a:p>
          <a:p>
            <a:pPr>
              <a:buNone/>
            </a:pPr>
            <a:r>
              <a:rPr lang="ja-JP" altLang="en-US" dirty="0" smtClean="0"/>
              <a:t>　　</a:t>
            </a:r>
            <a:endParaRPr lang="en-US" altLang="ja-JP" dirty="0" smtClean="0"/>
          </a:p>
        </p:txBody>
      </p:sp>
      <p:sp>
        <p:nvSpPr>
          <p:cNvPr id="4" name="スライド番号プレースホルダ 3"/>
          <p:cNvSpPr>
            <a:spLocks noGrp="1"/>
          </p:cNvSpPr>
          <p:nvPr>
            <p:ph type="sldNum" sz="quarter" idx="15"/>
          </p:nvPr>
        </p:nvSpPr>
        <p:spPr/>
        <p:txBody>
          <a:bodyPr/>
          <a:lstStyle/>
          <a:p>
            <a:fld id="{8DB414AF-4142-4BC4-8809-D8B8F2FC678E}" type="slidenum">
              <a:rPr kumimoji="1" lang="ja-JP" altLang="en-US" smtClean="0"/>
              <a:pPr/>
              <a:t>4</a:t>
            </a:fld>
            <a:endParaRPr kumimoji="1" lang="ja-JP"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cap="none" dirty="0" smtClean="0">
                <a:ln w="12700">
                  <a:solidFill>
                    <a:schemeClr val="tx2">
                      <a:satMod val="155000"/>
                    </a:schemeClr>
                  </a:solidFill>
                  <a:prstDash val="solid"/>
                </a:ln>
                <a:solidFill>
                  <a:srgbClr val="002060"/>
                </a:solidFill>
              </a:rPr>
              <a:t>ネットショッピングの流れ</a:t>
            </a:r>
            <a:endParaRPr kumimoji="1" lang="ja-JP" altLang="en-US" cap="none" dirty="0">
              <a:ln w="12700">
                <a:solidFill>
                  <a:schemeClr val="tx2">
                    <a:satMod val="155000"/>
                  </a:schemeClr>
                </a:solidFill>
                <a:prstDash val="solid"/>
              </a:ln>
              <a:solidFill>
                <a:srgbClr val="002060"/>
              </a:solidFill>
            </a:endParaRPr>
          </a:p>
        </p:txBody>
      </p:sp>
      <p:pic>
        <p:nvPicPr>
          <p:cNvPr id="5" name="コンテンツ プレースホルダ 4" descr="n1.gif"/>
          <p:cNvPicPr>
            <a:picLocks noGrp="1" noChangeAspect="1"/>
          </p:cNvPicPr>
          <p:nvPr>
            <p:ph sz="quarter" idx="1"/>
          </p:nvPr>
        </p:nvPicPr>
        <p:blipFill>
          <a:blip r:embed="rId2"/>
          <a:stretch>
            <a:fillRect/>
          </a:stretch>
        </p:blipFill>
        <p:spPr>
          <a:xfrm>
            <a:off x="1142976" y="1714488"/>
            <a:ext cx="2381250" cy="2000250"/>
          </a:xfrm>
        </p:spPr>
      </p:pic>
      <p:sp>
        <p:nvSpPr>
          <p:cNvPr id="4" name="スライド番号プレースホルダ 3"/>
          <p:cNvSpPr>
            <a:spLocks noGrp="1"/>
          </p:cNvSpPr>
          <p:nvPr>
            <p:ph type="sldNum" sz="quarter" idx="15"/>
          </p:nvPr>
        </p:nvSpPr>
        <p:spPr/>
        <p:txBody>
          <a:bodyPr/>
          <a:lstStyle/>
          <a:p>
            <a:fld id="{8DB414AF-4142-4BC4-8809-D8B8F2FC678E}" type="slidenum">
              <a:rPr kumimoji="1" lang="ja-JP" altLang="en-US" smtClean="0"/>
              <a:pPr/>
              <a:t>5</a:t>
            </a:fld>
            <a:endParaRPr kumimoji="1" lang="ja-JP" altLang="en-US"/>
          </a:p>
        </p:txBody>
      </p:sp>
      <p:pic>
        <p:nvPicPr>
          <p:cNvPr id="6" name="図 5" descr="n2.gif"/>
          <p:cNvPicPr>
            <a:picLocks noChangeAspect="1"/>
          </p:cNvPicPr>
          <p:nvPr/>
        </p:nvPicPr>
        <p:blipFill>
          <a:blip r:embed="rId3"/>
          <a:stretch>
            <a:fillRect/>
          </a:stretch>
        </p:blipFill>
        <p:spPr>
          <a:xfrm>
            <a:off x="4857752" y="1785926"/>
            <a:ext cx="2381250" cy="1952625"/>
          </a:xfrm>
          <a:prstGeom prst="rect">
            <a:avLst/>
          </a:prstGeom>
        </p:spPr>
      </p:pic>
      <p:pic>
        <p:nvPicPr>
          <p:cNvPr id="7" name="図 6" descr="n3.gif"/>
          <p:cNvPicPr>
            <a:picLocks noChangeAspect="1"/>
          </p:cNvPicPr>
          <p:nvPr/>
        </p:nvPicPr>
        <p:blipFill>
          <a:blip r:embed="rId4"/>
          <a:stretch>
            <a:fillRect/>
          </a:stretch>
        </p:blipFill>
        <p:spPr>
          <a:xfrm>
            <a:off x="3071802" y="4143380"/>
            <a:ext cx="2381250" cy="2428875"/>
          </a:xfrm>
          <a:prstGeom prst="rect">
            <a:avLst/>
          </a:prstGeom>
        </p:spPr>
      </p:pic>
      <p:cxnSp>
        <p:nvCxnSpPr>
          <p:cNvPr id="9" name="直線矢印コネクタ 8"/>
          <p:cNvCxnSpPr/>
          <p:nvPr/>
        </p:nvCxnSpPr>
        <p:spPr>
          <a:xfrm>
            <a:off x="3643306" y="2786058"/>
            <a:ext cx="100013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p:nvPr/>
        </p:nvCxnSpPr>
        <p:spPr>
          <a:xfrm rot="10800000" flipV="1">
            <a:off x="5500694" y="4000504"/>
            <a:ext cx="714380" cy="6429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ネットショッピングの利用率</a:t>
            </a:r>
            <a:endParaRPr kumimoji="1" lang="ja-JP" altLang="en-US" dirty="0"/>
          </a:p>
        </p:txBody>
      </p:sp>
      <p:sp>
        <p:nvSpPr>
          <p:cNvPr id="3" name="コンテンツ プレースホルダ 2"/>
          <p:cNvSpPr>
            <a:spLocks noGrp="1"/>
          </p:cNvSpPr>
          <p:nvPr>
            <p:ph sz="quarter" idx="1"/>
          </p:nvPr>
        </p:nvSpPr>
        <p:spPr>
          <a:xfrm>
            <a:off x="500034" y="1500174"/>
            <a:ext cx="7467600" cy="4873752"/>
          </a:xfrm>
        </p:spPr>
        <p:txBody>
          <a:bodyPr/>
          <a:lstStyle/>
          <a:p>
            <a:endParaRPr kumimoji="1" lang="en-US" altLang="ja-JP" dirty="0" smtClean="0"/>
          </a:p>
          <a:p>
            <a:endParaRPr kumimoji="1" lang="ja-JP" altLang="en-US" dirty="0"/>
          </a:p>
        </p:txBody>
      </p:sp>
      <p:sp>
        <p:nvSpPr>
          <p:cNvPr id="4" name="スライド番号プレースホルダ 3"/>
          <p:cNvSpPr>
            <a:spLocks noGrp="1"/>
          </p:cNvSpPr>
          <p:nvPr>
            <p:ph type="sldNum" sz="quarter" idx="15"/>
          </p:nvPr>
        </p:nvSpPr>
        <p:spPr/>
        <p:txBody>
          <a:bodyPr/>
          <a:lstStyle/>
          <a:p>
            <a:fld id="{8DB414AF-4142-4BC4-8809-D8B8F2FC678E}" type="slidenum">
              <a:rPr kumimoji="1" lang="ja-JP" altLang="en-US" smtClean="0"/>
              <a:pPr/>
              <a:t>6</a:t>
            </a:fld>
            <a:endParaRPr kumimoji="1" lang="ja-JP" altLang="en-US"/>
          </a:p>
        </p:txBody>
      </p:sp>
      <p:pic>
        <p:nvPicPr>
          <p:cNvPr id="5" name="図 4" descr="http://c-news.jp/c-web/FileDownload.do?aid=00011271&amp;did=01&amp;gid=03"/>
          <p:cNvPicPr/>
          <p:nvPr/>
        </p:nvPicPr>
        <p:blipFill>
          <a:blip r:embed="rId2"/>
          <a:srcRect/>
          <a:stretch>
            <a:fillRect/>
          </a:stretch>
        </p:blipFill>
        <p:spPr bwMode="auto">
          <a:xfrm>
            <a:off x="785786" y="1643050"/>
            <a:ext cx="7358114" cy="35004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p:txBody>
          <a:bodyPr/>
          <a:lstStyle/>
          <a:p>
            <a:fld id="{8DB414AF-4142-4BC4-8809-D8B8F2FC678E}" type="slidenum">
              <a:rPr kumimoji="1" lang="ja-JP" altLang="en-US" smtClean="0"/>
              <a:pPr/>
              <a:t>7</a:t>
            </a:fld>
            <a:endParaRPr kumimoji="1" lang="ja-JP" altLang="en-US"/>
          </a:p>
        </p:txBody>
      </p:sp>
      <p:pic>
        <p:nvPicPr>
          <p:cNvPr id="3" name="図 2" descr="この一年間のネットショッピングの利用回数"/>
          <p:cNvPicPr/>
          <p:nvPr/>
        </p:nvPicPr>
        <p:blipFill>
          <a:blip r:embed="rId2"/>
          <a:srcRect/>
          <a:stretch>
            <a:fillRect/>
          </a:stretch>
        </p:blipFill>
        <p:spPr bwMode="auto">
          <a:xfrm>
            <a:off x="857224" y="857232"/>
            <a:ext cx="7572427" cy="514353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en-US" altLang="ja-JP" dirty="0" smtClean="0"/>
              <a:t>AMAZON</a:t>
            </a:r>
            <a:endParaRPr kumimoji="1" lang="ja-JP" altLang="en-US" dirty="0"/>
          </a:p>
        </p:txBody>
      </p:sp>
      <p:sp>
        <p:nvSpPr>
          <p:cNvPr id="3" name="コンテンツ プレースホルダ 2"/>
          <p:cNvSpPr>
            <a:spLocks noGrp="1"/>
          </p:cNvSpPr>
          <p:nvPr>
            <p:ph sz="quarter" idx="1"/>
          </p:nvPr>
        </p:nvSpPr>
        <p:spPr/>
        <p:txBody>
          <a:bodyPr/>
          <a:lstStyle/>
          <a:p>
            <a:r>
              <a:rPr lang="en-US" altLang="ja-JP" dirty="0" smtClean="0"/>
              <a:t>2000</a:t>
            </a:r>
            <a:r>
              <a:rPr lang="ja-JP" altLang="en-US" dirty="0" smtClean="0"/>
              <a:t>年</a:t>
            </a:r>
            <a:r>
              <a:rPr lang="en-US" altLang="ja-JP" dirty="0" smtClean="0"/>
              <a:t>11</a:t>
            </a:r>
            <a:r>
              <a:rPr lang="ja-JP" altLang="en-US" dirty="0" smtClean="0"/>
              <a:t>月に</a:t>
            </a:r>
            <a:r>
              <a:rPr lang="en-US" altLang="ja-JP" dirty="0" smtClean="0"/>
              <a:t>Amazon.com</a:t>
            </a:r>
            <a:r>
              <a:rPr lang="ja-JP" altLang="en-US" dirty="0" smtClean="0"/>
              <a:t>の日本版サイト「</a:t>
            </a:r>
            <a:r>
              <a:rPr lang="en-US" altLang="ja-JP" dirty="0" smtClean="0"/>
              <a:t>Amazon.co.jp</a:t>
            </a:r>
            <a:r>
              <a:rPr lang="ja-JP" altLang="en-US" dirty="0" smtClean="0"/>
              <a:t>」としてオープンして以来、事実上</a:t>
            </a:r>
            <a:r>
              <a:rPr lang="en-US" altLang="ja-JP" dirty="0" smtClean="0"/>
              <a:t>1</a:t>
            </a:r>
            <a:r>
              <a:rPr lang="ja-JP" altLang="en-US" dirty="0" smtClean="0"/>
              <a:t>社が独占的に提供するオンラインストアとしては最大規模を誇るインターネット小売販売である。</a:t>
            </a:r>
            <a:endParaRPr lang="en-US" altLang="ja-JP" dirty="0" smtClean="0"/>
          </a:p>
          <a:p>
            <a:pPr>
              <a:buNone/>
            </a:pPr>
            <a:r>
              <a:rPr kumimoji="1" lang="ja-JP" altLang="en-US" dirty="0" smtClean="0"/>
              <a:t>　書籍、家電、</a:t>
            </a:r>
            <a:r>
              <a:rPr kumimoji="1" lang="en-US" altLang="ja-JP" dirty="0" smtClean="0"/>
              <a:t>PC</a:t>
            </a:r>
            <a:r>
              <a:rPr kumimoji="1" lang="ja-JP" altLang="en-US" dirty="0" err="1" smtClean="0"/>
              <a:t>、</a:t>
            </a:r>
            <a:r>
              <a:rPr kumimoji="1" lang="ja-JP" altLang="en-US" dirty="0" smtClean="0"/>
              <a:t>ゲームソフト、おもちゃ、食料、化粧</a:t>
            </a:r>
            <a:r>
              <a:rPr lang="ja-JP" altLang="en-US" dirty="0" smtClean="0"/>
              <a:t>品、キッチン用品、スポーツ用品、時計、アパレル、シューズなど。</a:t>
            </a:r>
            <a:endParaRPr lang="en-US" altLang="ja-JP" dirty="0" smtClean="0"/>
          </a:p>
          <a:p>
            <a:pPr>
              <a:buNone/>
            </a:pPr>
            <a:endParaRPr kumimoji="1" lang="en-US" altLang="ja-JP" dirty="0" smtClean="0"/>
          </a:p>
        </p:txBody>
      </p:sp>
      <p:sp>
        <p:nvSpPr>
          <p:cNvPr id="4" name="スライド番号プレースホルダ 3"/>
          <p:cNvSpPr>
            <a:spLocks noGrp="1"/>
          </p:cNvSpPr>
          <p:nvPr>
            <p:ph type="sldNum" sz="quarter" idx="15"/>
          </p:nvPr>
        </p:nvSpPr>
        <p:spPr/>
        <p:txBody>
          <a:bodyPr/>
          <a:lstStyle/>
          <a:p>
            <a:fld id="{8DB414AF-4142-4BC4-8809-D8B8F2FC678E}" type="slidenum">
              <a:rPr kumimoji="1" lang="ja-JP" altLang="en-US" smtClean="0"/>
              <a:pPr/>
              <a:t>8</a:t>
            </a:fld>
            <a:endParaRPr kumimoji="1" lang="ja-JP"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en-US" altLang="ja-JP" dirty="0" smtClean="0"/>
              <a:t>AMAZON</a:t>
            </a:r>
            <a:r>
              <a:rPr kumimoji="1" lang="ja-JP" altLang="en-US" dirty="0" smtClean="0"/>
              <a:t>の特徴</a:t>
            </a:r>
            <a:endParaRPr kumimoji="1" lang="ja-JP" altLang="en-US" dirty="0"/>
          </a:p>
        </p:txBody>
      </p:sp>
      <p:sp>
        <p:nvSpPr>
          <p:cNvPr id="3" name="コンテンツ プレースホルダ 2"/>
          <p:cNvSpPr>
            <a:spLocks noGrp="1"/>
          </p:cNvSpPr>
          <p:nvPr>
            <p:ph sz="quarter" idx="1"/>
          </p:nvPr>
        </p:nvSpPr>
        <p:spPr/>
        <p:txBody>
          <a:bodyPr/>
          <a:lstStyle/>
          <a:p>
            <a:r>
              <a:rPr kumimoji="1" lang="en-US" altLang="ja-JP" dirty="0" smtClean="0"/>
              <a:t>Amazon</a:t>
            </a:r>
            <a:r>
              <a:rPr kumimoji="1" lang="ja-JP" altLang="en-US" dirty="0" smtClean="0"/>
              <a:t>の特徴は、ポータルサイトを通じて商取引を行うことになる。そのポータルサイトのエンジンである</a:t>
            </a:r>
            <a:r>
              <a:rPr kumimoji="1" lang="en-US" altLang="ja-JP" dirty="0" smtClean="0"/>
              <a:t>A9.com</a:t>
            </a:r>
            <a:r>
              <a:rPr kumimoji="1" lang="ja-JP" altLang="en-US" dirty="0" smtClean="0"/>
              <a:t>は</a:t>
            </a:r>
            <a:r>
              <a:rPr kumimoji="1" lang="ja-JP" altLang="en-US" dirty="0" smtClean="0"/>
              <a:t>強力なレコメンデーション機能があります。</a:t>
            </a:r>
            <a:endParaRPr kumimoji="1" lang="en-US" altLang="ja-JP" dirty="0" smtClean="0"/>
          </a:p>
          <a:p>
            <a:endParaRPr lang="en-US" altLang="ja-JP" dirty="0" smtClean="0"/>
          </a:p>
          <a:p>
            <a:r>
              <a:rPr kumimoji="1" lang="ja-JP" altLang="en-US" dirty="0" smtClean="0"/>
              <a:t>ほとんどの</a:t>
            </a:r>
            <a:r>
              <a:rPr kumimoji="1" lang="en-US" altLang="ja-JP" dirty="0" smtClean="0"/>
              <a:t>Amazon</a:t>
            </a:r>
            <a:r>
              <a:rPr kumimoji="1" lang="ja-JP" altLang="en-US" dirty="0" smtClean="0"/>
              <a:t>の出荷の新品商品は、配送</a:t>
            </a:r>
            <a:r>
              <a:rPr kumimoji="1" lang="en-US" altLang="ja-JP" dirty="0" smtClean="0"/>
              <a:t>1</a:t>
            </a:r>
            <a:r>
              <a:rPr lang="ja-JP" altLang="en-US" dirty="0" smtClean="0"/>
              <a:t>回あたり</a:t>
            </a:r>
            <a:r>
              <a:rPr lang="en-US" altLang="ja-JP" dirty="0" smtClean="0"/>
              <a:t>1500</a:t>
            </a:r>
            <a:r>
              <a:rPr lang="ja-JP" altLang="en-US" dirty="0" smtClean="0"/>
              <a:t>円以上の注文で国内配送料が無料になる。</a:t>
            </a:r>
            <a:endParaRPr lang="en-US" altLang="ja-JP" dirty="0" smtClean="0"/>
          </a:p>
          <a:p>
            <a:endParaRPr kumimoji="1" lang="en-US" altLang="ja-JP" dirty="0" smtClean="0"/>
          </a:p>
          <a:p>
            <a:r>
              <a:rPr lang="en-US" altLang="ja-JP" dirty="0" smtClean="0">
                <a:effectLst>
                  <a:glow rad="228600">
                    <a:schemeClr val="accent3">
                      <a:satMod val="175000"/>
                      <a:alpha val="40000"/>
                    </a:schemeClr>
                  </a:glow>
                </a:effectLst>
              </a:rPr>
              <a:t>Amazon</a:t>
            </a:r>
            <a:r>
              <a:rPr lang="ja-JP" altLang="en-US" dirty="0" smtClean="0">
                <a:effectLst>
                  <a:glow rad="228600">
                    <a:schemeClr val="accent3">
                      <a:satMod val="175000"/>
                      <a:alpha val="40000"/>
                    </a:schemeClr>
                  </a:glow>
                </a:effectLst>
              </a:rPr>
              <a:t>のアフィリエイトでお小遣いが貰える</a:t>
            </a:r>
            <a:r>
              <a:rPr lang="ja-JP" altLang="en-US" dirty="0" smtClean="0">
                <a:effectLst>
                  <a:glow rad="228600">
                    <a:schemeClr val="accent3">
                      <a:satMod val="175000"/>
                      <a:alpha val="40000"/>
                    </a:schemeClr>
                  </a:glow>
                </a:effectLst>
              </a:rPr>
              <a:t>。</a:t>
            </a:r>
            <a:endParaRPr lang="en-US" altLang="ja-JP" dirty="0" smtClean="0">
              <a:effectLst>
                <a:glow rad="228600">
                  <a:schemeClr val="accent3">
                    <a:satMod val="175000"/>
                    <a:alpha val="40000"/>
                  </a:schemeClr>
                </a:glow>
              </a:effectLst>
            </a:endParaRPr>
          </a:p>
          <a:p>
            <a:r>
              <a:rPr lang="ja-JP" altLang="en-US" dirty="0" smtClean="0">
                <a:effectLst>
                  <a:glow rad="228600">
                    <a:schemeClr val="accent3">
                      <a:satMod val="175000"/>
                      <a:alpha val="40000"/>
                    </a:schemeClr>
                  </a:glow>
                </a:effectLst>
              </a:rPr>
              <a:t>コンビニでの受取りが便利。</a:t>
            </a:r>
            <a:endParaRPr kumimoji="1" lang="en-US" altLang="ja-JP" dirty="0" smtClean="0"/>
          </a:p>
        </p:txBody>
      </p:sp>
      <p:sp>
        <p:nvSpPr>
          <p:cNvPr id="4" name="スライド番号プレースホルダ 3"/>
          <p:cNvSpPr>
            <a:spLocks noGrp="1"/>
          </p:cNvSpPr>
          <p:nvPr>
            <p:ph type="sldNum" sz="quarter" idx="15"/>
          </p:nvPr>
        </p:nvSpPr>
        <p:spPr/>
        <p:txBody>
          <a:bodyPr/>
          <a:lstStyle/>
          <a:p>
            <a:fld id="{8DB414AF-4142-4BC4-8809-D8B8F2FC678E}" type="slidenum">
              <a:rPr kumimoji="1" lang="ja-JP" altLang="en-US" smtClean="0"/>
              <a:pPr/>
              <a:t>9</a:t>
            </a:fld>
            <a:endParaRPr kumimoji="1" lang="ja-JP" alt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スパイス">
  <a:themeElements>
    <a:clrScheme name="スパイス">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スパイス">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スパイス">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489</TotalTime>
  <Words>749</Words>
  <Application>Microsoft Office PowerPoint</Application>
  <PresentationFormat>画面に合わせる (4:3)</PresentationFormat>
  <Paragraphs>155</Paragraphs>
  <Slides>26</Slides>
  <Notes>3</Notes>
  <HiddenSlides>0</HiddenSlides>
  <MMClips>0</MMClips>
  <ScaleCrop>false</ScaleCrop>
  <HeadingPairs>
    <vt:vector size="4" baseType="variant">
      <vt:variant>
        <vt:lpstr>テーマ</vt:lpstr>
      </vt:variant>
      <vt:variant>
        <vt:i4>1</vt:i4>
      </vt:variant>
      <vt:variant>
        <vt:lpstr>スライド タイトル</vt:lpstr>
      </vt:variant>
      <vt:variant>
        <vt:i4>26</vt:i4>
      </vt:variant>
    </vt:vector>
  </HeadingPairs>
  <TitlesOfParts>
    <vt:vector size="27" baseType="lpstr">
      <vt:lpstr>スパイス</vt:lpstr>
      <vt:lpstr>ゼミの報告 </vt:lpstr>
      <vt:lpstr>研究計画</vt:lpstr>
      <vt:lpstr>代表とするネットショッピング</vt:lpstr>
      <vt:lpstr>ネットショッピングとは</vt:lpstr>
      <vt:lpstr>ネットショッピングの流れ</vt:lpstr>
      <vt:lpstr>ネットショッピングの利用率</vt:lpstr>
      <vt:lpstr>スライド 7</vt:lpstr>
      <vt:lpstr>AMAZON</vt:lpstr>
      <vt:lpstr>AMAZONの特徴</vt:lpstr>
      <vt:lpstr>Amazonアフィリエイトとは？</vt:lpstr>
      <vt:lpstr>コンビニ受取</vt:lpstr>
      <vt:lpstr>楽　　　　天</vt:lpstr>
      <vt:lpstr>スーパーポイント</vt:lpstr>
      <vt:lpstr>営業利益</vt:lpstr>
      <vt:lpstr>営業利益内訳　04年7～9月期</vt:lpstr>
      <vt:lpstr>ネット決済って安全なのか？</vt:lpstr>
      <vt:lpstr>セキュリティーは万全か？</vt:lpstr>
      <vt:lpstr> 実店舗とネットビジネスの比較 ～集客力～</vt:lpstr>
      <vt:lpstr> 実店舗とネットビジネスの比較 ～集客力～</vt:lpstr>
      <vt:lpstr>ネットで売れるもの</vt:lpstr>
      <vt:lpstr>ネットで売れないもの</vt:lpstr>
      <vt:lpstr>ネットショッピングのメリット</vt:lpstr>
      <vt:lpstr>ネットショッピングのデメリット</vt:lpstr>
      <vt:lpstr>参考文献</vt:lpstr>
      <vt:lpstr>参考資料</vt:lpstr>
      <vt:lpstr>ご静聴ありがとうございました。</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サブゼミの報告 </dc:title>
  <dc:creator>template</dc:creator>
  <cp:lastModifiedBy>age</cp:lastModifiedBy>
  <cp:revision>58</cp:revision>
  <dcterms:created xsi:type="dcterms:W3CDTF">2009-04-28T06:19:06Z</dcterms:created>
  <dcterms:modified xsi:type="dcterms:W3CDTF">2009-06-13T00:09:38Z</dcterms:modified>
</cp:coreProperties>
</file>