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62" r:id="rId3"/>
    <p:sldId id="260" r:id="rId4"/>
    <p:sldId id="261" r:id="rId5"/>
    <p:sldId id="257" r:id="rId6"/>
    <p:sldId id="258" r:id="rId7"/>
    <p:sldId id="263" r:id="rId8"/>
    <p:sldId id="264" r:id="rId9"/>
    <p:sldId id="266" r:id="rId10"/>
    <p:sldId id="267" r:id="rId11"/>
    <p:sldId id="268" r:id="rId12"/>
    <p:sldId id="269" r:id="rId13"/>
    <p:sldId id="259" r:id="rId14"/>
    <p:sldId id="265" r:id="rId15"/>
    <p:sldId id="270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16F70-C274-4F4C-856E-443F873AB8C1}" type="datetimeFigureOut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4A550-4534-48E5-AE7A-790DFF8F2A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4A550-4534-48E5-AE7A-790DFF8F2A0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7AC1-B40A-476E-AE5F-1D63BEF05528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AE8-D217-4BE9-92B2-51783A0DE342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7511-8EDB-4743-9E1F-67BEEF82035A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87B-0741-4583-9623-29E56D5FC7F9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191A-059B-4A8D-BB19-1E1B2F0852DC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6FC0-BFA2-4131-84B5-BE5D6B254E32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47A3-7B57-464C-B09E-DC49C4AA26DC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40C3-FABA-4E6C-92B3-0EFA07453F57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0D37-215C-40F1-BE21-0A261209455C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6ED4-C6D1-4DFF-968C-983693A93A17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0AC3-62B0-40B2-8126-E6DC19041DC0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FDD7-1CBA-4BA1-8BE4-B21AA70CA27D}" type="datetime1">
              <a:rPr kumimoji="1" lang="ja-JP" altLang="en-US" smtClean="0"/>
              <a:pPr/>
              <a:t>2009/6/12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6350D-9F45-4727-8B91-A450DD8C2A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ei-ed.co.jp/shikaku/takken.html" TargetMode="External"/><Relationship Id="rId2" Type="http://schemas.openxmlformats.org/officeDocument/2006/relationships/hyperlink" Target="http://www.u-can.co.jp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不動産業界から見る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これから</a:t>
            </a:r>
            <a:r>
              <a:rPr lang="ja-JP" altLang="en-US" dirty="0" smtClean="0"/>
              <a:t>のビジネス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43042" y="450057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ja-JP" altLang="en-US" b="1" dirty="0" smtClean="0"/>
              <a:t>ビジネス情報学科　</a:t>
            </a:r>
            <a:r>
              <a:rPr lang="en-US" altLang="ja-JP" b="1" dirty="0" smtClean="0"/>
              <a:t>2</a:t>
            </a:r>
            <a:r>
              <a:rPr lang="ja-JP" altLang="en-US" b="1" dirty="0" smtClean="0"/>
              <a:t>年</a:t>
            </a:r>
            <a:endParaRPr lang="en-US" altLang="ja-JP" b="1" dirty="0" smtClean="0"/>
          </a:p>
          <a:p>
            <a:pPr algn="r"/>
            <a:r>
              <a:rPr lang="ja-JP" altLang="en-US" b="1" dirty="0" smtClean="0"/>
              <a:t>梶原  啓史</a:t>
            </a:r>
            <a:endParaRPr kumimoji="1" lang="ja-JP" altLang="en-US" b="1" dirty="0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0"/>
          </p:nvPr>
        </p:nvSpPr>
        <p:spPr>
          <a:xfrm>
            <a:off x="1214414" y="6000768"/>
            <a:ext cx="5791200" cy="365125"/>
          </a:xfrm>
        </p:spPr>
        <p:txBody>
          <a:bodyPr/>
          <a:lstStyle/>
          <a:p>
            <a:pPr algn="l"/>
            <a:r>
              <a:rPr kumimoji="1" lang="en-US" altLang="ja-JP" sz="1600" dirty="0" smtClean="0"/>
              <a:t>2009/6/13</a:t>
            </a:r>
            <a:endParaRPr kumimoji="1" lang="ja-JP" altLang="en-US" sz="1600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720" y="857232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tx2"/>
                </a:solidFill>
              </a:rPr>
              <a:t>金融班</a:t>
            </a:r>
            <a:endParaRPr kumimoji="1" lang="ja-JP" altLang="en-US" sz="4000" dirty="0">
              <a:solidFill>
                <a:schemeClr val="tx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14612" y="1500174"/>
            <a:ext cx="3659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latin typeface="+mj-ea"/>
                <a:ea typeface="+mj-ea"/>
              </a:rPr>
              <a:t>～研究テーマ～</a:t>
            </a:r>
            <a:endParaRPr kumimoji="1" lang="ja-JP" altLang="en-US" sz="4000" b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研究報告</a:t>
            </a:r>
            <a:r>
              <a:rPr kumimoji="1" lang="en-US" altLang="ja-JP" dirty="0" smtClean="0"/>
              <a:t>Ⅲ</a:t>
            </a:r>
            <a:r>
              <a:rPr kumimoji="1" lang="ja-JP" altLang="en-US" dirty="0" smtClean="0"/>
              <a:t>（権利関係）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＜意</a:t>
            </a:r>
            <a:r>
              <a:rPr lang="ja-JP" altLang="en-US" dirty="0" smtClean="0"/>
              <a:t>思</a:t>
            </a:r>
            <a:r>
              <a:rPr kumimoji="1" lang="ja-JP" altLang="en-US" dirty="0" smtClean="0"/>
              <a:t>表示＞　</a:t>
            </a:r>
            <a:r>
              <a:rPr lang="ja-JP" altLang="en-US" dirty="0" smtClean="0"/>
              <a:t>詐欺行為を受けた場合</a:t>
            </a:r>
            <a:endParaRPr lang="en-US" altLang="ja-JP" dirty="0" smtClean="0"/>
          </a:p>
          <a:p>
            <a:pPr>
              <a:spcBef>
                <a:spcPts val="2400"/>
              </a:spcBef>
              <a:buNone/>
            </a:pPr>
            <a:r>
              <a:rPr kumimoji="1" lang="ja-JP" altLang="en-US" dirty="0" smtClean="0"/>
              <a:t>当事者間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2143108" y="4071942"/>
            <a:ext cx="571504" cy="1357322"/>
            <a:chOff x="1071538" y="4714884"/>
            <a:chExt cx="571504" cy="1357322"/>
          </a:xfrm>
        </p:grpSpPr>
        <p:sp>
          <p:nvSpPr>
            <p:cNvPr id="6" name="スマイル 5"/>
            <p:cNvSpPr/>
            <p:nvPr/>
          </p:nvSpPr>
          <p:spPr>
            <a:xfrm>
              <a:off x="1071538" y="4714884"/>
              <a:ext cx="571504" cy="857256"/>
            </a:xfrm>
            <a:prstGeom prst="smileyFac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台形 6"/>
            <p:cNvSpPr/>
            <p:nvPr/>
          </p:nvSpPr>
          <p:spPr>
            <a:xfrm>
              <a:off x="1142976" y="5572140"/>
              <a:ext cx="428628" cy="500066"/>
            </a:xfrm>
            <a:prstGeom prst="trapezoi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072198" y="4071942"/>
            <a:ext cx="571504" cy="1357322"/>
            <a:chOff x="6072198" y="4071942"/>
            <a:chExt cx="571504" cy="1357322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6072198" y="4071942"/>
              <a:ext cx="571504" cy="1357322"/>
              <a:chOff x="1071538" y="4714884"/>
              <a:chExt cx="571504" cy="1357322"/>
            </a:xfrm>
          </p:grpSpPr>
          <p:sp>
            <p:nvSpPr>
              <p:cNvPr id="9" name="スマイル 8"/>
              <p:cNvSpPr/>
              <p:nvPr/>
            </p:nvSpPr>
            <p:spPr>
              <a:xfrm>
                <a:off x="1071538" y="4714884"/>
                <a:ext cx="571504" cy="857256"/>
              </a:xfrm>
              <a:prstGeom prst="smileyFace">
                <a:avLst>
                  <a:gd name="adj" fmla="val -2458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台形 9"/>
              <p:cNvSpPr/>
              <p:nvPr/>
            </p:nvSpPr>
            <p:spPr>
              <a:xfrm>
                <a:off x="1142976" y="5572140"/>
                <a:ext cx="428628" cy="500066"/>
              </a:xfrm>
              <a:prstGeom prst="trapezoid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6072198" y="4286256"/>
              <a:ext cx="571504" cy="142876"/>
              <a:chOff x="4000496" y="3143248"/>
              <a:chExt cx="500066" cy="142876"/>
            </a:xfrm>
          </p:grpSpPr>
          <p:sp>
            <p:nvSpPr>
              <p:cNvPr id="14" name="角丸四角形 13"/>
              <p:cNvSpPr/>
              <p:nvPr/>
            </p:nvSpPr>
            <p:spPr>
              <a:xfrm>
                <a:off x="4000496" y="3143248"/>
                <a:ext cx="214314" cy="14287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4286248" y="3143248"/>
                <a:ext cx="214314" cy="14287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1 つの角を丸めた四角形 20"/>
            <p:cNvSpPr/>
            <p:nvPr/>
          </p:nvSpPr>
          <p:spPr>
            <a:xfrm flipV="1">
              <a:off x="6286512" y="4357694"/>
              <a:ext cx="142876" cy="45720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928794" y="55007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売主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57884" y="55007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買主</a:t>
            </a:r>
            <a:endParaRPr kumimoji="1" lang="ja-JP" altLang="en-US" dirty="0"/>
          </a:p>
        </p:txBody>
      </p:sp>
      <p:sp>
        <p:nvSpPr>
          <p:cNvPr id="26" name="曲折矢印 25"/>
          <p:cNvSpPr/>
          <p:nvPr/>
        </p:nvSpPr>
        <p:spPr>
          <a:xfrm rot="19889412" flipV="1">
            <a:off x="3065121" y="4556781"/>
            <a:ext cx="2728005" cy="1563086"/>
          </a:xfrm>
          <a:prstGeom prst="bentArrow">
            <a:avLst>
              <a:gd name="adj1" fmla="val 9000"/>
              <a:gd name="adj2" fmla="val 15400"/>
              <a:gd name="adj3" fmla="val 19667"/>
              <a:gd name="adj4" fmla="val 8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曲折矢印 26"/>
          <p:cNvSpPr/>
          <p:nvPr/>
        </p:nvSpPr>
        <p:spPr>
          <a:xfrm rot="9089412" flipV="1">
            <a:off x="3065120" y="3270897"/>
            <a:ext cx="2728005" cy="1563086"/>
          </a:xfrm>
          <a:prstGeom prst="bentArrow">
            <a:avLst>
              <a:gd name="adj1" fmla="val 9000"/>
              <a:gd name="adj2" fmla="val 15400"/>
              <a:gd name="adj3" fmla="val 19667"/>
              <a:gd name="adj4" fmla="val 87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14810" y="29289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①（詐欺行為）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57554" y="607220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③（取消し）</a:t>
            </a:r>
            <a:endParaRPr kumimoji="1" lang="ja-JP" altLang="en-US" dirty="0"/>
          </a:p>
        </p:txBody>
      </p:sp>
      <p:sp>
        <p:nvSpPr>
          <p:cNvPr id="30" name="左右矢印 29"/>
          <p:cNvSpPr/>
          <p:nvPr/>
        </p:nvSpPr>
        <p:spPr>
          <a:xfrm>
            <a:off x="3143240" y="4714884"/>
            <a:ext cx="2571768" cy="285752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643306" y="442913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②（売買契約）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57752" y="600076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</a:rPr>
              <a:t>取り消せる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785786" y="4500570"/>
            <a:ext cx="1143008" cy="857256"/>
            <a:chOff x="2071670" y="4429132"/>
            <a:chExt cx="1143008" cy="857256"/>
          </a:xfrm>
        </p:grpSpPr>
        <p:sp>
          <p:nvSpPr>
            <p:cNvPr id="34" name="フローチャート : 抜出し 33"/>
            <p:cNvSpPr/>
            <p:nvPr/>
          </p:nvSpPr>
          <p:spPr>
            <a:xfrm>
              <a:off x="2071670" y="4429132"/>
              <a:ext cx="1143008" cy="357190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285984" y="4786322"/>
              <a:ext cx="714380" cy="50006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/>
          <p:cNvGrpSpPr/>
          <p:nvPr/>
        </p:nvGrpSpPr>
        <p:grpSpPr>
          <a:xfrm>
            <a:off x="0" y="4429132"/>
            <a:ext cx="1143008" cy="857256"/>
            <a:chOff x="2071670" y="4429132"/>
            <a:chExt cx="1143008" cy="857256"/>
          </a:xfrm>
        </p:grpSpPr>
        <p:sp>
          <p:nvSpPr>
            <p:cNvPr id="46" name="フローチャート : 抜出し 45"/>
            <p:cNvSpPr/>
            <p:nvPr/>
          </p:nvSpPr>
          <p:spPr>
            <a:xfrm>
              <a:off x="2071670" y="4429132"/>
              <a:ext cx="1143008" cy="357190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2285984" y="4786322"/>
              <a:ext cx="714380" cy="50006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研究報告</a:t>
            </a:r>
            <a:r>
              <a:rPr kumimoji="1" lang="en-US" altLang="ja-JP" dirty="0" smtClean="0"/>
              <a:t>Ⅲ</a:t>
            </a:r>
            <a:r>
              <a:rPr kumimoji="1" lang="ja-JP" altLang="en-US" dirty="0" smtClean="0"/>
              <a:t>（権利関係）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811758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＜意思表示＞　詐欺行為を受けた場合</a:t>
            </a:r>
            <a:endParaRPr lang="en-US" altLang="ja-JP" dirty="0" smtClean="0"/>
          </a:p>
          <a:p>
            <a:pPr>
              <a:spcBef>
                <a:spcPts val="2400"/>
              </a:spcBef>
              <a:buNone/>
            </a:pPr>
            <a:r>
              <a:rPr kumimoji="1" lang="ja-JP" altLang="en-US" dirty="0" smtClean="0"/>
              <a:t>第三者との関係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857224" y="4286256"/>
            <a:ext cx="571504" cy="1357322"/>
            <a:chOff x="1071538" y="4714884"/>
            <a:chExt cx="571504" cy="1357322"/>
          </a:xfrm>
        </p:grpSpPr>
        <p:sp>
          <p:nvSpPr>
            <p:cNvPr id="9" name="スマイル 8"/>
            <p:cNvSpPr/>
            <p:nvPr/>
          </p:nvSpPr>
          <p:spPr>
            <a:xfrm>
              <a:off x="1071538" y="4714884"/>
              <a:ext cx="571504" cy="857256"/>
            </a:xfrm>
            <a:prstGeom prst="smileyFac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>
              <a:off x="1142976" y="5572140"/>
              <a:ext cx="428628" cy="500066"/>
            </a:xfrm>
            <a:prstGeom prst="trapezoi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7715272" y="4286256"/>
            <a:ext cx="571504" cy="1357322"/>
            <a:chOff x="1071538" y="4714884"/>
            <a:chExt cx="571504" cy="1357322"/>
          </a:xfrm>
        </p:grpSpPr>
        <p:sp>
          <p:nvSpPr>
            <p:cNvPr id="21" name="スマイル 20"/>
            <p:cNvSpPr/>
            <p:nvPr/>
          </p:nvSpPr>
          <p:spPr>
            <a:xfrm>
              <a:off x="1071538" y="4714884"/>
              <a:ext cx="571504" cy="857256"/>
            </a:xfrm>
            <a:prstGeom prst="smileyFac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台形 21"/>
            <p:cNvSpPr/>
            <p:nvPr/>
          </p:nvSpPr>
          <p:spPr>
            <a:xfrm>
              <a:off x="1142976" y="5572140"/>
              <a:ext cx="428628" cy="500066"/>
            </a:xfrm>
            <a:prstGeom prst="trapezoi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2357422" y="435769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②（売買契約）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28860" y="342900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①（詐欺行為）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14348" y="564357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売主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4857752" y="4286256"/>
            <a:ext cx="571504" cy="1357322"/>
            <a:chOff x="6072198" y="4071942"/>
            <a:chExt cx="571504" cy="1357322"/>
          </a:xfrm>
        </p:grpSpPr>
        <p:grpSp>
          <p:nvGrpSpPr>
            <p:cNvPr id="12" name="グループ化 7"/>
            <p:cNvGrpSpPr/>
            <p:nvPr/>
          </p:nvGrpSpPr>
          <p:grpSpPr>
            <a:xfrm>
              <a:off x="6072198" y="4071942"/>
              <a:ext cx="571504" cy="1357322"/>
              <a:chOff x="1071538" y="4714884"/>
              <a:chExt cx="571504" cy="1357322"/>
            </a:xfrm>
          </p:grpSpPr>
          <p:sp>
            <p:nvSpPr>
              <p:cNvPr id="17" name="スマイル 16"/>
              <p:cNvSpPr/>
              <p:nvPr/>
            </p:nvSpPr>
            <p:spPr>
              <a:xfrm>
                <a:off x="1071538" y="4714884"/>
                <a:ext cx="571504" cy="857256"/>
              </a:xfrm>
              <a:prstGeom prst="smileyFace">
                <a:avLst>
                  <a:gd name="adj" fmla="val -2458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台形 17"/>
              <p:cNvSpPr/>
              <p:nvPr/>
            </p:nvSpPr>
            <p:spPr>
              <a:xfrm>
                <a:off x="1142976" y="5572140"/>
                <a:ext cx="428628" cy="500066"/>
              </a:xfrm>
              <a:prstGeom prst="trapezoid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" name="グループ化 19"/>
            <p:cNvGrpSpPr/>
            <p:nvPr/>
          </p:nvGrpSpPr>
          <p:grpSpPr>
            <a:xfrm>
              <a:off x="6072190" y="4286256"/>
              <a:ext cx="571503" cy="142876"/>
              <a:chOff x="4000496" y="3143248"/>
              <a:chExt cx="500066" cy="142876"/>
            </a:xfrm>
          </p:grpSpPr>
          <p:sp>
            <p:nvSpPr>
              <p:cNvPr id="15" name="角丸四角形 14"/>
              <p:cNvSpPr/>
              <p:nvPr/>
            </p:nvSpPr>
            <p:spPr>
              <a:xfrm>
                <a:off x="4000496" y="3143248"/>
                <a:ext cx="214314" cy="14287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角丸四角形 15"/>
              <p:cNvSpPr/>
              <p:nvPr/>
            </p:nvSpPr>
            <p:spPr>
              <a:xfrm>
                <a:off x="4286248" y="3143248"/>
                <a:ext cx="214314" cy="14287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1 つの角を丸めた四角形 13"/>
            <p:cNvSpPr/>
            <p:nvPr/>
          </p:nvSpPr>
          <p:spPr>
            <a:xfrm flipV="1">
              <a:off x="6286512" y="4357694"/>
              <a:ext cx="142876" cy="45720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4643438" y="564357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買主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grpSp>
        <p:nvGrpSpPr>
          <p:cNvPr id="37" name="グループ化 36"/>
          <p:cNvGrpSpPr/>
          <p:nvPr/>
        </p:nvGrpSpPr>
        <p:grpSpPr>
          <a:xfrm>
            <a:off x="1643042" y="3000372"/>
            <a:ext cx="5667846" cy="3597838"/>
            <a:chOff x="1626406" y="3268604"/>
            <a:chExt cx="5667846" cy="3597838"/>
          </a:xfrm>
        </p:grpSpPr>
        <p:sp>
          <p:nvSpPr>
            <p:cNvPr id="19" name="曲折矢印 18"/>
            <p:cNvSpPr/>
            <p:nvPr/>
          </p:nvSpPr>
          <p:spPr>
            <a:xfrm rot="9089412" flipV="1">
              <a:off x="2073855" y="3851478"/>
              <a:ext cx="2138769" cy="1450540"/>
            </a:xfrm>
            <a:prstGeom prst="bentArrow">
              <a:avLst>
                <a:gd name="adj1" fmla="val 9000"/>
                <a:gd name="adj2" fmla="val 15400"/>
                <a:gd name="adj3" fmla="val 19667"/>
                <a:gd name="adj4" fmla="val 87500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曲折矢印 22"/>
            <p:cNvSpPr/>
            <p:nvPr/>
          </p:nvSpPr>
          <p:spPr>
            <a:xfrm rot="19889412" flipV="1">
              <a:off x="2073329" y="4660124"/>
              <a:ext cx="2249062" cy="1476353"/>
            </a:xfrm>
            <a:prstGeom prst="bentArrow">
              <a:avLst>
                <a:gd name="adj1" fmla="val 9000"/>
                <a:gd name="adj2" fmla="val 15400"/>
                <a:gd name="adj3" fmla="val 19667"/>
                <a:gd name="adj4" fmla="val 87500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左右矢印 23"/>
            <p:cNvSpPr/>
            <p:nvPr/>
          </p:nvSpPr>
          <p:spPr>
            <a:xfrm>
              <a:off x="1928794" y="4929198"/>
              <a:ext cx="2571768" cy="285752"/>
            </a:xfrm>
            <a:prstGeom prst="left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曲折矢印 34"/>
            <p:cNvSpPr/>
            <p:nvPr/>
          </p:nvSpPr>
          <p:spPr>
            <a:xfrm rot="11509222" flipH="1" flipV="1">
              <a:off x="1626406" y="3268604"/>
              <a:ext cx="5596408" cy="1811888"/>
            </a:xfrm>
            <a:prstGeom prst="bentArrow">
              <a:avLst>
                <a:gd name="adj1" fmla="val 7771"/>
                <a:gd name="adj2" fmla="val 15400"/>
                <a:gd name="adj3" fmla="val 15532"/>
                <a:gd name="adj4" fmla="val 8984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曲折矢印 35"/>
            <p:cNvSpPr/>
            <p:nvPr/>
          </p:nvSpPr>
          <p:spPr>
            <a:xfrm rot="709222" flipH="1" flipV="1">
              <a:off x="1697844" y="5054554"/>
              <a:ext cx="5596408" cy="1811888"/>
            </a:xfrm>
            <a:prstGeom prst="bentArrow">
              <a:avLst>
                <a:gd name="adj1" fmla="val 7771"/>
                <a:gd name="adj2" fmla="val 15400"/>
                <a:gd name="adj3" fmla="val 15532"/>
                <a:gd name="adj4" fmla="val 8984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5286380" y="2857496"/>
            <a:ext cx="23993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家を返せと言えない</a:t>
            </a:r>
            <a:endParaRPr lang="en-US" altLang="ja-JP" dirty="0" smtClean="0"/>
          </a:p>
          <a:p>
            <a:pPr algn="r"/>
            <a:r>
              <a:rPr kumimoji="1" lang="ja-JP" altLang="en-US" dirty="0" smtClean="0"/>
              <a:t>（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対抗できない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00694" y="5286388"/>
            <a:ext cx="23993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家を返せと言える</a:t>
            </a:r>
            <a:endParaRPr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対抗できる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215206" y="3571876"/>
            <a:ext cx="19287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詐欺を知らない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ja-JP" altLang="en-US" sz="2000" b="1" dirty="0" smtClean="0"/>
              <a:t>善意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112674" y="5857892"/>
            <a:ext cx="203132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詐欺を知っている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</a:t>
            </a:r>
            <a:r>
              <a:rPr lang="ja-JP" altLang="en-US" sz="2000" b="1" dirty="0" smtClean="0"/>
              <a:t>悪意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2" name="左右矢印 41"/>
          <p:cNvSpPr/>
          <p:nvPr/>
        </p:nvSpPr>
        <p:spPr>
          <a:xfrm>
            <a:off x="5715008" y="4786322"/>
            <a:ext cx="1714512" cy="285752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86446" y="414338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転売</a:t>
            </a:r>
            <a:endParaRPr lang="en-US" altLang="ja-JP" dirty="0" smtClean="0"/>
          </a:p>
          <a:p>
            <a:r>
              <a:rPr lang="ja-JP" altLang="en-US" dirty="0" smtClean="0"/>
              <a:t>③</a:t>
            </a:r>
            <a:r>
              <a:rPr kumimoji="1" lang="ja-JP" altLang="en-US" dirty="0" smtClean="0"/>
              <a:t>（売買契約）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143900" y="5286388"/>
            <a:ext cx="785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買主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C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071802" y="550070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④</a:t>
            </a:r>
            <a:r>
              <a:rPr kumimoji="1" lang="ja-JP" altLang="en-US" dirty="0" smtClean="0"/>
              <a:t>（取消しは</a:t>
            </a:r>
            <a:endParaRPr kumimoji="1"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可能なのか）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研究報告</a:t>
            </a:r>
            <a:r>
              <a:rPr kumimoji="1" lang="en-US" altLang="ja-JP" dirty="0" smtClean="0"/>
              <a:t>Ⅳ</a:t>
            </a:r>
            <a:r>
              <a:rPr kumimoji="1" lang="ja-JP" altLang="en-US" dirty="0" smtClean="0"/>
              <a:t>（権利関係）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40320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＜代理行為＞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代理・・・他人の行為によって自分が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　　　（法律）効果を受ける制度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r>
              <a:rPr kumimoji="1" lang="en-US" altLang="ja-JP" dirty="0" smtClean="0"/>
              <a:t>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000" b="1" dirty="0" smtClean="0"/>
              <a:t>～ネット～</a:t>
            </a:r>
            <a:endParaRPr lang="en-US" altLang="ja-JP" sz="2000" b="1" dirty="0" smtClean="0"/>
          </a:p>
          <a:p>
            <a:r>
              <a:rPr lang="ja-JP" altLang="en-US" sz="2000" dirty="0" smtClean="0"/>
              <a:t>ユーキャン　</a:t>
            </a:r>
            <a:r>
              <a:rPr lang="en-US" altLang="ja-JP" sz="2000" dirty="0" smtClean="0">
                <a:hlinkClick r:id="rId2"/>
              </a:rPr>
              <a:t>http://www.u-can.co.jp/index.html</a:t>
            </a:r>
            <a:endParaRPr lang="en-US" altLang="ja-JP" sz="2000" dirty="0" smtClean="0"/>
          </a:p>
          <a:p>
            <a:r>
              <a:rPr kumimoji="1" lang="en-US" altLang="ja-JP" sz="2000" dirty="0" smtClean="0"/>
              <a:t>DAIE</a:t>
            </a:r>
            <a:r>
              <a:rPr lang="en-US" altLang="ja-JP" sz="2000" dirty="0" smtClean="0"/>
              <a:t>I </a:t>
            </a:r>
            <a:r>
              <a:rPr kumimoji="1" lang="en-US" altLang="ja-JP" sz="2000" dirty="0" smtClean="0"/>
              <a:t>net</a:t>
            </a:r>
            <a:r>
              <a:rPr kumimoji="1" lang="ja-JP" altLang="en-US" sz="2000" dirty="0" smtClean="0"/>
              <a:t>　</a:t>
            </a:r>
            <a:r>
              <a:rPr lang="en-US" altLang="ja-JP" sz="2000" dirty="0" smtClean="0">
                <a:hlinkClick r:id="rId3"/>
              </a:rPr>
              <a:t>http://www.daiei-ed.co.jp/shikaku/takken.html</a:t>
            </a:r>
            <a:endParaRPr lang="en-US" altLang="ja-JP" sz="2000" dirty="0" smtClean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r>
              <a:rPr kumimoji="1" lang="en-US" altLang="ja-JP" dirty="0" smtClean="0"/>
              <a:t>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000" b="1" dirty="0" smtClean="0">
                <a:latin typeface="+mn-ea"/>
                <a:cs typeface="HG行書体" pitchFamily="65" charset="0"/>
              </a:rPr>
              <a:t>～書籍～</a:t>
            </a:r>
            <a:endParaRPr lang="en-US" sz="2000" b="1" dirty="0" smtClean="0">
              <a:latin typeface="+mn-ea"/>
              <a:cs typeface="HG行書体" pitchFamily="65" charset="0"/>
            </a:endParaRPr>
          </a:p>
          <a:p>
            <a:r>
              <a:rPr lang="ja-JP" altLang="en-US" sz="2000" dirty="0" smtClean="0">
                <a:latin typeface="+mn-ea"/>
                <a:cs typeface="HG行書体" pitchFamily="65" charset="0"/>
              </a:rPr>
              <a:t>余暇・レジャー総合統計年報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2008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r>
              <a:rPr lang="ja-JP" altLang="en-US" sz="2000" dirty="0" smtClean="0">
                <a:latin typeface="+mn-ea"/>
                <a:cs typeface="HG行書体" pitchFamily="65" charset="0"/>
              </a:rPr>
              <a:t>　編集・発行所：アーカイブス出版　発行：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2007</a:t>
            </a:r>
            <a:r>
              <a:rPr lang="ja-JP" altLang="en-US" sz="2000" dirty="0" smtClean="0">
                <a:latin typeface="+mn-ea"/>
                <a:cs typeface="HG行書体" pitchFamily="65" charset="0"/>
              </a:rPr>
              <a:t>年</a:t>
            </a:r>
            <a:endParaRPr lang="en-US" sz="2000" dirty="0" smtClean="0">
              <a:latin typeface="+mn-ea"/>
              <a:cs typeface="HG行書体" pitchFamily="65" charset="0"/>
            </a:endParaRPr>
          </a:p>
          <a:p>
            <a:r>
              <a:rPr lang="ja-JP" altLang="en-US" sz="2000" dirty="0" smtClean="0">
                <a:latin typeface="+mn-ea"/>
                <a:cs typeface="HG行書体" pitchFamily="65" charset="0"/>
              </a:rPr>
              <a:t>社会生活統計指標 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―</a:t>
            </a:r>
            <a:r>
              <a:rPr lang="ja-JP" altLang="en-US" sz="2000" dirty="0" smtClean="0">
                <a:latin typeface="+mn-ea"/>
                <a:cs typeface="HG行書体" pitchFamily="65" charset="0"/>
              </a:rPr>
              <a:t>都道府県の指標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―</a:t>
            </a:r>
            <a:r>
              <a:rPr lang="ja-JP" altLang="en-US" sz="2000" dirty="0" smtClean="0">
                <a:latin typeface="+mn-ea"/>
                <a:cs typeface="HG行書体" pitchFamily="65" charset="0"/>
              </a:rPr>
              <a:t> 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2009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r>
              <a:rPr lang="ja-JP" altLang="en-US" sz="2000" dirty="0" smtClean="0">
                <a:latin typeface="+mn-ea"/>
                <a:cs typeface="HG行書体" pitchFamily="65" charset="0"/>
              </a:rPr>
              <a:t>　編集：層部省統計局　発行所：日本統計協会　発行：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2009</a:t>
            </a:r>
            <a:r>
              <a:rPr lang="ja-JP" altLang="en-US" sz="2000" dirty="0" smtClean="0">
                <a:latin typeface="+mn-ea"/>
                <a:cs typeface="HG行書体" pitchFamily="65" charset="0"/>
              </a:rPr>
              <a:t>年</a:t>
            </a:r>
            <a:endParaRPr lang="en-US" sz="2000" dirty="0" smtClean="0">
              <a:latin typeface="+mn-ea"/>
              <a:cs typeface="HG行書体" pitchFamily="65" charset="0"/>
            </a:endParaRPr>
          </a:p>
          <a:p>
            <a:r>
              <a:rPr lang="ja-JP" altLang="en-US" sz="2000" dirty="0" smtClean="0">
                <a:latin typeface="+mn-ea"/>
                <a:cs typeface="HG行書体" pitchFamily="65" charset="0"/>
              </a:rPr>
              <a:t>少子高齢化社会総合統計年報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2008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r>
              <a:rPr lang="ja-JP" altLang="en-US" sz="2000" dirty="0" smtClean="0">
                <a:latin typeface="+mn-ea"/>
                <a:cs typeface="HG行書体" pitchFamily="65" charset="0"/>
              </a:rPr>
              <a:t>　編集・発行所：アーカイブス出版　発行：</a:t>
            </a:r>
            <a:r>
              <a:rPr lang="en-US" altLang="ja-JP" sz="2000" dirty="0" smtClean="0">
                <a:latin typeface="+mn-ea"/>
                <a:cs typeface="HG行書体" pitchFamily="65" charset="0"/>
              </a:rPr>
              <a:t>2007</a:t>
            </a:r>
            <a:r>
              <a:rPr lang="ja-JP" altLang="en-US" sz="2000" dirty="0" smtClean="0">
                <a:latin typeface="+mn-ea"/>
                <a:cs typeface="HG行書体" pitchFamily="65" charset="0"/>
              </a:rPr>
              <a:t>年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スーパー合格講座</a:t>
            </a:r>
            <a:r>
              <a:rPr lang="en-US" altLang="ja-JP" sz="2000" dirty="0" smtClean="0">
                <a:latin typeface="+mn-ea"/>
              </a:rPr>
              <a:t>2008</a:t>
            </a:r>
            <a:r>
              <a:rPr lang="ja-JP" altLang="en-US" sz="2000" dirty="0" smtClean="0">
                <a:latin typeface="+mn-ea"/>
              </a:rPr>
              <a:t>①権利関係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r>
              <a:rPr lang="ja-JP" altLang="en-US" sz="2000" dirty="0" smtClean="0">
                <a:latin typeface="+mn-ea"/>
              </a:rPr>
              <a:t>　編集・発行所：株式会社東京リガールマインド　発行：</a:t>
            </a:r>
            <a:r>
              <a:rPr lang="en-US" altLang="ja-JP" sz="2000" dirty="0" smtClean="0">
                <a:latin typeface="+mn-ea"/>
              </a:rPr>
              <a:t>2008</a:t>
            </a:r>
            <a:r>
              <a:rPr lang="ja-JP" altLang="en-US" sz="2000" dirty="0" smtClean="0">
                <a:latin typeface="+mn-ea"/>
              </a:rPr>
              <a:t>年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スーパー合格講座</a:t>
            </a:r>
            <a:r>
              <a:rPr lang="en-US" altLang="ja-JP" sz="2000" dirty="0" smtClean="0">
                <a:latin typeface="+mn-ea"/>
              </a:rPr>
              <a:t>2008</a:t>
            </a:r>
            <a:r>
              <a:rPr lang="ja-JP" altLang="en-US" sz="2000" dirty="0" smtClean="0">
                <a:latin typeface="+mn-ea"/>
              </a:rPr>
              <a:t>②宅建業法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r>
              <a:rPr lang="ja-JP" altLang="en-US" sz="2000" dirty="0" smtClean="0">
                <a:latin typeface="+mn-ea"/>
              </a:rPr>
              <a:t>　編集・発行所：株式会社東京リガールマインド　発行：</a:t>
            </a:r>
            <a:r>
              <a:rPr lang="en-US" altLang="ja-JP" sz="2000" dirty="0" smtClean="0">
                <a:latin typeface="+mn-ea"/>
              </a:rPr>
              <a:t>2008</a:t>
            </a:r>
            <a:r>
              <a:rPr lang="ja-JP" altLang="en-US" sz="2000" dirty="0" smtClean="0">
                <a:latin typeface="+mn-ea"/>
              </a:rPr>
              <a:t>年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スーパー合格講座</a:t>
            </a:r>
            <a:r>
              <a:rPr lang="en-US" altLang="ja-JP" sz="2000" dirty="0" smtClean="0">
                <a:latin typeface="+mn-ea"/>
              </a:rPr>
              <a:t>2008</a:t>
            </a:r>
            <a:r>
              <a:rPr lang="ja-JP" altLang="en-US" sz="2000" dirty="0" smtClean="0">
                <a:latin typeface="+mn-ea"/>
              </a:rPr>
              <a:t>③法令上の制限・税・その他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r>
              <a:rPr lang="ja-JP" altLang="en-US" sz="2000" dirty="0" smtClean="0">
                <a:latin typeface="+mn-ea"/>
              </a:rPr>
              <a:t>　編集・発行所：株式会社東京リガールマインド　発行：</a:t>
            </a:r>
            <a:r>
              <a:rPr lang="en-US" altLang="ja-JP" sz="2000" dirty="0" smtClean="0">
                <a:latin typeface="+mn-ea"/>
              </a:rPr>
              <a:t>2008</a:t>
            </a:r>
            <a:r>
              <a:rPr lang="ja-JP" altLang="en-US" sz="2000" dirty="0" smtClean="0">
                <a:latin typeface="+mn-ea"/>
              </a:rPr>
              <a:t>年</a:t>
            </a:r>
            <a:endParaRPr lang="en-US" altLang="ja-JP" sz="2000" dirty="0" smtClean="0">
              <a:latin typeface="+mn-ea"/>
            </a:endParaRPr>
          </a:p>
          <a:p>
            <a:pPr>
              <a:buNone/>
            </a:pPr>
            <a:endParaRPr kumimoji="1" lang="en-US" altLang="ja-JP" sz="2000" dirty="0" smtClean="0">
              <a:latin typeface="+mn-ea"/>
            </a:endParaRP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97576"/>
          </a:xfrm>
        </p:spPr>
        <p:txBody>
          <a:bodyPr/>
          <a:lstStyle/>
          <a:p>
            <a:pPr>
              <a:buNone/>
            </a:pPr>
            <a:r>
              <a:rPr kumimoji="1" lang="ja-JP" altLang="en-US" sz="2800" dirty="0" smtClean="0"/>
              <a:t>以上で報告を終わります。</a:t>
            </a:r>
            <a:endParaRPr kumimoji="1" lang="en-US" altLang="ja-JP" sz="2800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ja-JP" altLang="en-US" sz="3600" dirty="0" smtClean="0"/>
              <a:t>ご清聴ありがとうございました。</a:t>
            </a:r>
            <a:endParaRPr kumimoji="1" lang="ja-JP" altLang="en-US" sz="36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研究計画 </a:t>
            </a:r>
            <a:r>
              <a:rPr kumimoji="1" lang="en-US" altLang="ja-JP" dirty="0" smtClean="0"/>
              <a:t>……………………………..………. </a:t>
            </a:r>
            <a:r>
              <a:rPr kumimoji="1" lang="en-US" altLang="ja-JP" dirty="0" smtClean="0"/>
              <a:t>3 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4</a:t>
            </a:r>
          </a:p>
          <a:p>
            <a:r>
              <a:rPr kumimoji="1" lang="ja-JP" altLang="en-US" dirty="0" smtClean="0"/>
              <a:t>研究目標 </a:t>
            </a:r>
            <a:r>
              <a:rPr kumimoji="1" lang="en-US" altLang="ja-JP" dirty="0" smtClean="0"/>
              <a:t>…………………………………..…. </a:t>
            </a:r>
            <a:r>
              <a:rPr kumimoji="1" lang="en-US" altLang="ja-JP" dirty="0" smtClean="0"/>
              <a:t>5</a:t>
            </a:r>
          </a:p>
          <a:p>
            <a:r>
              <a:rPr lang="ja-JP" altLang="en-US" dirty="0" smtClean="0"/>
              <a:t>宅地建物取引主任者とは </a:t>
            </a:r>
            <a:r>
              <a:rPr lang="en-US" altLang="ja-JP" dirty="0" smtClean="0"/>
              <a:t>……………. </a:t>
            </a:r>
            <a:r>
              <a:rPr lang="en-US" altLang="ja-JP" dirty="0" smtClean="0"/>
              <a:t>6</a:t>
            </a:r>
          </a:p>
          <a:p>
            <a:r>
              <a:rPr kumimoji="1" lang="ja-JP" altLang="en-US" dirty="0" smtClean="0"/>
              <a:t>試験について </a:t>
            </a:r>
            <a:r>
              <a:rPr kumimoji="1" lang="en-US" altLang="ja-JP" dirty="0" smtClean="0"/>
              <a:t>………………………….……. </a:t>
            </a:r>
            <a:r>
              <a:rPr kumimoji="1" lang="en-US" altLang="ja-JP" dirty="0" smtClean="0"/>
              <a:t>7</a:t>
            </a:r>
          </a:p>
          <a:p>
            <a:r>
              <a:rPr lang="ja-JP" altLang="en-US" dirty="0" smtClean="0"/>
              <a:t>研究報告 </a:t>
            </a:r>
            <a:r>
              <a:rPr lang="en-US" altLang="ja-JP" dirty="0" smtClean="0"/>
              <a:t>………………………………..……. </a:t>
            </a:r>
            <a:r>
              <a:rPr lang="en-US" altLang="ja-JP" dirty="0" smtClean="0"/>
              <a:t>8</a:t>
            </a:r>
            <a:r>
              <a:rPr lang="ja-JP" altLang="en-US" dirty="0" smtClean="0"/>
              <a:t> </a:t>
            </a:r>
            <a:r>
              <a:rPr lang="en-US" altLang="ja-JP" dirty="0" smtClean="0"/>
              <a:t>~</a:t>
            </a:r>
            <a:r>
              <a:rPr lang="ja-JP" altLang="en-US" dirty="0" smtClean="0"/>
              <a:t> </a:t>
            </a:r>
            <a:r>
              <a:rPr lang="en-US" altLang="ja-JP" dirty="0" smtClean="0"/>
              <a:t>12</a:t>
            </a:r>
            <a:endParaRPr lang="en-US" altLang="ja-JP" dirty="0" smtClean="0"/>
          </a:p>
          <a:p>
            <a:r>
              <a:rPr kumimoji="1" lang="ja-JP" altLang="en-US" dirty="0" smtClean="0"/>
              <a:t>参考資料 </a:t>
            </a:r>
            <a:r>
              <a:rPr kumimoji="1" lang="en-US" altLang="ja-JP" dirty="0" smtClean="0"/>
              <a:t>…………………………………..…. 13 , 14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研究計画</a:t>
            </a:r>
            <a:r>
              <a:rPr kumimoji="1" lang="en-US" altLang="ja-JP" dirty="0" smtClean="0"/>
              <a:t>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kumimoji="1" lang="ja-JP" altLang="en-US" dirty="0" smtClean="0"/>
              <a:t>研究目標を考える。</a:t>
            </a:r>
            <a:endParaRPr kumimoji="1" lang="en-US" altLang="ja-JP" dirty="0" smtClean="0"/>
          </a:p>
          <a:p>
            <a:pPr marL="578358" indent="-514350">
              <a:buFont typeface="+mj-lt"/>
              <a:buAutoNum type="arabicPeriod"/>
            </a:pPr>
            <a:r>
              <a:rPr lang="ja-JP" altLang="en-US" dirty="0" smtClean="0"/>
              <a:t>宅建（権利関係）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/>
            </a:pPr>
            <a:r>
              <a:rPr lang="ja-JP" altLang="en-US" dirty="0" smtClean="0"/>
              <a:t>宅建（権利関係）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/>
            </a:pPr>
            <a:r>
              <a:rPr lang="ja-JP" altLang="en-US" dirty="0" smtClean="0"/>
              <a:t>宅建</a:t>
            </a:r>
            <a:r>
              <a:rPr lang="ja-JP" altLang="en-US" dirty="0" smtClean="0"/>
              <a:t>（宅建業法）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/>
            </a:pPr>
            <a:r>
              <a:rPr lang="ja-JP" altLang="en-US" dirty="0" smtClean="0"/>
              <a:t>宅建</a:t>
            </a:r>
            <a:r>
              <a:rPr lang="ja-JP" altLang="en-US" dirty="0" smtClean="0"/>
              <a:t>（宅建業法）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/>
            </a:pPr>
            <a:r>
              <a:rPr lang="ja-JP" altLang="en-US" dirty="0" smtClean="0"/>
              <a:t>宅建</a:t>
            </a:r>
            <a:r>
              <a:rPr lang="ja-JP" altLang="en-US" dirty="0" smtClean="0"/>
              <a:t>（法令上の制限・税・その他）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/>
            </a:pPr>
            <a:r>
              <a:rPr lang="ja-JP" altLang="en-US" dirty="0" smtClean="0"/>
              <a:t>宅建</a:t>
            </a:r>
            <a:r>
              <a:rPr lang="ja-JP" altLang="en-US" dirty="0" smtClean="0"/>
              <a:t>（法令上の制限・税・その他）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/>
            </a:pPr>
            <a:endParaRPr kumimoji="1" lang="en-US" altLang="ja-JP" dirty="0" smtClean="0"/>
          </a:p>
          <a:p>
            <a:pPr marL="578358" indent="-514350">
              <a:buFont typeface="+mj-lt"/>
              <a:buAutoNum type="arabicPeriod"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研究計画</a:t>
            </a:r>
            <a:r>
              <a:rPr kumimoji="1" lang="en-US" altLang="ja-JP" dirty="0" smtClean="0"/>
              <a:t>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 startAt="8"/>
            </a:pPr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578358" indent="-514350">
              <a:buNone/>
            </a:pPr>
            <a:endParaRPr kumimoji="1" lang="en-US" altLang="ja-JP" dirty="0" smtClean="0"/>
          </a:p>
          <a:p>
            <a:pPr marL="578358" indent="-514350">
              <a:buFont typeface="+mj-lt"/>
              <a:buAutoNum type="arabicPeriod" startAt="8"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研究目標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宅地建物取引主任者の資格合格を目指し、得た知識を利用してこれから成長していく（大きな利益を生むであろう）ビジネスや業種を考える。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最終的に</a:t>
            </a:r>
            <a:r>
              <a:rPr lang="ja-JP" altLang="en-US" dirty="0" smtClean="0"/>
              <a:t>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年生の金融班の人たちと合同</a:t>
            </a:r>
            <a:r>
              <a:rPr lang="ja-JP" altLang="en-US" dirty="0" smtClean="0"/>
              <a:t>でそれぞれ</a:t>
            </a:r>
            <a:r>
              <a:rPr lang="ja-JP" altLang="en-US" dirty="0" smtClean="0"/>
              <a:t>の知識を出し合いこれからのビジネスを考える。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宅地建物取引主任者とは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国家資格</a:t>
            </a:r>
            <a:endParaRPr kumimoji="1" lang="en-US" altLang="ja-JP" dirty="0" smtClean="0"/>
          </a:p>
          <a:p>
            <a:r>
              <a:rPr kumimoji="1" lang="ja-JP" altLang="en-US" dirty="0" smtClean="0"/>
              <a:t>不動産の売買や賃貸の仲介などに不可欠な資格です。</a:t>
            </a:r>
            <a:endParaRPr kumimoji="1" lang="en-US" altLang="ja-JP" dirty="0" smtClean="0"/>
          </a:p>
          <a:p>
            <a:r>
              <a:rPr lang="ja-JP" altLang="en-US" dirty="0" smtClean="0"/>
              <a:t>不動産業界では事務所に</a:t>
            </a:r>
            <a:r>
              <a:rPr lang="en-US" altLang="ja-JP" dirty="0" smtClean="0"/>
              <a:t>5</a:t>
            </a:r>
            <a:r>
              <a:rPr lang="ja-JP" altLang="en-US" dirty="0" smtClean="0"/>
              <a:t>人に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人の割合で有資格者を置くように義務付けられている。</a:t>
            </a:r>
            <a:endParaRPr lang="en-US" altLang="ja-JP" dirty="0" smtClean="0"/>
          </a:p>
          <a:p>
            <a:r>
              <a:rPr kumimoji="1" lang="ja-JP" altLang="en-US" dirty="0" smtClean="0"/>
              <a:t>次に繋がる資格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試験について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受験資格：誰でも受験可</a:t>
            </a:r>
            <a:endParaRPr lang="en-US" altLang="ja-JP" dirty="0" smtClean="0"/>
          </a:p>
          <a:p>
            <a:r>
              <a:rPr kumimoji="1" lang="ja-JP" altLang="en-US" dirty="0" smtClean="0"/>
              <a:t>試験時間：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時間</a:t>
            </a:r>
            <a:endParaRPr kumimoji="1" lang="en-US" altLang="ja-JP" dirty="0" smtClean="0"/>
          </a:p>
          <a:p>
            <a:r>
              <a:rPr lang="ja-JP" altLang="en-US" dirty="0" smtClean="0"/>
              <a:t>解答方法：</a:t>
            </a:r>
            <a:r>
              <a:rPr lang="en-US" altLang="ja-JP" dirty="0" smtClean="0"/>
              <a:t>4</a:t>
            </a:r>
            <a:r>
              <a:rPr lang="ja-JP" altLang="en-US" dirty="0" smtClean="0"/>
              <a:t>肢択一</a:t>
            </a:r>
            <a:endParaRPr lang="en-US" altLang="ja-JP" dirty="0" smtClean="0"/>
          </a:p>
          <a:p>
            <a:r>
              <a:rPr kumimoji="1" lang="ja-JP" altLang="en-US" dirty="0" smtClean="0"/>
              <a:t>試  験  日：年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回（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月第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日曜日）</a:t>
            </a:r>
            <a:endParaRPr kumimoji="1" lang="en-US" altLang="ja-JP" dirty="0" smtClean="0"/>
          </a:p>
          <a:p>
            <a:r>
              <a:rPr lang="ja-JP" altLang="en-US" dirty="0" smtClean="0"/>
              <a:t>合格基準：難易度により変動（約</a:t>
            </a:r>
            <a:r>
              <a:rPr lang="en-US" altLang="ja-JP" dirty="0" smtClean="0"/>
              <a:t>70%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合  格  率：平均すると約</a:t>
            </a:r>
            <a:r>
              <a:rPr kumimoji="1" lang="en-US" altLang="ja-JP" dirty="0" smtClean="0"/>
              <a:t>16%</a:t>
            </a:r>
          </a:p>
          <a:p>
            <a:pPr>
              <a:buNone/>
            </a:pPr>
            <a:endParaRPr kumimoji="1" lang="en-US" altLang="ja-JP" sz="900" dirty="0" smtClean="0"/>
          </a:p>
          <a:p>
            <a:pPr>
              <a:buNone/>
            </a:pPr>
            <a:r>
              <a:rPr lang="ja-JP" altLang="en-US" dirty="0" smtClean="0"/>
              <a:t>   　　</a:t>
            </a:r>
            <a:r>
              <a:rPr lang="ja-JP" altLang="en-US" sz="2400" dirty="0" smtClean="0"/>
              <a:t>　 </a:t>
            </a:r>
            <a:r>
              <a:rPr lang="en-US" altLang="ja-JP" sz="2400" dirty="0" smtClean="0"/>
              <a:t>	</a:t>
            </a:r>
            <a:r>
              <a:rPr lang="ja-JP" altLang="en-US" sz="2400" b="1" dirty="0" smtClean="0">
                <a:latin typeface="+mn-ea"/>
              </a:rPr>
              <a:t>（</a:t>
            </a:r>
            <a:r>
              <a:rPr kumimoji="1" lang="en-US" altLang="ja-JP" sz="2400" b="1" dirty="0" smtClean="0">
                <a:latin typeface="+mn-ea"/>
              </a:rPr>
              <a:t>H18</a:t>
            </a:r>
            <a:r>
              <a:rPr kumimoji="1" lang="ja-JP" altLang="en-US" sz="2400" b="1" dirty="0" smtClean="0">
                <a:latin typeface="+mn-ea"/>
              </a:rPr>
              <a:t>年</a:t>
            </a:r>
            <a:r>
              <a:rPr kumimoji="1" lang="ja-JP" altLang="en-US" sz="2400" b="1" dirty="0" smtClean="0">
                <a:latin typeface="+mn-ea"/>
              </a:rPr>
              <a:t>）  受検者数</a:t>
            </a:r>
            <a:r>
              <a:rPr kumimoji="1" lang="ja-JP" altLang="en-US" sz="2400" b="1" dirty="0" smtClean="0">
                <a:latin typeface="+mn-ea"/>
              </a:rPr>
              <a:t>：</a:t>
            </a:r>
            <a:r>
              <a:rPr kumimoji="1" lang="en-US" altLang="ja-JP" sz="2400" b="1" dirty="0" smtClean="0">
                <a:latin typeface="+mn-ea"/>
              </a:rPr>
              <a:t>193,573</a:t>
            </a:r>
          </a:p>
          <a:p>
            <a:pPr>
              <a:buNone/>
            </a:pPr>
            <a:r>
              <a:rPr lang="ja-JP" altLang="en-US" sz="2400" b="1" dirty="0" smtClean="0">
                <a:latin typeface="+mn-ea"/>
              </a:rPr>
              <a:t>　　　    　 　　　    </a:t>
            </a:r>
            <a:r>
              <a:rPr lang="en-US" altLang="ja-JP" sz="2400" b="1" dirty="0" smtClean="0">
                <a:latin typeface="+mn-ea"/>
              </a:rPr>
              <a:t>	</a:t>
            </a:r>
            <a:r>
              <a:rPr lang="ja-JP" altLang="en-US" sz="2400" b="1" dirty="0" smtClean="0">
                <a:latin typeface="+mn-ea"/>
              </a:rPr>
              <a:t>　 合格者数</a:t>
            </a:r>
            <a:r>
              <a:rPr lang="ja-JP" altLang="en-US" sz="2400" b="1" dirty="0" smtClean="0">
                <a:latin typeface="+mn-ea"/>
              </a:rPr>
              <a:t>：</a:t>
            </a:r>
            <a:r>
              <a:rPr lang="en-US" altLang="ja-JP" sz="2400" b="1" dirty="0" smtClean="0">
                <a:latin typeface="+mn-ea"/>
              </a:rPr>
              <a:t>33,191</a:t>
            </a:r>
          </a:p>
          <a:p>
            <a:pPr>
              <a:buNone/>
            </a:pPr>
            <a:r>
              <a:rPr kumimoji="1" lang="ja-JP" altLang="en-US" sz="2400" b="1" dirty="0" smtClean="0">
                <a:latin typeface="+mn-ea"/>
              </a:rPr>
              <a:t>　　　　　　　　   　</a:t>
            </a:r>
            <a:r>
              <a:rPr kumimoji="1" lang="en-US" altLang="ja-JP" sz="2400" b="1" dirty="0" smtClean="0">
                <a:latin typeface="+mn-ea"/>
              </a:rPr>
              <a:t>	</a:t>
            </a:r>
            <a:r>
              <a:rPr kumimoji="1" lang="ja-JP" altLang="en-US" sz="2400" b="1" dirty="0" smtClean="0">
                <a:latin typeface="+mn-ea"/>
              </a:rPr>
              <a:t>　 合  </a:t>
            </a:r>
            <a:r>
              <a:rPr kumimoji="1" lang="ja-JP" altLang="en-US" sz="2400" b="1" dirty="0" smtClean="0">
                <a:latin typeface="+mn-ea"/>
              </a:rPr>
              <a:t>格  率：</a:t>
            </a:r>
            <a:r>
              <a:rPr kumimoji="1" lang="en-US" altLang="ja-JP" sz="2400" b="1" dirty="0" smtClean="0">
                <a:latin typeface="+mn-ea"/>
              </a:rPr>
              <a:t>17.1</a:t>
            </a:r>
            <a:r>
              <a:rPr kumimoji="1" lang="ja-JP" altLang="en-US" sz="2400" b="1" smtClean="0">
                <a:latin typeface="+mn-ea"/>
              </a:rPr>
              <a:t>％</a:t>
            </a:r>
            <a:endParaRPr kumimoji="1" lang="ja-JP" altLang="en-US" sz="2400" b="1" dirty="0">
              <a:latin typeface="+mn-ea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研究報告</a:t>
            </a:r>
            <a:r>
              <a:rPr kumimoji="1" lang="en-US" altLang="ja-JP" dirty="0" smtClean="0"/>
              <a:t>Ⅰ</a:t>
            </a:r>
            <a:r>
              <a:rPr kumimoji="1" lang="ja-JP" altLang="en-US" dirty="0" smtClean="0"/>
              <a:t>（権利関係）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＜契約の成立＞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民法による契約とは「申込み」と「承諾」が合致することにより成立する。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書面の作成は</a:t>
            </a:r>
            <a:r>
              <a:rPr lang="ja-JP" altLang="en-US" u="sng" dirty="0" smtClean="0">
                <a:uFill>
                  <a:solidFill>
                    <a:schemeClr val="accent2"/>
                  </a:solidFill>
                </a:uFill>
              </a:rPr>
              <a:t>不要</a:t>
            </a:r>
            <a:r>
              <a:rPr lang="ja-JP" altLang="en-US" dirty="0" smtClean="0"/>
              <a:t>。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3357554" y="4786322"/>
            <a:ext cx="571504" cy="1357322"/>
            <a:chOff x="2928926" y="4643446"/>
            <a:chExt cx="571504" cy="1357322"/>
          </a:xfrm>
        </p:grpSpPr>
        <p:sp>
          <p:nvSpPr>
            <p:cNvPr id="7" name="台形 6"/>
            <p:cNvSpPr/>
            <p:nvPr/>
          </p:nvSpPr>
          <p:spPr>
            <a:xfrm>
              <a:off x="3000364" y="5500702"/>
              <a:ext cx="428628" cy="500066"/>
            </a:xfrm>
            <a:prstGeom prst="trapezoi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スマイル 7"/>
            <p:cNvSpPr/>
            <p:nvPr/>
          </p:nvSpPr>
          <p:spPr>
            <a:xfrm>
              <a:off x="2928926" y="4643446"/>
              <a:ext cx="571504" cy="857256"/>
            </a:xfrm>
            <a:prstGeom prst="smileyFac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000100" y="4786322"/>
            <a:ext cx="571504" cy="1357322"/>
            <a:chOff x="1071538" y="4714884"/>
            <a:chExt cx="571504" cy="1357322"/>
          </a:xfrm>
        </p:grpSpPr>
        <p:sp>
          <p:nvSpPr>
            <p:cNvPr id="5" name="スマイル 4"/>
            <p:cNvSpPr/>
            <p:nvPr/>
          </p:nvSpPr>
          <p:spPr>
            <a:xfrm>
              <a:off x="1071538" y="4714884"/>
              <a:ext cx="571504" cy="857256"/>
            </a:xfrm>
            <a:prstGeom prst="smileyFac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台形 8"/>
            <p:cNvSpPr/>
            <p:nvPr/>
          </p:nvSpPr>
          <p:spPr>
            <a:xfrm>
              <a:off x="1142976" y="5572140"/>
              <a:ext cx="428628" cy="500066"/>
            </a:xfrm>
            <a:prstGeom prst="trapezoi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571472" y="621508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売主</a:t>
            </a:r>
            <a:endParaRPr kumimoji="1" lang="ja-JP" altLang="en-US" sz="2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28926" y="621508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買主</a:t>
            </a:r>
            <a:endParaRPr kumimoji="1" lang="ja-JP" altLang="en-US" sz="2000" b="1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857356" y="5786454"/>
            <a:ext cx="121444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>
            <a:off x="1928794" y="4572008"/>
            <a:ext cx="1143008" cy="857256"/>
            <a:chOff x="2071670" y="4429132"/>
            <a:chExt cx="1143008" cy="857256"/>
          </a:xfrm>
        </p:grpSpPr>
        <p:sp>
          <p:nvSpPr>
            <p:cNvPr id="16" name="フローチャート : 抜出し 15"/>
            <p:cNvSpPr/>
            <p:nvPr/>
          </p:nvSpPr>
          <p:spPr>
            <a:xfrm>
              <a:off x="2071670" y="4429132"/>
              <a:ext cx="1143008" cy="357190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285984" y="4786322"/>
              <a:ext cx="714380" cy="50006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5214942" y="4286256"/>
            <a:ext cx="357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①　売ります。（申込み）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 ↓</a:t>
            </a:r>
            <a:endParaRPr lang="en-US" altLang="ja-JP" sz="2000" dirty="0"/>
          </a:p>
          <a:p>
            <a:r>
              <a:rPr kumimoji="1" lang="ja-JP" altLang="en-US" sz="2000" dirty="0" smtClean="0"/>
              <a:t>②　買います。（承諾）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 ↓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③　契約書作成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 ↓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④　支払</a:t>
            </a:r>
            <a:endParaRPr kumimoji="1" lang="ja-JP" altLang="en-US" sz="2000" dirty="0"/>
          </a:p>
        </p:txBody>
      </p:sp>
      <p:sp>
        <p:nvSpPr>
          <p:cNvPr id="20" name="曲折矢印 19"/>
          <p:cNvSpPr/>
          <p:nvPr/>
        </p:nvSpPr>
        <p:spPr>
          <a:xfrm rot="10800000">
            <a:off x="4714876" y="4786322"/>
            <a:ext cx="857256" cy="857256"/>
          </a:xfrm>
          <a:prstGeom prst="bentArrow">
            <a:avLst>
              <a:gd name="adj1" fmla="val 19423"/>
              <a:gd name="adj2" fmla="val 26187"/>
              <a:gd name="adj3" fmla="val 27213"/>
              <a:gd name="adj4" fmla="val 49904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9058" y="4143380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この時点で成立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研究報告</a:t>
            </a:r>
            <a:r>
              <a:rPr kumimoji="1" lang="en-US" altLang="ja-JP" dirty="0" smtClean="0"/>
              <a:t>Ⅱ</a:t>
            </a:r>
            <a:r>
              <a:rPr kumimoji="1" lang="ja-JP" altLang="en-US" dirty="0" smtClean="0"/>
              <a:t>（権利関係）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＜</a:t>
            </a:r>
            <a:r>
              <a:rPr kumimoji="1" lang="ja-JP" altLang="en-US" dirty="0" smtClean="0"/>
              <a:t>意思表示</a:t>
            </a:r>
            <a:r>
              <a:rPr kumimoji="1" lang="ja-JP" altLang="en-US" dirty="0" smtClean="0"/>
              <a:t>＞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350D-9F45-4727-8B91-A450DD8C2AC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857224" y="2428868"/>
          <a:ext cx="7429551" cy="37862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76517"/>
                <a:gridCol w="2476517"/>
                <a:gridCol w="2476517"/>
              </a:tblGrid>
              <a:tr h="773198"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当事者間での効力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u="sng" dirty="0" smtClean="0"/>
                        <a:t>善意</a:t>
                      </a:r>
                      <a:r>
                        <a:rPr kumimoji="1" lang="ja-JP" altLang="en-US" dirty="0" smtClean="0"/>
                        <a:t>の第三者に対抗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できるか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47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詐欺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取消し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447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脅迫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取消し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447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虚偽表示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無効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×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447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錯誤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無効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7731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心裡留保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原則　有効</a:t>
                      </a:r>
                      <a:endParaRPr kumimoji="1" lang="en-US" altLang="ja-JP" b="1" dirty="0" smtClean="0"/>
                    </a:p>
                    <a:p>
                      <a:pPr algn="ctr"/>
                      <a:r>
                        <a:rPr kumimoji="1" lang="ja-JP" altLang="en-US" b="1" dirty="0" smtClean="0"/>
                        <a:t>（例外　無効）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447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公序良俗違反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無効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○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485</Words>
  <Application>Microsoft Office PowerPoint</Application>
  <PresentationFormat>画面に合わせる (4:3)</PresentationFormat>
  <Paragraphs>163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 不動産業界から見る これからのビジネス</vt:lpstr>
      <vt:lpstr>目次</vt:lpstr>
      <vt:lpstr>研究計画Ⅰ</vt:lpstr>
      <vt:lpstr>研究計画Ⅱ</vt:lpstr>
      <vt:lpstr>研究目標</vt:lpstr>
      <vt:lpstr>宅地建物取引主任者とは</vt:lpstr>
      <vt:lpstr>試験について</vt:lpstr>
      <vt:lpstr>研究報告Ⅰ（権利関係）</vt:lpstr>
      <vt:lpstr>研究報告Ⅱ（権利関係）</vt:lpstr>
      <vt:lpstr>研究報告Ⅲ（権利関係）</vt:lpstr>
      <vt:lpstr>研究報告Ⅲ（権利関係）</vt:lpstr>
      <vt:lpstr>研究報告Ⅳ（権利関係）</vt:lpstr>
      <vt:lpstr>参考資料Ⅰ</vt:lpstr>
      <vt:lpstr>参考資料Ⅱ</vt:lpstr>
      <vt:lpstr>スライド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～研究テーマ～ 宅地建物取引主任者</dc:title>
  <dc:creator>K</dc:creator>
  <cp:lastModifiedBy>template</cp:lastModifiedBy>
  <cp:revision>83</cp:revision>
  <dcterms:created xsi:type="dcterms:W3CDTF">2009-06-11T14:31:42Z</dcterms:created>
  <dcterms:modified xsi:type="dcterms:W3CDTF">2009-06-12T04:38:10Z</dcterms:modified>
</cp:coreProperties>
</file>