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6"/>
  </p:notesMasterIdLst>
  <p:sldIdLst>
    <p:sldId id="273" r:id="rId2"/>
    <p:sldId id="256" r:id="rId3"/>
    <p:sldId id="281" r:id="rId4"/>
    <p:sldId id="258" r:id="rId5"/>
    <p:sldId id="259" r:id="rId6"/>
    <p:sldId id="257" r:id="rId7"/>
    <p:sldId id="278" r:id="rId8"/>
    <p:sldId id="272" r:id="rId9"/>
    <p:sldId id="268" r:id="rId10"/>
    <p:sldId id="260" r:id="rId11"/>
    <p:sldId id="263" r:id="rId12"/>
    <p:sldId id="270" r:id="rId13"/>
    <p:sldId id="279" r:id="rId14"/>
    <p:sldId id="264" r:id="rId15"/>
    <p:sldId id="269" r:id="rId16"/>
    <p:sldId id="266" r:id="rId17"/>
    <p:sldId id="280" r:id="rId18"/>
    <p:sldId id="276" r:id="rId19"/>
    <p:sldId id="275" r:id="rId20"/>
    <p:sldId id="274" r:id="rId21"/>
    <p:sldId id="265" r:id="rId22"/>
    <p:sldId id="277" r:id="rId23"/>
    <p:sldId id="261" r:id="rId24"/>
    <p:sldId id="262"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27" autoAdjust="0"/>
    <p:restoredTop sz="94660"/>
  </p:normalViewPr>
  <p:slideViewPr>
    <p:cSldViewPr>
      <p:cViewPr varScale="1">
        <p:scale>
          <a:sx n="104" d="100"/>
          <a:sy n="104" d="100"/>
        </p:scale>
        <p:origin x="-15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D4612-82B1-40D0-A8A0-3FE9976EF7F5}"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DCDF47-A5C3-490C-B0C7-9FAEABFD103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0DCDF47-A5C3-490C-B0C7-9FAEABFD1030}" type="slidenum">
              <a:rPr kumimoji="1" lang="ja-JP" altLang="en-US" smtClean="0"/>
              <a:pPr/>
              <a:t>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金融仲介機関とは、間接証券（預金証書や保険証書など）を発行する金融機関のことで銀行、信用金庫、保険会社などがあります。</a:t>
            </a:r>
            <a:endParaRPr kumimoji="1" lang="ja-JP" altLang="en-US" dirty="0"/>
          </a:p>
        </p:txBody>
      </p:sp>
      <p:sp>
        <p:nvSpPr>
          <p:cNvPr id="4" name="スライド番号プレースホルダ 3"/>
          <p:cNvSpPr>
            <a:spLocks noGrp="1"/>
          </p:cNvSpPr>
          <p:nvPr>
            <p:ph type="sldNum" sz="quarter" idx="10"/>
          </p:nvPr>
        </p:nvSpPr>
        <p:spPr/>
        <p:txBody>
          <a:bodyPr/>
          <a:lstStyle/>
          <a:p>
            <a:fld id="{50DCDF47-A5C3-490C-B0C7-9FAEABFD1030}" type="slidenum">
              <a:rPr kumimoji="1" lang="ja-JP" altLang="en-US" smtClean="0"/>
              <a:pPr/>
              <a:t>10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a:t>
            </a:r>
            <a:r>
              <a:rPr lang="ja-JP" altLang="en-US" b="1" dirty="0" smtClean="0"/>
              <a:t>自己資本の充実</a:t>
            </a:r>
            <a:r>
              <a:rPr lang="ja-JP" altLang="en-US" dirty="0" smtClean="0"/>
              <a:t>・株式の発行や転換社債の株式の転換により</a:t>
            </a:r>
            <a:r>
              <a:rPr lang="en-US" altLang="ja-JP" dirty="0" smtClean="0"/>
              <a:t>､</a:t>
            </a:r>
            <a:r>
              <a:rPr lang="ja-JP" altLang="en-US" dirty="0" smtClean="0"/>
              <a:t>返済義務のない資本として財務的基盤を固めることができる。</a:t>
            </a:r>
            <a:endParaRPr lang="en-US" altLang="ja-JP" dirty="0" smtClean="0"/>
          </a:p>
          <a:p>
            <a:r>
              <a:rPr kumimoji="1" lang="ja-JP" altLang="en-US" dirty="0" smtClean="0"/>
              <a:t>・</a:t>
            </a:r>
            <a:r>
              <a:rPr kumimoji="1" lang="ja-JP" altLang="en-US" b="1" dirty="0" smtClean="0"/>
              <a:t>資金調達方法の拡大</a:t>
            </a:r>
            <a:r>
              <a:rPr kumimoji="1" lang="ja-JP" altLang="en-US" dirty="0" smtClean="0"/>
              <a:t>・</a:t>
            </a:r>
            <a:r>
              <a:rPr lang="ja-JP" altLang="en-US" dirty="0" smtClean="0"/>
              <a:t>金融期間の借入だけに頼ることなく</a:t>
            </a:r>
            <a:r>
              <a:rPr lang="en-US" altLang="ja-JP" dirty="0" smtClean="0"/>
              <a:t>､</a:t>
            </a:r>
            <a:r>
              <a:rPr lang="ja-JP" altLang="en-US" dirty="0" smtClean="0"/>
              <a:t>いろいろな方法によって資金調達することが可能となる。</a:t>
            </a:r>
            <a:br>
              <a:rPr lang="ja-JP" altLang="en-US" dirty="0" smtClean="0"/>
            </a:br>
            <a:r>
              <a:rPr lang="ja-JP" altLang="en-US" dirty="0" smtClean="0"/>
              <a:t>　間接金融の場合は約定どおりの利息支払と返済が必ず伴うが</a:t>
            </a:r>
            <a:r>
              <a:rPr lang="en-US" altLang="ja-JP" dirty="0" smtClean="0"/>
              <a:t>､</a:t>
            </a:r>
            <a:r>
              <a:rPr lang="ja-JP" altLang="en-US" dirty="0" smtClean="0"/>
              <a:t>直接金融では必ずしもその義務が発生するとは限らず</a:t>
            </a:r>
            <a:r>
              <a:rPr lang="en-US" altLang="ja-JP" dirty="0" smtClean="0"/>
              <a:t>､</a:t>
            </a:r>
            <a:r>
              <a:rPr lang="ja-JP" altLang="en-US" dirty="0" smtClean="0"/>
              <a:t>また調達コスト（株式の場合は配当金</a:t>
            </a:r>
            <a:r>
              <a:rPr lang="en-US" altLang="ja-JP" dirty="0" smtClean="0"/>
              <a:t>､</a:t>
            </a:r>
            <a:r>
              <a:rPr lang="ja-JP" altLang="en-US" dirty="0" smtClean="0"/>
              <a:t>社債の場合は利息）も間接金融に比べて自由に決定することができる。</a:t>
            </a:r>
            <a:br>
              <a:rPr lang="ja-JP" altLang="en-US" dirty="0" smtClean="0"/>
            </a:br>
            <a:r>
              <a:rPr lang="ja-JP" altLang="en-US" dirty="0" smtClean="0"/>
              <a:t>　さらに</a:t>
            </a:r>
            <a:r>
              <a:rPr lang="en-US" altLang="ja-JP" dirty="0" smtClean="0"/>
              <a:t>､</a:t>
            </a:r>
            <a:r>
              <a:rPr lang="ja-JP" altLang="en-US" dirty="0" smtClean="0"/>
              <a:t>一般的に直接金融では無担保無保証での調達が多く見受けられ</a:t>
            </a:r>
            <a:r>
              <a:rPr lang="en-US" altLang="ja-JP" dirty="0" smtClean="0"/>
              <a:t>､</a:t>
            </a:r>
            <a:r>
              <a:rPr lang="ja-JP" altLang="en-US" dirty="0" smtClean="0"/>
              <a:t>あまり多くの担保を提供できない中小企業においては有効な手段となる。</a:t>
            </a:r>
            <a:endParaRPr lang="en-US" altLang="ja-JP" dirty="0" smtClean="0"/>
          </a:p>
          <a:p>
            <a:r>
              <a:rPr lang="ja-JP" altLang="en-US" b="1" dirty="0" smtClean="0"/>
              <a:t>信用力のアップ</a:t>
            </a:r>
            <a:r>
              <a:rPr lang="ja-JP" altLang="en-US" b="0" dirty="0" smtClean="0"/>
              <a:t>・</a:t>
            </a:r>
            <a:r>
              <a:rPr lang="ja-JP" altLang="en-US" dirty="0" smtClean="0"/>
              <a:t>　一般的に株式や社債を発行することのできる企業は体外的な信用があると考えられ、イメージアップにつながります。</a:t>
            </a:r>
            <a:br>
              <a:rPr lang="ja-JP" altLang="en-US" dirty="0" smtClean="0"/>
            </a:br>
            <a:endParaRPr kumimoji="1" lang="en-US" altLang="ja-JP" dirty="0" smtClean="0"/>
          </a:p>
        </p:txBody>
      </p:sp>
      <p:sp>
        <p:nvSpPr>
          <p:cNvPr id="4" name="スライド番号プレースホルダ 3"/>
          <p:cNvSpPr>
            <a:spLocks noGrp="1"/>
          </p:cNvSpPr>
          <p:nvPr>
            <p:ph type="sldNum" sz="quarter" idx="10"/>
          </p:nvPr>
        </p:nvSpPr>
        <p:spPr/>
        <p:txBody>
          <a:bodyPr/>
          <a:lstStyle/>
          <a:p>
            <a:fld id="{50DCDF47-A5C3-490C-B0C7-9FAEABFD1030}"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FA7564AB-A602-4040-9366-2EF6A82021B0}" type="datetime1">
              <a:rPr kumimoji="1" lang="ja-JP" altLang="en-US" smtClean="0"/>
              <a:pPr/>
              <a:t>2009/6/12</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14F6213E-0FA6-4EF0-9150-9A26513DBB1F}"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98D3F3D-791B-496C-8BD9-FC76ED3EEB12}"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C6C951D-9B47-4D5B-8C6D-21FD6765C8A8}"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EA12DB3B-39B2-4E04-B68E-1D94EEFD9DBF}"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14F6213E-0FA6-4EF0-9150-9A26513DBB1F}"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183202F6-A345-43F1-B3EF-8C6F249E7FDC}"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8F45A395-ACCB-4763-B8D1-07DB053AA287}" type="datetime1">
              <a:rPr kumimoji="1" lang="ja-JP" altLang="en-US" smtClean="0"/>
              <a:pPr/>
              <a:t>2009/6/12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987F472A-CB06-4F9F-84CA-C7A5428FE847}" type="datetime1">
              <a:rPr kumimoji="1" lang="ja-JP" altLang="en-US" smtClean="0"/>
              <a:pPr/>
              <a:t>2009/6/12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EFD7AB0-3E96-473F-B255-2A1690EEACE4}" type="datetime1">
              <a:rPr kumimoji="1" lang="ja-JP" altLang="en-US" smtClean="0"/>
              <a:pPr/>
              <a:t>2009/6/12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ADA552D-7F08-4E66-AF9B-E116D29CCEE8}"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4F6213E-0FA6-4EF0-9150-9A26513DBB1F}"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EFE61EA-BCC1-4D0C-BD62-C52277666DA7}"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14F6213E-0FA6-4EF0-9150-9A26513DBB1F}"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B8F7B85-8624-4771-948A-2EE7B0D6EB3A}" type="datetime1">
              <a:rPr kumimoji="1" lang="ja-JP" altLang="en-US" smtClean="0"/>
              <a:pPr/>
              <a:t>2009/6/12</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4F6213E-0FA6-4EF0-9150-9A26513DBB1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findai.com/yogo/0005.htm" TargetMode="External"/><Relationship Id="rId2" Type="http://schemas.openxmlformats.org/officeDocument/2006/relationships/hyperlink" Target="http://www.jsda.or.jp/html/oshirase/open/index.htmll" TargetMode="External"/><Relationship Id="rId1" Type="http://schemas.openxmlformats.org/officeDocument/2006/relationships/slideLayout" Target="../slideLayouts/slideLayout2.xml"/><Relationship Id="rId6" Type="http://schemas.openxmlformats.org/officeDocument/2006/relationships/hyperlink" Target="http://www.fsa.go.jp/common/diet/index.html" TargetMode="External"/><Relationship Id="rId5" Type="http://schemas.openxmlformats.org/officeDocument/2006/relationships/hyperlink" Target="http://www.syouken.com/" TargetMode="External"/><Relationship Id="rId4" Type="http://schemas.openxmlformats.org/officeDocument/2006/relationships/hyperlink" Target="http://dic.yahoo.co.j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4"/>
          <p:cNvSpPr>
            <a:spLocks noGrp="1"/>
          </p:cNvSpPr>
          <p:nvPr>
            <p:ph type="subTitle" idx="1"/>
          </p:nvPr>
        </p:nvSpPr>
        <p:spPr/>
        <p:txBody>
          <a:bodyPr>
            <a:noAutofit/>
          </a:bodyPr>
          <a:lstStyle/>
          <a:p>
            <a:pPr>
              <a:buNone/>
            </a:pPr>
            <a:r>
              <a:rPr kumimoji="1" lang="ja-JP" altLang="en-US" sz="2400" dirty="0" smtClean="0"/>
              <a:t>薦田祐介</a:t>
            </a:r>
            <a:endParaRPr kumimoji="1" lang="en-US" altLang="ja-JP" sz="2400" dirty="0" smtClean="0"/>
          </a:p>
          <a:p>
            <a:pPr>
              <a:buNone/>
            </a:pPr>
            <a:r>
              <a:rPr lang="ja-JP" altLang="en-US" sz="2400" dirty="0" smtClean="0"/>
              <a:t>梶原啓史</a:t>
            </a:r>
            <a:endParaRPr kumimoji="1" lang="en-US" altLang="ja-JP" sz="2400" dirty="0" smtClean="0"/>
          </a:p>
          <a:p>
            <a:pPr>
              <a:buNone/>
            </a:pPr>
            <a:r>
              <a:rPr lang="ja-JP" altLang="en-US" sz="2400" dirty="0" smtClean="0"/>
              <a:t>小玉大介</a:t>
            </a:r>
            <a:endParaRPr kumimoji="1" lang="ja-JP" altLang="en-US" sz="2400"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1</a:t>
            </a:fld>
            <a:endParaRPr kumimoji="1" lang="ja-JP" altLang="en-US"/>
          </a:p>
        </p:txBody>
      </p:sp>
      <p:sp>
        <p:nvSpPr>
          <p:cNvPr id="2" name="タイトル 1"/>
          <p:cNvSpPr>
            <a:spLocks noGrp="1"/>
          </p:cNvSpPr>
          <p:nvPr>
            <p:ph type="ctrTitle"/>
          </p:nvPr>
        </p:nvSpPr>
        <p:spPr/>
        <p:txBody>
          <a:bodyPr/>
          <a:lstStyle/>
          <a:p>
            <a:r>
              <a:rPr kumimoji="1" lang="ja-JP" altLang="en-US" dirty="0" smtClean="0"/>
              <a:t>金融班</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直接金融と間接金融</a:t>
            </a:r>
            <a:r>
              <a:rPr lang="en-US" altLang="ja-JP" dirty="0" smtClean="0"/>
              <a:t>Ⅱ</a:t>
            </a:r>
            <a:r>
              <a:rPr kumimoji="1" lang="en-US" altLang="ja-JP" dirty="0" smtClean="0"/>
              <a:t/>
            </a:r>
            <a:br>
              <a:rPr kumimoji="1" lang="en-US" altLang="ja-JP" dirty="0" smtClean="0"/>
            </a:br>
            <a:r>
              <a:rPr lang="ja-JP" altLang="en-US" dirty="0" smtClean="0"/>
              <a:t>～間接金融～</a:t>
            </a:r>
            <a:endParaRPr kumimoji="1" lang="ja-JP" altLang="en-US" dirty="0"/>
          </a:p>
        </p:txBody>
      </p:sp>
      <p:sp>
        <p:nvSpPr>
          <p:cNvPr id="4" name="日付プレースホルダ 3"/>
          <p:cNvSpPr>
            <a:spLocks noGrp="1"/>
          </p:cNvSpPr>
          <p:nvPr>
            <p:ph type="dt" sz="half" idx="10"/>
          </p:nvPr>
        </p:nvSpPr>
        <p:spPr/>
        <p:txBody>
          <a:bodyPr/>
          <a:lstStyle/>
          <a:p>
            <a:fld id="{5EDBBE90-E576-403D-B15D-E45EB3817C77}"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10</a:t>
            </a:fld>
            <a:endParaRPr kumimoji="1" lang="ja-JP" altLang="en-US"/>
          </a:p>
        </p:txBody>
      </p:sp>
      <p:sp>
        <p:nvSpPr>
          <p:cNvPr id="3" name="コンテンツ プレースホルダ 2"/>
          <p:cNvSpPr>
            <a:spLocks noGrp="1"/>
          </p:cNvSpPr>
          <p:nvPr>
            <p:ph sz="quarter" idx="1"/>
          </p:nvPr>
        </p:nvSpPr>
        <p:spPr/>
        <p:txBody>
          <a:bodyPr>
            <a:normAutofit/>
          </a:bodyPr>
          <a:lstStyle/>
          <a:p>
            <a:pPr>
              <a:buFont typeface="Wingdings" pitchFamily="2" charset="2"/>
              <a:buChar char="l"/>
            </a:pPr>
            <a:r>
              <a:rPr lang="ja-JP" altLang="en-US" dirty="0" smtClean="0"/>
              <a:t>貸手と借手の間を銀行が仲介し、間接的にお金を融通すること。銀行が預金の形で貸手（個人や企業）から資金を集めて、銀行の責任で借手（国や企業）に貸付ける。間接金融は、借手と貸手の間に、金融仲介機関が介在する取引のため、借手が債務を返さないというリスクは、貸手（個人や企業）ではなく、銀行が負っている。</a:t>
            </a:r>
          </a:p>
          <a:p>
            <a:pPr>
              <a:buNone/>
            </a:pP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786050" y="4143380"/>
            <a:ext cx="1928826"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直接金融と間接金融の違い</a:t>
            </a:r>
            <a:endParaRPr kumimoji="1" lang="ja-JP" altLang="en-US" dirty="0"/>
          </a:p>
        </p:txBody>
      </p:sp>
      <p:sp>
        <p:nvSpPr>
          <p:cNvPr id="15" name="日付プレースホルダ 14"/>
          <p:cNvSpPr>
            <a:spLocks noGrp="1"/>
          </p:cNvSpPr>
          <p:nvPr>
            <p:ph type="dt" sz="half" idx="10"/>
          </p:nvPr>
        </p:nvSpPr>
        <p:spPr/>
        <p:txBody>
          <a:bodyPr/>
          <a:lstStyle/>
          <a:p>
            <a:fld id="{530BF16C-9FCB-4964-8EF1-468399ACE190}" type="datetime1">
              <a:rPr kumimoji="1" lang="ja-JP" altLang="en-US" smtClean="0"/>
              <a:pPr/>
              <a:t>2009/6/12</a:t>
            </a:fld>
            <a:endParaRPr kumimoji="1" lang="ja-JP" altLang="en-US"/>
          </a:p>
        </p:txBody>
      </p:sp>
      <p:sp>
        <p:nvSpPr>
          <p:cNvPr id="19" name="スライド番号プレースホルダ 18"/>
          <p:cNvSpPr>
            <a:spLocks noGrp="1"/>
          </p:cNvSpPr>
          <p:nvPr>
            <p:ph type="sldNum" sz="quarter" idx="12"/>
          </p:nvPr>
        </p:nvSpPr>
        <p:spPr/>
        <p:txBody>
          <a:bodyPr/>
          <a:lstStyle/>
          <a:p>
            <a:fld id="{14F6213E-0FA6-4EF0-9150-9A26513DBB1F}" type="slidenum">
              <a:rPr kumimoji="1" lang="ja-JP" altLang="en-US" smtClean="0"/>
              <a:pPr/>
              <a:t>11</a:t>
            </a:fld>
            <a:endParaRPr kumimoji="1" lang="ja-JP" altLang="en-US"/>
          </a:p>
        </p:txBody>
      </p:sp>
      <p:sp>
        <p:nvSpPr>
          <p:cNvPr id="3" name="コンテンツ プレースホルダ 2"/>
          <p:cNvSpPr>
            <a:spLocks noGrp="1"/>
          </p:cNvSpPr>
          <p:nvPr>
            <p:ph sz="quarter" idx="1"/>
          </p:nvPr>
        </p:nvSpPr>
        <p:spPr>
          <a:xfrm>
            <a:off x="642910" y="1447800"/>
            <a:ext cx="8290778" cy="4800600"/>
          </a:xfrm>
        </p:spPr>
        <p:style>
          <a:lnRef idx="2">
            <a:schemeClr val="accent6"/>
          </a:lnRef>
          <a:fillRef idx="1">
            <a:schemeClr val="lt1"/>
          </a:fillRef>
          <a:effectRef idx="0">
            <a:schemeClr val="accent6"/>
          </a:effectRef>
          <a:fontRef idx="minor">
            <a:schemeClr val="dk1"/>
          </a:fontRef>
        </p:style>
        <p:txBody>
          <a:bodyPr>
            <a:normAutofit/>
          </a:bodyPr>
          <a:lstStyle/>
          <a:p>
            <a:pPr>
              <a:buFont typeface="Wingdings" pitchFamily="2" charset="2"/>
              <a:buChar char="l"/>
            </a:pPr>
            <a:r>
              <a:rPr kumimoji="1" lang="ja-JP" altLang="en-US" dirty="0" smtClean="0"/>
              <a:t>資金の貸手と借手の間に、銀行等の金融機関が介在するかどうかにより区分される。</a:t>
            </a:r>
            <a:endParaRPr kumimoji="1" lang="en-US" altLang="ja-JP" dirty="0" smtClean="0"/>
          </a:p>
          <a:p>
            <a:pPr algn="ctr">
              <a:buNone/>
            </a:pPr>
            <a:r>
              <a:rPr kumimoji="1" lang="ja-JP" altLang="en-US" b="1" dirty="0" smtClean="0"/>
              <a:t>直接金融</a:t>
            </a:r>
            <a:endParaRPr kumimoji="1" lang="en-US" altLang="ja-JP" b="1" dirty="0" smtClean="0"/>
          </a:p>
          <a:p>
            <a:pPr>
              <a:buNone/>
            </a:pPr>
            <a:endParaRPr lang="en-US" altLang="ja-JP" dirty="0" smtClean="0"/>
          </a:p>
          <a:p>
            <a:pPr>
              <a:buNone/>
            </a:pPr>
            <a:endParaRPr lang="en-US" altLang="ja-JP" dirty="0" smtClean="0"/>
          </a:p>
          <a:p>
            <a:pPr>
              <a:buNone/>
            </a:pPr>
            <a:endParaRPr kumimoji="1" lang="en-US" altLang="ja-JP" dirty="0" smtClean="0"/>
          </a:p>
          <a:p>
            <a:pPr algn="ctr">
              <a:buNone/>
            </a:pPr>
            <a:r>
              <a:rPr lang="ja-JP" altLang="en-US" b="1" dirty="0" smtClean="0">
                <a:solidFill>
                  <a:schemeClr val="tx1"/>
                </a:solidFill>
              </a:rPr>
              <a:t>間接金融</a:t>
            </a:r>
            <a:endParaRPr kumimoji="1" lang="en-US" altLang="ja-JP" b="1" dirty="0" smtClean="0">
              <a:solidFill>
                <a:schemeClr val="tx1"/>
              </a:solidFill>
            </a:endParaRPr>
          </a:p>
          <a:p>
            <a:pPr>
              <a:buNone/>
            </a:pPr>
            <a:r>
              <a:rPr kumimoji="1" lang="ja-JP" altLang="en-US" dirty="0" smtClean="0"/>
              <a:t>　　　　　　　　　　　　　</a:t>
            </a:r>
            <a:endParaRPr kumimoji="1" lang="en-US" altLang="ja-JP" dirty="0" smtClean="0"/>
          </a:p>
          <a:p>
            <a:pPr>
              <a:buNone/>
            </a:pPr>
            <a:r>
              <a:rPr lang="ja-JP" altLang="en-US" dirty="0"/>
              <a:t>　</a:t>
            </a:r>
            <a:r>
              <a:rPr lang="ja-JP" altLang="en-US" dirty="0" smtClean="0"/>
              <a:t>　　　　　　　</a:t>
            </a:r>
            <a:endParaRPr lang="en-US" altLang="ja-JP" dirty="0" smtClean="0"/>
          </a:p>
          <a:p>
            <a:pPr>
              <a:buNone/>
            </a:pPr>
            <a:r>
              <a:rPr lang="ja-JP" altLang="en-US" dirty="0"/>
              <a:t>　</a:t>
            </a:r>
            <a:r>
              <a:rPr lang="ja-JP" altLang="en-US" dirty="0" smtClean="0"/>
              <a:t>　　　　　　　　　</a:t>
            </a:r>
            <a:endParaRPr kumimoji="1" lang="en-US" altLang="ja-JP" dirty="0" smtClean="0"/>
          </a:p>
          <a:p>
            <a:pPr>
              <a:buNone/>
            </a:pPr>
            <a:endParaRPr kumimoji="1" lang="en-US" altLang="ja-JP" dirty="0" smtClean="0"/>
          </a:p>
          <a:p>
            <a:pPr>
              <a:buNone/>
            </a:pPr>
            <a:endParaRPr kumimoji="1" lang="ja-JP" altLang="en-US" dirty="0"/>
          </a:p>
        </p:txBody>
      </p:sp>
      <p:sp>
        <p:nvSpPr>
          <p:cNvPr id="4" name="右矢印 3"/>
          <p:cNvSpPr/>
          <p:nvPr/>
        </p:nvSpPr>
        <p:spPr>
          <a:xfrm>
            <a:off x="3000364" y="2571744"/>
            <a:ext cx="3929090" cy="1143008"/>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kumimoji="1" lang="ja-JP" altLang="en-US" sz="2800" b="1" dirty="0" smtClean="0">
                <a:ln w="50800"/>
                <a:solidFill>
                  <a:schemeClr val="tx1">
                    <a:lumMod val="85000"/>
                    <a:lumOff val="15000"/>
                  </a:schemeClr>
                </a:solidFill>
              </a:rPr>
              <a:t>債権・株式</a:t>
            </a:r>
            <a:endParaRPr kumimoji="1" lang="ja-JP" altLang="en-US" sz="2800" b="1" dirty="0">
              <a:ln w="50800"/>
              <a:solidFill>
                <a:schemeClr val="tx1">
                  <a:lumMod val="85000"/>
                  <a:lumOff val="15000"/>
                </a:schemeClr>
              </a:solidFill>
            </a:endParaRPr>
          </a:p>
        </p:txBody>
      </p:sp>
      <p:sp>
        <p:nvSpPr>
          <p:cNvPr id="5" name="右矢印 4"/>
          <p:cNvSpPr/>
          <p:nvPr/>
        </p:nvSpPr>
        <p:spPr>
          <a:xfrm>
            <a:off x="2571736" y="4714884"/>
            <a:ext cx="1285884" cy="1143008"/>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kumimoji="1" lang="ja-JP" altLang="en-US" sz="2800" b="1" dirty="0" smtClean="0">
                <a:ln w="50800"/>
                <a:solidFill>
                  <a:schemeClr val="tx1">
                    <a:lumMod val="85000"/>
                    <a:lumOff val="15000"/>
                  </a:schemeClr>
                </a:solidFill>
              </a:rPr>
              <a:t>資金</a:t>
            </a:r>
            <a:endParaRPr kumimoji="1" lang="ja-JP" altLang="en-US" sz="2800" b="1" dirty="0">
              <a:ln w="50800"/>
              <a:solidFill>
                <a:schemeClr val="tx1">
                  <a:lumMod val="85000"/>
                  <a:lumOff val="15000"/>
                </a:schemeClr>
              </a:solidFill>
            </a:endParaRPr>
          </a:p>
        </p:txBody>
      </p:sp>
      <p:sp>
        <p:nvSpPr>
          <p:cNvPr id="11" name="正方形/長方形 10"/>
          <p:cNvSpPr/>
          <p:nvPr/>
        </p:nvSpPr>
        <p:spPr>
          <a:xfrm>
            <a:off x="857224" y="2786058"/>
            <a:ext cx="2071702"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rPr>
              <a:t>融資する側</a:t>
            </a:r>
            <a:endParaRPr kumimoji="1" lang="ja-JP" altLang="en-US" sz="2800" dirty="0">
              <a:ln>
                <a:solidFill>
                  <a:schemeClr val="tx1"/>
                </a:solidFill>
              </a:ln>
            </a:endParaRPr>
          </a:p>
        </p:txBody>
      </p:sp>
      <p:sp>
        <p:nvSpPr>
          <p:cNvPr id="13" name="正方形/長方形 12"/>
          <p:cNvSpPr/>
          <p:nvPr/>
        </p:nvSpPr>
        <p:spPr>
          <a:xfrm>
            <a:off x="7000892" y="2786058"/>
            <a:ext cx="1928826" cy="64943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rPr>
              <a:t>受ける側</a:t>
            </a:r>
            <a:endParaRPr kumimoji="1" lang="ja-JP" altLang="en-US" sz="2800" dirty="0">
              <a:ln>
                <a:solidFill>
                  <a:schemeClr val="tx1"/>
                </a:solidFill>
              </a:ln>
            </a:endParaRPr>
          </a:p>
        </p:txBody>
      </p:sp>
      <p:sp>
        <p:nvSpPr>
          <p:cNvPr id="14" name="正方形/長方形 13"/>
          <p:cNvSpPr/>
          <p:nvPr/>
        </p:nvSpPr>
        <p:spPr>
          <a:xfrm>
            <a:off x="1071538" y="5000636"/>
            <a:ext cx="1285884"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rPr>
              <a:t>貸手</a:t>
            </a:r>
            <a:endParaRPr kumimoji="1" lang="ja-JP" altLang="en-US" sz="2800" dirty="0">
              <a:ln>
                <a:solidFill>
                  <a:schemeClr val="tx1"/>
                </a:solidFill>
              </a:ln>
            </a:endParaRPr>
          </a:p>
        </p:txBody>
      </p:sp>
      <p:sp>
        <p:nvSpPr>
          <p:cNvPr id="16" name="右矢印 15"/>
          <p:cNvSpPr/>
          <p:nvPr/>
        </p:nvSpPr>
        <p:spPr>
          <a:xfrm>
            <a:off x="5786446" y="4786322"/>
            <a:ext cx="1285884" cy="1143008"/>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kumimoji="1" lang="ja-JP" altLang="en-US" sz="2800" b="1" dirty="0" smtClean="0">
                <a:ln w="50800"/>
                <a:solidFill>
                  <a:schemeClr val="tx1">
                    <a:lumMod val="85000"/>
                    <a:lumOff val="15000"/>
                  </a:schemeClr>
                </a:solidFill>
              </a:rPr>
              <a:t>資金</a:t>
            </a:r>
            <a:endParaRPr kumimoji="1" lang="ja-JP" altLang="en-US" sz="2800" b="1" dirty="0">
              <a:ln w="50800"/>
              <a:solidFill>
                <a:schemeClr val="tx1">
                  <a:lumMod val="85000"/>
                  <a:lumOff val="15000"/>
                </a:schemeClr>
              </a:solidFill>
            </a:endParaRPr>
          </a:p>
        </p:txBody>
      </p:sp>
      <p:sp>
        <p:nvSpPr>
          <p:cNvPr id="17" name="正方形/長方形 16"/>
          <p:cNvSpPr/>
          <p:nvPr/>
        </p:nvSpPr>
        <p:spPr>
          <a:xfrm>
            <a:off x="7286644" y="5072074"/>
            <a:ext cx="1357322" cy="62651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rPr>
              <a:t>借手</a:t>
            </a:r>
            <a:endParaRPr kumimoji="1" lang="ja-JP" altLang="en-US" sz="2800" dirty="0">
              <a:ln>
                <a:solidFill>
                  <a:schemeClr val="tx1"/>
                </a:solidFill>
              </a:ln>
            </a:endParaRPr>
          </a:p>
        </p:txBody>
      </p:sp>
      <p:sp>
        <p:nvSpPr>
          <p:cNvPr id="18" name="正方形/長方形 17"/>
          <p:cNvSpPr/>
          <p:nvPr/>
        </p:nvSpPr>
        <p:spPr>
          <a:xfrm>
            <a:off x="3929058" y="5072074"/>
            <a:ext cx="1785950" cy="58449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rPr>
              <a:t>仲介業者（銀行等）</a:t>
            </a:r>
            <a:endParaRPr kumimoji="1" lang="ja-JP" altLang="en-US" sz="2800" dirty="0">
              <a:ln>
                <a:solidFill>
                  <a:schemeClr val="tx1"/>
                </a:solidFill>
              </a:l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4714876" y="1357298"/>
            <a:ext cx="4000528" cy="49292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角丸四角形 11"/>
          <p:cNvSpPr/>
          <p:nvPr/>
        </p:nvSpPr>
        <p:spPr>
          <a:xfrm>
            <a:off x="642910" y="1357298"/>
            <a:ext cx="3786214" cy="49292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メリット、デメリット</a:t>
            </a:r>
            <a:endParaRPr kumimoji="1" lang="ja-JP" altLang="en-US" dirty="0"/>
          </a:p>
        </p:txBody>
      </p:sp>
      <p:sp>
        <p:nvSpPr>
          <p:cNvPr id="8" name="テキスト プレースホルダ 7"/>
          <p:cNvSpPr>
            <a:spLocks noGrp="1"/>
          </p:cNvSpPr>
          <p:nvPr>
            <p:ph type="body" idx="1"/>
          </p:nvPr>
        </p:nvSpPr>
        <p:spPr/>
        <p:txBody>
          <a:bodyPr/>
          <a:lstStyle/>
          <a:p>
            <a:pPr algn="ctr"/>
            <a:r>
              <a:rPr kumimoji="1" lang="ja-JP" altLang="en-US" b="0" dirty="0" smtClean="0">
                <a:solidFill>
                  <a:schemeClr val="tx1"/>
                </a:solidFill>
              </a:rPr>
              <a:t>直接金融</a:t>
            </a:r>
            <a:endParaRPr kumimoji="1" lang="ja-JP" altLang="en-US" b="0" dirty="0">
              <a:solidFill>
                <a:schemeClr val="tx1"/>
              </a:solidFill>
            </a:endParaRPr>
          </a:p>
        </p:txBody>
      </p:sp>
      <p:sp>
        <p:nvSpPr>
          <p:cNvPr id="10" name="テキスト プレースホルダ 9"/>
          <p:cNvSpPr>
            <a:spLocks noGrp="1"/>
          </p:cNvSpPr>
          <p:nvPr>
            <p:ph type="body" sz="half" idx="3"/>
          </p:nvPr>
        </p:nvSpPr>
        <p:spPr/>
        <p:txBody>
          <a:bodyPr/>
          <a:lstStyle/>
          <a:p>
            <a:pPr algn="ctr"/>
            <a:r>
              <a:rPr kumimoji="1" lang="ja-JP" altLang="en-US" b="0" dirty="0" smtClean="0">
                <a:solidFill>
                  <a:schemeClr val="tx1"/>
                </a:solidFill>
              </a:rPr>
              <a:t>間接金融</a:t>
            </a:r>
            <a:endParaRPr kumimoji="1" lang="ja-JP" altLang="en-US" b="0" dirty="0">
              <a:solidFill>
                <a:schemeClr val="tx1"/>
              </a:solidFill>
            </a:endParaRPr>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12</a:t>
            </a:fld>
            <a:endParaRPr kumimoji="1" lang="ja-JP" altLang="en-US"/>
          </a:p>
        </p:txBody>
      </p:sp>
      <p:sp>
        <p:nvSpPr>
          <p:cNvPr id="9" name="コンテンツ プレースホルダ 8"/>
          <p:cNvSpPr>
            <a:spLocks noGrp="1"/>
          </p:cNvSpPr>
          <p:nvPr>
            <p:ph sz="half" idx="2"/>
          </p:nvPr>
        </p:nvSpPr>
        <p:spPr/>
        <p:txBody>
          <a:bodyPr>
            <a:normAutofit/>
            <a:scene3d>
              <a:camera prst="orthographicFront"/>
              <a:lightRig rig="threePt" dir="t"/>
            </a:scene3d>
            <a:sp3d extrusionH="57150">
              <a:bevelT w="38100" h="38100"/>
            </a:sp3d>
          </a:bodyPr>
          <a:lstStyle/>
          <a:p>
            <a:pPr algn="ctr">
              <a:buNone/>
            </a:pPr>
            <a:r>
              <a:rPr lang="ja-JP" altLang="en-US" b="1" cap="all" dirty="0" smtClean="0">
                <a:ln w="9000" cmpd="sng">
                  <a:solidFill>
                    <a:srgbClr val="FFFF00"/>
                  </a:solidFill>
                  <a:prstDash val="solid"/>
                </a:ln>
                <a:solidFill>
                  <a:srgbClr val="FFFF00"/>
                </a:solidFill>
                <a:effectLst>
                  <a:reflection blurRad="12700" stA="28000" endPos="45000" dist="1000" dir="5400000" sy="-100000" algn="bl" rotWithShape="0"/>
                </a:effectLst>
              </a:rPr>
              <a:t>メリット</a:t>
            </a:r>
            <a:endParaRPr lang="en-US" altLang="ja-JP" b="1" dirty="0" smtClean="0">
              <a:ln w="9000" cmpd="sng">
                <a:solidFill>
                  <a:srgbClr val="FFFF00"/>
                </a:solidFill>
                <a:prstDash val="solid"/>
              </a:ln>
              <a:solidFill>
                <a:srgbClr val="FFFF00"/>
              </a:solidFill>
            </a:endParaRPr>
          </a:p>
          <a:p>
            <a:pPr>
              <a:buFont typeface="Wingdings" pitchFamily="2" charset="2"/>
              <a:buChar char="l"/>
            </a:pPr>
            <a:r>
              <a:rPr lang="ja-JP" altLang="en-US" dirty="0" smtClean="0"/>
              <a:t>自己資本の充実</a:t>
            </a:r>
            <a:endParaRPr lang="en-US" altLang="ja-JP" dirty="0" smtClean="0"/>
          </a:p>
          <a:p>
            <a:pPr>
              <a:buFont typeface="Wingdings" pitchFamily="2" charset="2"/>
              <a:buChar char="l"/>
            </a:pPr>
            <a:r>
              <a:rPr lang="ja-JP" altLang="en-US" dirty="0" smtClean="0"/>
              <a:t>資金調達方法の拡大</a:t>
            </a:r>
            <a:endParaRPr lang="en-US" altLang="ja-JP" dirty="0" smtClean="0"/>
          </a:p>
          <a:p>
            <a:pPr>
              <a:buFont typeface="Wingdings" pitchFamily="2" charset="2"/>
              <a:buChar char="l"/>
            </a:pPr>
            <a:r>
              <a:rPr lang="ja-JP" altLang="en-US" dirty="0" smtClean="0"/>
              <a:t>信用力のアップ</a:t>
            </a:r>
            <a:endParaRPr lang="en-US" altLang="ja-JP" dirty="0" smtClean="0"/>
          </a:p>
          <a:p>
            <a:pPr algn="ctr">
              <a:buNone/>
            </a:pPr>
            <a:r>
              <a:rPr lang="ja-JP" alt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デメリット</a:t>
            </a:r>
            <a:endParaRPr lang="en-US" altLang="ja-JP" dirty="0" smtClean="0"/>
          </a:p>
          <a:p>
            <a:pPr>
              <a:buFont typeface="Wingdings" pitchFamily="2" charset="2"/>
              <a:buChar char="l"/>
            </a:pPr>
            <a:r>
              <a:rPr lang="ja-JP" altLang="en-US" dirty="0" smtClean="0"/>
              <a:t>経営権への影響</a:t>
            </a:r>
            <a:endParaRPr lang="en-US" altLang="ja-JP" dirty="0" smtClean="0"/>
          </a:p>
          <a:p>
            <a:pPr>
              <a:buNone/>
            </a:pPr>
            <a:r>
              <a:rPr lang="ja-JP" altLang="en-US" dirty="0" smtClean="0"/>
              <a:t>　　　　　　</a:t>
            </a:r>
            <a:br>
              <a:rPr lang="ja-JP" altLang="en-US" dirty="0" smtClean="0"/>
            </a:br>
            <a:endParaRPr kumimoji="1" lang="ja-JP" altLang="en-US" dirty="0"/>
          </a:p>
        </p:txBody>
      </p:sp>
      <p:sp>
        <p:nvSpPr>
          <p:cNvPr id="11" name="コンテンツ プレースホルダ 10"/>
          <p:cNvSpPr>
            <a:spLocks noGrp="1"/>
          </p:cNvSpPr>
          <p:nvPr>
            <p:ph sz="half" idx="4"/>
          </p:nvPr>
        </p:nvSpPr>
        <p:spPr/>
        <p:txBody>
          <a:bodyPr>
            <a:scene3d>
              <a:camera prst="orthographicFront"/>
              <a:lightRig rig="threePt" dir="t"/>
            </a:scene3d>
            <a:sp3d extrusionH="57150">
              <a:bevelT w="38100" h="38100"/>
            </a:sp3d>
          </a:bodyPr>
          <a:lstStyle/>
          <a:p>
            <a:pPr algn="ctr">
              <a:buNone/>
            </a:pPr>
            <a:r>
              <a:rPr kumimoji="1" lang="ja-JP" altLang="en-US" b="1" cap="all" dirty="0" smtClean="0">
                <a:ln w="9000" cmpd="sng">
                  <a:solidFill>
                    <a:srgbClr val="FFFF00"/>
                  </a:solidFill>
                  <a:prstDash val="solid"/>
                </a:ln>
                <a:solidFill>
                  <a:srgbClr val="FFFF00"/>
                </a:solidFill>
                <a:effectLst>
                  <a:reflection blurRad="12700" stA="28000" endPos="45000" dist="1000" dir="5400000" sy="-100000" algn="bl" rotWithShape="0"/>
                </a:effectLst>
              </a:rPr>
              <a:t>メリット</a:t>
            </a:r>
            <a:endParaRPr kumimoji="1" lang="en-US" altLang="ja-JP" b="1" dirty="0" smtClean="0">
              <a:ln w="9000" cmpd="sng">
                <a:solidFill>
                  <a:srgbClr val="FFFF00"/>
                </a:solidFill>
                <a:prstDash val="solid"/>
              </a:ln>
              <a:solidFill>
                <a:srgbClr val="FFFF00"/>
              </a:solidFill>
            </a:endParaRPr>
          </a:p>
          <a:p>
            <a:pPr>
              <a:buFont typeface="Wingdings" pitchFamily="2" charset="2"/>
              <a:buChar char="l"/>
            </a:pPr>
            <a:r>
              <a:rPr kumimoji="1" lang="ja-JP" altLang="en-US" dirty="0" smtClean="0"/>
              <a:t>会社の経営を支配されない</a:t>
            </a:r>
            <a:endParaRPr lang="en-US" altLang="ja-JP" dirty="0" smtClean="0"/>
          </a:p>
          <a:p>
            <a:pPr>
              <a:buNone/>
            </a:pPr>
            <a:endParaRPr lang="en-US" altLang="ja-JP" dirty="0" smtClean="0"/>
          </a:p>
          <a:p>
            <a:pPr algn="ctr">
              <a:buNone/>
            </a:pPr>
            <a:r>
              <a:rPr lang="ja-JP" alt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デメリット</a:t>
            </a:r>
            <a:endParaRPr lang="en-US" altLang="ja-JP"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buFont typeface="Wingdings" pitchFamily="2" charset="2"/>
              <a:buChar char="l"/>
            </a:pPr>
            <a:r>
              <a:rPr kumimoji="1" lang="ja-JP" altLang="en-US" dirty="0" smtClean="0"/>
              <a:t>会社にとって負担が大きい</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928662" y="2643182"/>
            <a:ext cx="7772400" cy="1143000"/>
          </a:xfrm>
        </p:spPr>
        <p:txBody>
          <a:bodyPr/>
          <a:lstStyle/>
          <a:p>
            <a:pPr algn="ctr"/>
            <a:r>
              <a:rPr kumimoji="1" lang="ja-JP" altLang="en-US" dirty="0" smtClean="0"/>
              <a:t>発行市場と流通市場</a:t>
            </a:r>
            <a:endParaRPr kumimoji="1" lang="ja-JP" altLang="en-US" dirty="0"/>
          </a:p>
        </p:txBody>
      </p:sp>
      <p:sp>
        <p:nvSpPr>
          <p:cNvPr id="5" name="日付プレースホルダ 4"/>
          <p:cNvSpPr>
            <a:spLocks noGrp="1"/>
          </p:cNvSpPr>
          <p:nvPr>
            <p:ph type="dt" sz="half" idx="10"/>
          </p:nvPr>
        </p:nvSpPr>
        <p:spPr/>
        <p:txBody>
          <a:bodyPr/>
          <a:lstStyle/>
          <a:p>
            <a:fld id="{8F45A395-ACCB-4763-B8D1-07DB053AA287}" type="datetime1">
              <a:rPr kumimoji="1" lang="ja-JP" altLang="en-US" smtClean="0"/>
              <a:pPr/>
              <a:t>2009/6/12</a:t>
            </a:fld>
            <a:endParaRPr kumimoji="1" lang="ja-JP" altLang="en-US"/>
          </a:p>
        </p:txBody>
      </p:sp>
      <p:sp>
        <p:nvSpPr>
          <p:cNvPr id="6" name="スライド番号プレースホルダ 5"/>
          <p:cNvSpPr>
            <a:spLocks noGrp="1"/>
          </p:cNvSpPr>
          <p:nvPr>
            <p:ph type="sldNum" sz="quarter" idx="12"/>
          </p:nvPr>
        </p:nvSpPr>
        <p:spPr/>
        <p:txBody>
          <a:bodyPr/>
          <a:lstStyle/>
          <a:p>
            <a:fld id="{14F6213E-0FA6-4EF0-9150-9A26513DBB1F}"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発行市場と流通市場</a:t>
            </a:r>
            <a:r>
              <a:rPr kumimoji="1" lang="en-US" altLang="ja-JP" dirty="0" smtClean="0"/>
              <a:t>Ⅰ</a:t>
            </a:r>
            <a:br>
              <a:rPr kumimoji="1" lang="en-US" altLang="ja-JP" dirty="0" smtClean="0"/>
            </a:br>
            <a:r>
              <a:rPr kumimoji="1" lang="ja-JP" altLang="en-US" dirty="0" smtClean="0"/>
              <a:t>～発行市場～</a:t>
            </a:r>
            <a:endParaRPr kumimoji="1" lang="ja-JP" altLang="en-US" dirty="0"/>
          </a:p>
        </p:txBody>
      </p:sp>
      <p:sp>
        <p:nvSpPr>
          <p:cNvPr id="4" name="日付プレースホルダ 3"/>
          <p:cNvSpPr>
            <a:spLocks noGrp="1"/>
          </p:cNvSpPr>
          <p:nvPr>
            <p:ph type="dt" sz="half" idx="10"/>
          </p:nvPr>
        </p:nvSpPr>
        <p:spPr/>
        <p:txBody>
          <a:bodyPr/>
          <a:lstStyle/>
          <a:p>
            <a:fld id="{37278B60-14BE-4508-A0E6-FA34B2CD7782}"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14</a:t>
            </a:fld>
            <a:endParaRPr kumimoji="1" lang="ja-JP" altLang="en-US"/>
          </a:p>
        </p:txBody>
      </p:sp>
      <p:sp>
        <p:nvSpPr>
          <p:cNvPr id="3" name="コンテンツ プレースホルダ 2"/>
          <p:cNvSpPr>
            <a:spLocks noGrp="1"/>
          </p:cNvSpPr>
          <p:nvPr>
            <p:ph sz="quarter" idx="1"/>
          </p:nvPr>
        </p:nvSpPr>
        <p:spPr/>
        <p:txBody>
          <a:bodyPr>
            <a:normAutofit/>
          </a:bodyPr>
          <a:lstStyle/>
          <a:p>
            <a:pPr>
              <a:buFont typeface="Wingdings" pitchFamily="2" charset="2"/>
              <a:buChar char="l"/>
            </a:pPr>
            <a:r>
              <a:rPr lang="ja-JP" altLang="en-US" sz="2800" dirty="0" smtClean="0"/>
              <a:t>資金</a:t>
            </a:r>
            <a:r>
              <a:rPr lang="ja-JP" altLang="en-US" sz="2800" dirty="0"/>
              <a:t>調達</a:t>
            </a:r>
            <a:r>
              <a:rPr lang="ja-JP" altLang="en-US" sz="2800" dirty="0" smtClean="0"/>
              <a:t>のために新規発行された証券が、発行者から直接または、仲介者を介して、投資家に第１次取得される市場のこと（プライマリー・マーケット）</a:t>
            </a:r>
            <a:endParaRPr lang="en-US" altLang="ja-JP" sz="2800" dirty="0" smtClean="0"/>
          </a:p>
          <a:p>
            <a:pPr>
              <a:buFont typeface="Wingdings" pitchFamily="2" charset="2"/>
              <a:buChar char="l"/>
            </a:pPr>
            <a:r>
              <a:rPr lang="ja-JP" altLang="en-US" sz="2800" dirty="0" smtClean="0"/>
              <a:t>投資家は、発行市場において、新たな資金運用手段を得ることができ、企業は株式や債券を新たに発行することで、資金調達することができる。</a:t>
            </a:r>
            <a:endParaRPr lang="en-US" altLang="ja-JP" sz="2800" dirty="0" smtClean="0"/>
          </a:p>
          <a:p>
            <a:pPr>
              <a:buFont typeface="Wingdings" pitchFamily="2" charset="2"/>
              <a:buChar char="l"/>
            </a:pPr>
            <a:r>
              <a:rPr lang="ja-JP" altLang="en-US" sz="2800" dirty="0" smtClean="0"/>
              <a:t>証券の発行者、投資家、仲介者の３者で構成される抽象的な市場。</a:t>
            </a:r>
            <a:endParaRPr lang="en-US" altLang="ja-JP" sz="2800" dirty="0" smtClean="0"/>
          </a:p>
          <a:p>
            <a:pPr>
              <a:buNone/>
            </a:pPr>
            <a:endParaRPr lang="ja-JP" altLang="en-US" dirty="0" smtClean="0"/>
          </a:p>
          <a:p>
            <a:pPr>
              <a:buNone/>
            </a:pPr>
            <a:endParaRPr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発行市場と流通市場</a:t>
            </a:r>
            <a:r>
              <a:rPr lang="en-US" altLang="ja-JP" dirty="0" smtClean="0"/>
              <a:t>Ⅱ</a:t>
            </a:r>
            <a:br>
              <a:rPr lang="en-US" altLang="ja-JP" dirty="0" smtClean="0"/>
            </a:br>
            <a:r>
              <a:rPr lang="ja-JP" altLang="en-US" dirty="0" smtClean="0"/>
              <a:t>～流通市場～</a:t>
            </a:r>
            <a:endParaRPr kumimoji="1" lang="ja-JP" altLang="en-US" dirty="0"/>
          </a:p>
        </p:txBody>
      </p:sp>
      <p:sp>
        <p:nvSpPr>
          <p:cNvPr id="4" name="日付プレースホルダ 3"/>
          <p:cNvSpPr>
            <a:spLocks noGrp="1"/>
          </p:cNvSpPr>
          <p:nvPr>
            <p:ph type="dt" sz="half" idx="10"/>
          </p:nvPr>
        </p:nvSpPr>
        <p:spPr/>
        <p:txBody>
          <a:bodyPr/>
          <a:lstStyle/>
          <a:p>
            <a:fld id="{9F248F64-6FB5-4114-AD2E-17AD9AF10C36}"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15</a:t>
            </a:fld>
            <a:endParaRPr kumimoji="1" lang="ja-JP" altLang="en-US"/>
          </a:p>
        </p:txBody>
      </p:sp>
      <p:sp>
        <p:nvSpPr>
          <p:cNvPr id="3" name="コンテンツ プレースホルダ 2"/>
          <p:cNvSpPr>
            <a:spLocks noGrp="1"/>
          </p:cNvSpPr>
          <p:nvPr>
            <p:ph sz="quarter" idx="1"/>
          </p:nvPr>
        </p:nvSpPr>
        <p:spPr/>
        <p:txBody>
          <a:bodyPr/>
          <a:lstStyle/>
          <a:p>
            <a:pPr>
              <a:buFont typeface="Wingdings" pitchFamily="2" charset="2"/>
              <a:buChar char="l"/>
            </a:pPr>
            <a:r>
              <a:rPr lang="ja-JP" altLang="en-US" dirty="0" smtClean="0"/>
              <a:t>既発行となった証券が、第１次取得者から第２次取得者、第３次取得者へと転々流通する市場のこと（セカンダリーマーケット）</a:t>
            </a:r>
            <a:endParaRPr lang="en-US" altLang="ja-JP" dirty="0" smtClean="0"/>
          </a:p>
          <a:p>
            <a:pPr>
              <a:buFont typeface="Wingdings" pitchFamily="2" charset="2"/>
              <a:buChar char="l"/>
            </a:pPr>
            <a:r>
              <a:rPr lang="ja-JP" altLang="en-US" dirty="0" smtClean="0"/>
              <a:t>流通市場とは、証券取引所で行われる取引所取引や、証券会社の店頭で行われる店頭取引のことをいうが、株式の流通の中心は取引所取引にある。</a:t>
            </a:r>
            <a:endParaRPr lang="en-US" altLang="ja-JP" dirty="0" smtClean="0"/>
          </a:p>
          <a:p>
            <a:pPr>
              <a:buNone/>
            </a:pP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571472" y="1643050"/>
            <a:ext cx="8429684" cy="1643074"/>
          </a:xfrm>
          <a:prstGeom prst="round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4" name="角丸四角形 33"/>
          <p:cNvSpPr/>
          <p:nvPr/>
        </p:nvSpPr>
        <p:spPr>
          <a:xfrm>
            <a:off x="571472" y="3429000"/>
            <a:ext cx="8429684" cy="2500330"/>
          </a:xfrm>
          <a:prstGeom prst="roundRect">
            <a:avLst/>
          </a:prstGeom>
          <a:solidFill>
            <a:schemeClr val="accent1">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4" name="タイトル 3"/>
          <p:cNvSpPr>
            <a:spLocks noGrp="1"/>
          </p:cNvSpPr>
          <p:nvPr>
            <p:ph type="title"/>
          </p:nvPr>
        </p:nvSpPr>
        <p:spPr/>
        <p:txBody>
          <a:bodyPr/>
          <a:lstStyle/>
          <a:p>
            <a:endParaRPr kumimoji="1" lang="ja-JP" altLang="en-US" dirty="0"/>
          </a:p>
        </p:txBody>
      </p:sp>
      <p:sp>
        <p:nvSpPr>
          <p:cNvPr id="16" name="日付プレースホルダ 15"/>
          <p:cNvSpPr>
            <a:spLocks noGrp="1"/>
          </p:cNvSpPr>
          <p:nvPr>
            <p:ph type="dt" sz="half" idx="10"/>
          </p:nvPr>
        </p:nvSpPr>
        <p:spPr/>
        <p:txBody>
          <a:bodyPr/>
          <a:lstStyle/>
          <a:p>
            <a:fld id="{A53800D9-DC44-4E97-A78F-A36AFD063EDB}" type="datetime1">
              <a:rPr kumimoji="1" lang="ja-JP" altLang="en-US" smtClean="0"/>
              <a:pPr/>
              <a:t>2009/6/12</a:t>
            </a:fld>
            <a:endParaRPr kumimoji="1" lang="ja-JP" altLang="en-US"/>
          </a:p>
        </p:txBody>
      </p:sp>
      <p:sp>
        <p:nvSpPr>
          <p:cNvPr id="17" name="スライド番号プレースホルダ 16"/>
          <p:cNvSpPr>
            <a:spLocks noGrp="1"/>
          </p:cNvSpPr>
          <p:nvPr>
            <p:ph type="sldNum" sz="quarter" idx="12"/>
          </p:nvPr>
        </p:nvSpPr>
        <p:spPr/>
        <p:txBody>
          <a:bodyPr/>
          <a:lstStyle/>
          <a:p>
            <a:fld id="{14F6213E-0FA6-4EF0-9150-9A26513DBB1F}" type="slidenum">
              <a:rPr kumimoji="1" lang="ja-JP" altLang="en-US" smtClean="0"/>
              <a:pPr/>
              <a:t>16</a:t>
            </a:fld>
            <a:endParaRPr kumimoji="1" lang="ja-JP" altLang="en-US"/>
          </a:p>
        </p:txBody>
      </p:sp>
      <p:sp>
        <p:nvSpPr>
          <p:cNvPr id="5" name="コンテンツ プレースホルダ 4"/>
          <p:cNvSpPr>
            <a:spLocks noGrp="1"/>
          </p:cNvSpPr>
          <p:nvPr>
            <p:ph sz="quarter" idx="1"/>
          </p:nvPr>
        </p:nvSpPr>
        <p:spPr>
          <a:xfrm>
            <a:off x="457200" y="1571612"/>
            <a:ext cx="8229600" cy="4554551"/>
          </a:xfrm>
        </p:spPr>
        <p:txBody>
          <a:bodyPr/>
          <a:lstStyle/>
          <a:p>
            <a:pPr>
              <a:buNone/>
            </a:pPr>
            <a:r>
              <a:rPr kumimoji="1" lang="ja-JP" altLang="en-US" dirty="0" smtClean="0"/>
              <a:t>　　　　　　　　　　　　発行市場</a:t>
            </a:r>
            <a:endParaRPr kumimoji="1" lang="en-US" altLang="ja-JP" dirty="0" smtClean="0"/>
          </a:p>
          <a:p>
            <a:pPr>
              <a:buNone/>
            </a:pPr>
            <a:endParaRPr lang="en-US" altLang="ja-JP" dirty="0">
              <a:solidFill>
                <a:srgbClr val="FF0000"/>
              </a:solidFill>
            </a:endParaRPr>
          </a:p>
          <a:p>
            <a:pPr>
              <a:buNone/>
            </a:pPr>
            <a:endParaRPr kumimoji="1" lang="en-US" altLang="ja-JP" dirty="0" smtClean="0">
              <a:solidFill>
                <a:srgbClr val="FF0000"/>
              </a:solidFill>
            </a:endParaRPr>
          </a:p>
          <a:p>
            <a:pPr>
              <a:buNone/>
            </a:pPr>
            <a:endParaRPr lang="en-US" altLang="ja-JP" dirty="0">
              <a:solidFill>
                <a:srgbClr val="FF0000"/>
              </a:solidFill>
            </a:endParaRPr>
          </a:p>
          <a:p>
            <a:pPr>
              <a:buNone/>
            </a:pPr>
            <a:r>
              <a:rPr kumimoji="1" lang="ja-JP" altLang="en-US" dirty="0" smtClean="0">
                <a:solidFill>
                  <a:srgbClr val="FF0000"/>
                </a:solidFill>
              </a:rPr>
              <a:t>　　　　　　　　　　　　</a:t>
            </a:r>
            <a:r>
              <a:rPr kumimoji="1" lang="ja-JP" altLang="en-US" dirty="0" smtClean="0"/>
              <a:t>流通市場</a:t>
            </a:r>
            <a:endParaRPr kumimoji="1" lang="en-US" altLang="ja-JP" dirty="0" smtClean="0"/>
          </a:p>
          <a:p>
            <a:pPr>
              <a:buNone/>
            </a:pPr>
            <a:endParaRPr lang="en-US" altLang="ja-JP" dirty="0"/>
          </a:p>
          <a:p>
            <a:pPr>
              <a:buNone/>
            </a:pPr>
            <a:endParaRPr kumimoji="1" lang="en-US" altLang="ja-JP" dirty="0" smtClean="0"/>
          </a:p>
          <a:p>
            <a:pPr>
              <a:buNone/>
            </a:pPr>
            <a:endParaRPr kumimoji="1" lang="en-US" altLang="ja-JP" dirty="0" smtClean="0"/>
          </a:p>
          <a:p>
            <a:pPr>
              <a:buNone/>
            </a:pPr>
            <a:endParaRPr kumimoji="1" lang="ja-JP" altLang="en-US" dirty="0"/>
          </a:p>
        </p:txBody>
      </p:sp>
      <p:sp>
        <p:nvSpPr>
          <p:cNvPr id="6" name="正方形/長方形 5"/>
          <p:cNvSpPr/>
          <p:nvPr/>
        </p:nvSpPr>
        <p:spPr>
          <a:xfrm>
            <a:off x="642910" y="2285992"/>
            <a:ext cx="1428760" cy="6429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solidFill>
                  <a:schemeClr val="tx1"/>
                </a:solidFill>
              </a:rPr>
              <a:t>発行者</a:t>
            </a:r>
            <a:endParaRPr kumimoji="1" lang="ja-JP" altLang="en-US" sz="2800" dirty="0">
              <a:ln>
                <a:solidFill>
                  <a:schemeClr val="tx1"/>
                </a:solidFill>
              </a:ln>
              <a:solidFill>
                <a:schemeClr val="tx1"/>
              </a:solidFill>
            </a:endParaRPr>
          </a:p>
        </p:txBody>
      </p:sp>
      <p:sp>
        <p:nvSpPr>
          <p:cNvPr id="7" name="正方形/長方形 6"/>
          <p:cNvSpPr/>
          <p:nvPr/>
        </p:nvSpPr>
        <p:spPr>
          <a:xfrm>
            <a:off x="3929058" y="2285992"/>
            <a:ext cx="1428760" cy="6429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solidFill>
                  <a:schemeClr val="tx1"/>
                </a:solidFill>
              </a:rPr>
              <a:t>仲介者</a:t>
            </a:r>
            <a:endParaRPr kumimoji="1" lang="ja-JP" altLang="en-US" sz="2800" dirty="0">
              <a:ln>
                <a:solidFill>
                  <a:schemeClr val="tx1"/>
                </a:solidFill>
              </a:ln>
              <a:solidFill>
                <a:schemeClr val="tx1"/>
              </a:solidFill>
            </a:endParaRPr>
          </a:p>
        </p:txBody>
      </p:sp>
      <p:sp>
        <p:nvSpPr>
          <p:cNvPr id="8" name="正方形/長方形 7"/>
          <p:cNvSpPr/>
          <p:nvPr/>
        </p:nvSpPr>
        <p:spPr>
          <a:xfrm>
            <a:off x="7143768" y="2285992"/>
            <a:ext cx="1785950" cy="6429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ln>
                  <a:solidFill>
                    <a:schemeClr val="tx1"/>
                  </a:solidFill>
                </a:ln>
                <a:solidFill>
                  <a:schemeClr val="tx1"/>
                </a:solidFill>
              </a:rPr>
              <a:t>投資家（第１次取得者）</a:t>
            </a:r>
            <a:endParaRPr kumimoji="1" lang="ja-JP" altLang="en-US" sz="2800" dirty="0">
              <a:ln>
                <a:solidFill>
                  <a:schemeClr val="tx1"/>
                </a:solidFill>
              </a:ln>
              <a:solidFill>
                <a:schemeClr val="tx1"/>
              </a:solidFill>
            </a:endParaRPr>
          </a:p>
        </p:txBody>
      </p:sp>
      <p:sp>
        <p:nvSpPr>
          <p:cNvPr id="13" name="右矢印 12"/>
          <p:cNvSpPr/>
          <p:nvPr/>
        </p:nvSpPr>
        <p:spPr>
          <a:xfrm>
            <a:off x="2214546" y="2428868"/>
            <a:ext cx="1571636" cy="35719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smtClean="0">
                <a:solidFill>
                  <a:schemeClr val="tx1"/>
                </a:solidFill>
              </a:rPr>
              <a:t>証券</a:t>
            </a:r>
            <a:endParaRPr kumimoji="1" lang="ja-JP" altLang="en-US" sz="2800" dirty="0">
              <a:solidFill>
                <a:schemeClr val="tx1"/>
              </a:solidFill>
            </a:endParaRPr>
          </a:p>
        </p:txBody>
      </p:sp>
      <p:sp>
        <p:nvSpPr>
          <p:cNvPr id="14" name="右矢印 13"/>
          <p:cNvSpPr/>
          <p:nvPr/>
        </p:nvSpPr>
        <p:spPr>
          <a:xfrm>
            <a:off x="5500694" y="2428868"/>
            <a:ext cx="1571636" cy="35719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smtClean="0">
                <a:solidFill>
                  <a:schemeClr val="tx1"/>
                </a:solidFill>
              </a:rPr>
              <a:t>証券</a:t>
            </a:r>
            <a:endParaRPr kumimoji="1" lang="ja-JP" altLang="en-US" sz="2800" dirty="0">
              <a:solidFill>
                <a:schemeClr val="tx1"/>
              </a:solidFill>
            </a:endParaRPr>
          </a:p>
        </p:txBody>
      </p:sp>
      <p:sp>
        <p:nvSpPr>
          <p:cNvPr id="25" name="屈折矢印 24"/>
          <p:cNvSpPr/>
          <p:nvPr/>
        </p:nvSpPr>
        <p:spPr>
          <a:xfrm rot="5400000" flipV="1">
            <a:off x="7429520" y="4071942"/>
            <a:ext cx="1928826" cy="785818"/>
          </a:xfrm>
          <a:prstGeom prst="ben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29" name="正方形/長方形 28"/>
          <p:cNvSpPr/>
          <p:nvPr/>
        </p:nvSpPr>
        <p:spPr>
          <a:xfrm>
            <a:off x="5357818" y="4929198"/>
            <a:ext cx="2428892" cy="6429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smtClean="0">
                <a:ln>
                  <a:solidFill>
                    <a:schemeClr val="tx1"/>
                  </a:solidFill>
                </a:ln>
                <a:solidFill>
                  <a:schemeClr val="tx1"/>
                </a:solidFill>
              </a:rPr>
              <a:t>投資家（第２次取得者）</a:t>
            </a:r>
            <a:endParaRPr kumimoji="1" lang="ja-JP" altLang="en-US" sz="2800" dirty="0">
              <a:ln>
                <a:solidFill>
                  <a:schemeClr val="tx1"/>
                </a:solidFill>
              </a:ln>
              <a:solidFill>
                <a:schemeClr val="tx1"/>
              </a:solidFill>
            </a:endParaRPr>
          </a:p>
        </p:txBody>
      </p:sp>
      <p:sp>
        <p:nvSpPr>
          <p:cNvPr id="30" name="正方形/長方形 29"/>
          <p:cNvSpPr/>
          <p:nvPr/>
        </p:nvSpPr>
        <p:spPr>
          <a:xfrm>
            <a:off x="1000100" y="4929198"/>
            <a:ext cx="2428892" cy="6429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smtClean="0">
                <a:ln>
                  <a:solidFill>
                    <a:schemeClr val="tx1"/>
                  </a:solidFill>
                </a:ln>
                <a:solidFill>
                  <a:schemeClr val="tx1"/>
                </a:solidFill>
              </a:rPr>
              <a:t>投資家（第３次取得者）</a:t>
            </a:r>
            <a:endParaRPr kumimoji="1" lang="ja-JP" altLang="en-US" sz="2800" dirty="0">
              <a:ln>
                <a:solidFill>
                  <a:schemeClr val="tx1"/>
                </a:solidFill>
              </a:ln>
              <a:solidFill>
                <a:schemeClr val="tx1"/>
              </a:solidFill>
            </a:endParaRPr>
          </a:p>
        </p:txBody>
      </p:sp>
      <p:sp>
        <p:nvSpPr>
          <p:cNvPr id="32" name="右矢印 31"/>
          <p:cNvSpPr/>
          <p:nvPr/>
        </p:nvSpPr>
        <p:spPr>
          <a:xfrm flipH="1">
            <a:off x="3643306" y="5072074"/>
            <a:ext cx="1571636" cy="357190"/>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smtClean="0">
                <a:solidFill>
                  <a:schemeClr val="tx1"/>
                </a:solidFill>
              </a:rPr>
              <a:t>証券</a:t>
            </a:r>
            <a:endParaRPr kumimoji="1" lang="ja-JP" altLang="en-US" sz="2800" dirty="0">
              <a:solidFill>
                <a:schemeClr val="tx1"/>
              </a:solidFill>
            </a:endParaRPr>
          </a:p>
        </p:txBody>
      </p:sp>
      <p:sp>
        <p:nvSpPr>
          <p:cNvPr id="33" name="テキスト ボックス 32"/>
          <p:cNvSpPr txBox="1"/>
          <p:nvPr/>
        </p:nvSpPr>
        <p:spPr>
          <a:xfrm>
            <a:off x="8347202" y="4143380"/>
            <a:ext cx="615553" cy="928694"/>
          </a:xfrm>
          <a:prstGeom prst="rect">
            <a:avLst/>
          </a:prstGeom>
          <a:noFill/>
        </p:spPr>
        <p:txBody>
          <a:bodyPr vert="eaVert" wrap="square" rtlCol="0">
            <a:spAutoFit/>
          </a:bodyPr>
          <a:lstStyle/>
          <a:p>
            <a:r>
              <a:rPr kumimoji="1" lang="ja-JP" altLang="en-US" sz="2800" dirty="0" smtClean="0"/>
              <a:t>証券</a:t>
            </a:r>
            <a:endParaRPr kumimoji="1" lang="ja-JP" alt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928662" y="2928934"/>
            <a:ext cx="7772400" cy="1143000"/>
          </a:xfrm>
        </p:spPr>
        <p:txBody>
          <a:bodyPr/>
          <a:lstStyle/>
          <a:p>
            <a:pPr algn="ctr"/>
            <a:r>
              <a:rPr kumimoji="1" lang="ja-JP" altLang="en-US" dirty="0" smtClean="0"/>
              <a:t>金融商品取引業</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金融商品取引業</a:t>
            </a:r>
            <a:r>
              <a:rPr kumimoji="1" lang="en-US" altLang="ja-JP" dirty="0" smtClean="0"/>
              <a:t>	</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18</a:t>
            </a:fld>
            <a:endParaRPr kumimoji="1" lang="ja-JP" altLang="en-US"/>
          </a:p>
        </p:txBody>
      </p:sp>
      <p:sp>
        <p:nvSpPr>
          <p:cNvPr id="5" name="コンテンツ プレースホルダ 4"/>
          <p:cNvSpPr>
            <a:spLocks noGrp="1"/>
          </p:cNvSpPr>
          <p:nvPr>
            <p:ph sz="quarter" idx="1"/>
          </p:nvPr>
        </p:nvSpPr>
        <p:spPr/>
        <p:txBody>
          <a:bodyPr>
            <a:normAutofit/>
          </a:bodyPr>
          <a:lstStyle/>
          <a:p>
            <a:r>
              <a:rPr lang="ja-JP" altLang="en-US" dirty="0" smtClean="0"/>
              <a:t>金融商品取引法２条８項に定められた業務の総称である。</a:t>
            </a:r>
            <a:br>
              <a:rPr lang="ja-JP" altLang="en-US" dirty="0" smtClean="0"/>
            </a:br>
            <a:r>
              <a:rPr lang="ja-JP" altLang="en-US" dirty="0" smtClean="0"/>
              <a:t>代表的なものは、証券業、金融先物取引業、抵当証券業、投資顧問業などである。</a:t>
            </a:r>
            <a:br>
              <a:rPr lang="ja-JP" altLang="en-US" dirty="0" smtClean="0"/>
            </a:br>
            <a:r>
              <a:rPr lang="ja-JP" altLang="en-US" dirty="0" smtClean="0"/>
              <a:t>従来では、業種別に登録制が敷かれていたが、金融商品取引法では、金融商品取引業者を第一種金融商品取引業、第二種金融商品取引業、投資助言・代理業、そして投資運用業の４つの類型に区分することで登録制度を簡略化している。</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第一種金融商品取引業</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19</a:t>
            </a:fld>
            <a:endParaRPr kumimoji="1" lang="ja-JP" altLang="en-US"/>
          </a:p>
        </p:txBody>
      </p:sp>
      <p:sp>
        <p:nvSpPr>
          <p:cNvPr id="5" name="コンテンツ プレースホルダ 4"/>
          <p:cNvSpPr>
            <a:spLocks noGrp="1"/>
          </p:cNvSpPr>
          <p:nvPr>
            <p:ph sz="quarter" idx="1"/>
          </p:nvPr>
        </p:nvSpPr>
        <p:spPr/>
        <p:txBody>
          <a:bodyPr/>
          <a:lstStyle/>
          <a:p>
            <a:r>
              <a:rPr kumimoji="1" lang="ja-JP" altLang="en-US" b="1" u="sng" dirty="0" smtClean="0"/>
              <a:t>有価証券の売買（媒介、取次ぎ、代理</a:t>
            </a:r>
            <a:r>
              <a:rPr kumimoji="1" lang="ja-JP" altLang="en-US" u="sng" dirty="0" smtClean="0"/>
              <a:t>）</a:t>
            </a:r>
            <a:endParaRPr kumimoji="1" lang="en-US" altLang="ja-JP" u="sng" dirty="0" smtClean="0"/>
          </a:p>
          <a:p>
            <a:r>
              <a:rPr kumimoji="1" lang="ja-JP" altLang="en-US" dirty="0" smtClean="0"/>
              <a:t>市場デリバティブ取引</a:t>
            </a:r>
            <a:r>
              <a:rPr lang="ja-JP" altLang="en-US" dirty="0" smtClean="0"/>
              <a:t>又は外国デリバティブ取引</a:t>
            </a:r>
            <a:endParaRPr lang="en-US" altLang="ja-JP" dirty="0" smtClean="0"/>
          </a:p>
          <a:p>
            <a:r>
              <a:rPr kumimoji="1" lang="ja-JP" altLang="en-US" dirty="0" smtClean="0"/>
              <a:t>有価証券等清算取次ぎ</a:t>
            </a:r>
            <a:endParaRPr kumimoji="1" lang="en-US" altLang="ja-JP" dirty="0" smtClean="0"/>
          </a:p>
          <a:p>
            <a:r>
              <a:rPr lang="ja-JP" altLang="en-US" dirty="0" smtClean="0"/>
              <a:t>売出し</a:t>
            </a:r>
            <a:endParaRPr lang="en-US" altLang="ja-JP" dirty="0" smtClean="0"/>
          </a:p>
          <a:p>
            <a:r>
              <a:rPr kumimoji="1" lang="ja-JP" altLang="en-US" dirty="0" smtClean="0"/>
              <a:t>募集・売出し・私</a:t>
            </a:r>
            <a:r>
              <a:rPr lang="ja-JP" altLang="en-US" dirty="0" smtClean="0"/>
              <a:t>募の取扱い</a:t>
            </a:r>
            <a:endParaRPr lang="en-US" altLang="ja-JP" dirty="0" smtClean="0"/>
          </a:p>
          <a:p>
            <a:r>
              <a:rPr kumimoji="1" lang="ja-JP" altLang="en-US" b="1" u="sng" dirty="0" smtClean="0"/>
              <a:t>店頭デリバティブ取引</a:t>
            </a:r>
            <a:endParaRPr kumimoji="1" lang="en-US" altLang="ja-JP" b="1" u="sng" dirty="0" smtClean="0"/>
          </a:p>
          <a:p>
            <a:r>
              <a:rPr lang="ja-JP" altLang="en-US" b="1" u="sng" dirty="0" smtClean="0"/>
              <a:t>私設取引システム（</a:t>
            </a:r>
            <a:r>
              <a:rPr lang="en-US" altLang="ja-JP" b="1" u="sng" dirty="0" smtClean="0"/>
              <a:t>PTS</a:t>
            </a:r>
            <a:r>
              <a:rPr lang="ja-JP" altLang="en-US" b="1" u="sng" dirty="0" smtClean="0"/>
              <a:t>）運営業務</a:t>
            </a:r>
            <a:endParaRPr lang="en-US" altLang="ja-JP" b="1" u="sng" dirty="0" smtClean="0"/>
          </a:p>
          <a:p>
            <a:r>
              <a:rPr kumimoji="1" lang="ja-JP" altLang="en-US" dirty="0" smtClean="0"/>
              <a:t>有価証券管理業務</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r>
              <a:rPr kumimoji="1" lang="ja-JP" altLang="en-US" dirty="0" smtClean="0"/>
              <a:t>薦田祐介</a:t>
            </a:r>
            <a:endParaRPr kumimoji="1" lang="ja-JP" altLang="en-US" dirty="0"/>
          </a:p>
        </p:txBody>
      </p:sp>
      <p:sp>
        <p:nvSpPr>
          <p:cNvPr id="4" name="日付プレースホルダ 3"/>
          <p:cNvSpPr>
            <a:spLocks noGrp="1"/>
          </p:cNvSpPr>
          <p:nvPr>
            <p:ph type="dt" sz="half" idx="10"/>
          </p:nvPr>
        </p:nvSpPr>
        <p:spPr/>
        <p:txBody>
          <a:bodyPr/>
          <a:lstStyle/>
          <a:p>
            <a:fld id="{9E15D777-7A88-4304-8A2B-F72F21FC25BE}"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2</a:t>
            </a:fld>
            <a:endParaRPr kumimoji="1" lang="ja-JP" altLang="en-US"/>
          </a:p>
        </p:txBody>
      </p:sp>
      <p:sp>
        <p:nvSpPr>
          <p:cNvPr id="2" name="タイトル 1"/>
          <p:cNvSpPr>
            <a:spLocks noGrp="1"/>
          </p:cNvSpPr>
          <p:nvPr>
            <p:ph type="ctrTitle"/>
          </p:nvPr>
        </p:nvSpPr>
        <p:spPr/>
        <p:txBody>
          <a:bodyPr/>
          <a:lstStyle/>
          <a:p>
            <a:r>
              <a:rPr lang="ja-JP" altLang="en-US" dirty="0"/>
              <a:t>証券</a:t>
            </a:r>
            <a:r>
              <a:rPr lang="ja-JP" altLang="en-US" dirty="0" smtClean="0"/>
              <a:t>外務員について</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第二種金融商品取引業</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20</a:t>
            </a:fld>
            <a:endParaRPr kumimoji="1" lang="ja-JP" altLang="en-US"/>
          </a:p>
        </p:txBody>
      </p:sp>
      <p:sp>
        <p:nvSpPr>
          <p:cNvPr id="5" name="コンテンツ プレースホルダ 4"/>
          <p:cNvSpPr>
            <a:spLocks noGrp="1"/>
          </p:cNvSpPr>
          <p:nvPr>
            <p:ph sz="quarter" idx="1"/>
          </p:nvPr>
        </p:nvSpPr>
        <p:spPr/>
        <p:txBody>
          <a:bodyPr/>
          <a:lstStyle/>
          <a:p>
            <a:r>
              <a:rPr kumimoji="1" lang="ja-JP" altLang="en-US" dirty="0" smtClean="0"/>
              <a:t>有価証券の募集又は思慕</a:t>
            </a:r>
            <a:endParaRPr kumimoji="1" lang="en-US" altLang="ja-JP" dirty="0" smtClean="0"/>
          </a:p>
          <a:p>
            <a:r>
              <a:rPr lang="ja-JP" altLang="en-US" b="1" u="sng" dirty="0" smtClean="0"/>
              <a:t>売出し</a:t>
            </a:r>
            <a:endParaRPr lang="en-US" altLang="ja-JP" b="1" u="sng" dirty="0" smtClean="0"/>
          </a:p>
          <a:p>
            <a:r>
              <a:rPr kumimoji="1" lang="ja-JP" altLang="en-US" b="1" u="sng" dirty="0" smtClean="0"/>
              <a:t>有価証券の売買（媒介、取次、代理及び委託の媒介）</a:t>
            </a:r>
            <a:endParaRPr kumimoji="1" lang="en-US" altLang="ja-JP" b="1" u="sng" dirty="0" smtClean="0"/>
          </a:p>
          <a:p>
            <a:r>
              <a:rPr lang="ja-JP" altLang="en-US" dirty="0" smtClean="0"/>
              <a:t>市場デリバティブ取引又は外国市場デリバティブ取引</a:t>
            </a:r>
            <a:endParaRPr lang="en-US" altLang="ja-JP" dirty="0" smtClean="0"/>
          </a:p>
          <a:p>
            <a:r>
              <a:rPr kumimoji="1" lang="ja-JP" altLang="en-US" dirty="0" smtClean="0"/>
              <a:t>有価証券等清算取次ぎ</a:t>
            </a:r>
            <a:endParaRPr kumimoji="1" lang="en-US" altLang="ja-JP" dirty="0" smtClean="0"/>
          </a:p>
          <a:p>
            <a:r>
              <a:rPr lang="ja-JP" altLang="en-US" dirty="0" smtClean="0"/>
              <a:t>募集・売出し・私募の取扱</a:t>
            </a:r>
            <a:endParaRPr lang="en-US" altLang="ja-JP" dirty="0" smtClean="0"/>
          </a:p>
          <a:p>
            <a:r>
              <a:rPr kumimoji="1" lang="ja-JP" altLang="en-US" dirty="0" smtClean="0"/>
              <a:t>有価証券に関連しない市場デリバティブ取引又は外国市場デリバティブ取引</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投資助言・代理業</a:t>
            </a:r>
            <a:endParaRPr kumimoji="1" lang="ja-JP" altLang="en-US" dirty="0"/>
          </a:p>
        </p:txBody>
      </p:sp>
      <p:sp>
        <p:nvSpPr>
          <p:cNvPr id="4" name="日付プレースホルダ 3"/>
          <p:cNvSpPr>
            <a:spLocks noGrp="1"/>
          </p:cNvSpPr>
          <p:nvPr>
            <p:ph type="dt" sz="half" idx="10"/>
          </p:nvPr>
        </p:nvSpPr>
        <p:spPr/>
        <p:txBody>
          <a:bodyPr/>
          <a:lstStyle/>
          <a:p>
            <a:fld id="{C1199A6E-9C57-435D-95AD-18ABFEC57D38}"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21</a:t>
            </a:fld>
            <a:endParaRPr kumimoji="1" lang="ja-JP" altLang="en-US"/>
          </a:p>
        </p:txBody>
      </p:sp>
      <p:sp>
        <p:nvSpPr>
          <p:cNvPr id="3" name="コンテンツ プレースホルダ 2"/>
          <p:cNvSpPr>
            <a:spLocks noGrp="1"/>
          </p:cNvSpPr>
          <p:nvPr>
            <p:ph sz="quarter" idx="1"/>
          </p:nvPr>
        </p:nvSpPr>
        <p:spPr/>
        <p:txBody>
          <a:bodyPr/>
          <a:lstStyle/>
          <a:p>
            <a:r>
              <a:rPr kumimoji="1" lang="ja-JP" altLang="en-US" dirty="0" smtClean="0"/>
              <a:t>投資顧問契約を締結し、投資判断に対し助言を行う業務のこと。</a:t>
            </a:r>
            <a:endParaRPr kumimoji="1" lang="en-US" altLang="ja-JP" dirty="0" smtClean="0"/>
          </a:p>
          <a:p>
            <a:r>
              <a:rPr lang="ja-JP" altLang="en-US" dirty="0" smtClean="0"/>
              <a:t>投資顧問契約または投資一任契約の締結の代理または媒介</a:t>
            </a:r>
            <a:endParaRPr kumimoji="1"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投資</a:t>
            </a:r>
            <a:r>
              <a:rPr lang="ja-JP" altLang="en-US" dirty="0" smtClean="0"/>
              <a:t>運用業</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22</a:t>
            </a:fld>
            <a:endParaRPr kumimoji="1" lang="ja-JP" altLang="en-US"/>
          </a:p>
        </p:txBody>
      </p:sp>
      <p:sp>
        <p:nvSpPr>
          <p:cNvPr id="5" name="コンテンツ プレースホルダ 4"/>
          <p:cNvSpPr>
            <a:spLocks noGrp="1"/>
          </p:cNvSpPr>
          <p:nvPr>
            <p:ph sz="quarter" idx="1"/>
          </p:nvPr>
        </p:nvSpPr>
        <p:spPr/>
        <p:txBody>
          <a:bodyPr/>
          <a:lstStyle/>
          <a:p>
            <a:r>
              <a:rPr kumimoji="1" lang="ja-JP" altLang="en-US" dirty="0" smtClean="0"/>
              <a:t>投資一任契約</a:t>
            </a:r>
            <a:endParaRPr kumimoji="1" lang="en-US" altLang="ja-JP" dirty="0" smtClean="0"/>
          </a:p>
          <a:p>
            <a:r>
              <a:rPr lang="ja-JP" altLang="en-US" b="1" u="sng" dirty="0" smtClean="0"/>
              <a:t>投資法人との資産運用の委託契約</a:t>
            </a:r>
            <a:endParaRPr lang="en-US" altLang="ja-JP" b="1" u="sng" dirty="0" smtClean="0"/>
          </a:p>
          <a:p>
            <a:r>
              <a:rPr lang="ja-JP" altLang="en-US" dirty="0" smtClean="0"/>
              <a:t>投資信託委託業</a:t>
            </a:r>
            <a:endParaRPr lang="en-US" altLang="ja-JP" dirty="0" smtClean="0"/>
          </a:p>
          <a:p>
            <a:r>
              <a:rPr kumimoji="1" lang="ja-JP" altLang="en-US" b="1" u="sng" dirty="0" smtClean="0"/>
              <a:t>集団投資スキーム持分</a:t>
            </a:r>
            <a:endParaRPr kumimoji="1" lang="ja-JP" altLang="en-US" b="1" u="sn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4" name="日付プレースホルダ 3"/>
          <p:cNvSpPr>
            <a:spLocks noGrp="1"/>
          </p:cNvSpPr>
          <p:nvPr>
            <p:ph type="dt" sz="half" idx="10"/>
          </p:nvPr>
        </p:nvSpPr>
        <p:spPr/>
        <p:txBody>
          <a:bodyPr/>
          <a:lstStyle/>
          <a:p>
            <a:fld id="{1F746833-8705-4107-A67E-28DDB212E004}"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23</a:t>
            </a:fld>
            <a:endParaRPr kumimoji="1" lang="ja-JP" altLang="en-US"/>
          </a:p>
        </p:txBody>
      </p:sp>
      <p:sp>
        <p:nvSpPr>
          <p:cNvPr id="3" name="コンテンツ プレースホルダ 2"/>
          <p:cNvSpPr>
            <a:spLocks noGrp="1"/>
          </p:cNvSpPr>
          <p:nvPr>
            <p:ph sz="quarter" idx="1"/>
          </p:nvPr>
        </p:nvSpPr>
        <p:spPr/>
        <p:txBody>
          <a:bodyPr>
            <a:normAutofit lnSpcReduction="10000"/>
          </a:bodyPr>
          <a:lstStyle/>
          <a:p>
            <a:r>
              <a:rPr kumimoji="1" lang="ja-JP" altLang="en-US" dirty="0" smtClean="0"/>
              <a:t>日本証券業協会</a:t>
            </a:r>
            <a:endParaRPr kumimoji="1" lang="en-US" altLang="ja-JP" dirty="0" smtClean="0"/>
          </a:p>
          <a:p>
            <a:pPr>
              <a:buNone/>
            </a:pPr>
            <a:r>
              <a:rPr lang="en-US" altLang="ja-JP" dirty="0" smtClean="0">
                <a:hlinkClick r:id="rId2"/>
              </a:rPr>
              <a:t>http://www.jsda.or.jp/html/oshirase/open/index.html</a:t>
            </a:r>
            <a:endParaRPr lang="en-US" altLang="ja-JP" dirty="0" smtClean="0"/>
          </a:p>
          <a:p>
            <a:r>
              <a:rPr lang="ja-JP" altLang="en-US" dirty="0" smtClean="0"/>
              <a:t>金融用語辞典</a:t>
            </a:r>
            <a:endParaRPr lang="en-US" altLang="ja-JP" dirty="0" smtClean="0"/>
          </a:p>
          <a:p>
            <a:pPr>
              <a:buNone/>
            </a:pPr>
            <a:r>
              <a:rPr lang="en-US" altLang="ja-JP" dirty="0" smtClean="0">
                <a:hlinkClick r:id="rId3"/>
              </a:rPr>
              <a:t>http://www.findai.com/yogo/0005.htm</a:t>
            </a:r>
            <a:endParaRPr lang="en-US" altLang="ja-JP" dirty="0" smtClean="0"/>
          </a:p>
          <a:p>
            <a:r>
              <a:rPr lang="en-US" altLang="ja-JP" dirty="0" smtClean="0"/>
              <a:t>YAHOO</a:t>
            </a:r>
            <a:r>
              <a:rPr lang="ja-JP" altLang="en-US" dirty="0" smtClean="0"/>
              <a:t>！</a:t>
            </a:r>
            <a:r>
              <a:rPr lang="en-US" altLang="ja-JP" dirty="0" smtClean="0"/>
              <a:t>JAPAN </a:t>
            </a:r>
            <a:r>
              <a:rPr lang="ja-JP" altLang="en-US" dirty="0" smtClean="0"/>
              <a:t>辞書</a:t>
            </a:r>
            <a:endParaRPr lang="en-US" altLang="ja-JP" dirty="0" smtClean="0"/>
          </a:p>
          <a:p>
            <a:pPr>
              <a:buNone/>
            </a:pPr>
            <a:r>
              <a:rPr lang="en-US" altLang="ja-JP" dirty="0" smtClean="0">
                <a:hlinkClick r:id="rId4"/>
              </a:rPr>
              <a:t>http://dic.yahoo.co.jp/</a:t>
            </a:r>
            <a:endParaRPr lang="en-US" altLang="ja-JP" dirty="0" smtClean="0"/>
          </a:p>
          <a:p>
            <a:r>
              <a:rPr lang="ja-JP" altLang="en-US" dirty="0" smtClean="0"/>
              <a:t>証券外務員資格試験ガイド</a:t>
            </a:r>
            <a:endParaRPr lang="en-US" altLang="ja-JP" dirty="0" smtClean="0"/>
          </a:p>
          <a:p>
            <a:pPr>
              <a:buNone/>
            </a:pPr>
            <a:r>
              <a:rPr lang="en-US" altLang="ja-JP" dirty="0" smtClean="0">
                <a:hlinkClick r:id="rId5"/>
              </a:rPr>
              <a:t>http://www.syouken.com/</a:t>
            </a:r>
            <a:endParaRPr lang="en-US" altLang="ja-JP" dirty="0" smtClean="0"/>
          </a:p>
          <a:p>
            <a:r>
              <a:rPr lang="ja-JP" altLang="en-US" dirty="0" smtClean="0"/>
              <a:t>金融庁</a:t>
            </a:r>
            <a:endParaRPr lang="en-US" altLang="ja-JP" dirty="0" smtClean="0"/>
          </a:p>
          <a:p>
            <a:pPr>
              <a:buNone/>
            </a:pPr>
            <a:r>
              <a:rPr lang="en-US" altLang="ja-JP" dirty="0" smtClean="0">
                <a:hlinkClick r:id="rId6"/>
              </a:rPr>
              <a:t>http://www.fsa.go.jp/common/diet/index.html</a:t>
            </a:r>
            <a:endParaRPr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4" name="日付プレースホルダ 3"/>
          <p:cNvSpPr>
            <a:spLocks noGrp="1"/>
          </p:cNvSpPr>
          <p:nvPr>
            <p:ph type="dt" sz="half" idx="10"/>
          </p:nvPr>
        </p:nvSpPr>
        <p:spPr/>
        <p:txBody>
          <a:bodyPr/>
          <a:lstStyle/>
          <a:p>
            <a:fld id="{27E62418-A00E-4401-A3A4-2175EB624D81}"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24</a:t>
            </a:fld>
            <a:endParaRPr kumimoji="1" lang="ja-JP" altLang="en-US"/>
          </a:p>
        </p:txBody>
      </p:sp>
      <p:sp>
        <p:nvSpPr>
          <p:cNvPr id="3" name="コンテンツ プレースホルダ 2"/>
          <p:cNvSpPr>
            <a:spLocks noGrp="1"/>
          </p:cNvSpPr>
          <p:nvPr>
            <p:ph sz="quarter" idx="1"/>
          </p:nvPr>
        </p:nvSpPr>
        <p:spPr/>
        <p:txBody>
          <a:bodyPr>
            <a:normAutofit lnSpcReduction="10000"/>
          </a:bodyPr>
          <a:lstStyle/>
          <a:p>
            <a:r>
              <a:rPr lang="ja-JP" altLang="en-US" dirty="0" smtClean="0"/>
              <a:t>証券外務員二種最短合格テキスト　 植田 進 </a:t>
            </a:r>
            <a:r>
              <a:rPr lang="en-US" altLang="ja-JP" dirty="0" smtClean="0"/>
              <a:t>(</a:t>
            </a:r>
            <a:r>
              <a:rPr lang="ja-JP" altLang="en-US" dirty="0" smtClean="0"/>
              <a:t>単行本 </a:t>
            </a:r>
            <a:r>
              <a:rPr lang="en-US" altLang="ja-JP" dirty="0" smtClean="0"/>
              <a:t>- 2008/4/26)</a:t>
            </a:r>
          </a:p>
          <a:p>
            <a:r>
              <a:rPr lang="ja-JP" altLang="en-US" dirty="0" smtClean="0"/>
              <a:t>証券外務員二種合格のためのバイブル　 </a:t>
            </a:r>
            <a:r>
              <a:rPr lang="en-US" altLang="ja-JP" dirty="0" smtClean="0"/>
              <a:t>(</a:t>
            </a:r>
            <a:r>
              <a:rPr lang="ja-JP" altLang="en-US" dirty="0" smtClean="0"/>
              <a:t>単行本</a:t>
            </a:r>
            <a:r>
              <a:rPr lang="en-US" altLang="ja-JP" dirty="0" smtClean="0"/>
              <a:t>)</a:t>
            </a:r>
            <a:r>
              <a:rPr lang="ja-JP" altLang="en-US" dirty="0" smtClean="0"/>
              <a:t>出版社</a:t>
            </a:r>
            <a:r>
              <a:rPr lang="en-US" altLang="ja-JP" dirty="0" smtClean="0"/>
              <a:t>: </a:t>
            </a:r>
            <a:r>
              <a:rPr lang="ja-JP" altLang="en-US" dirty="0" smtClean="0"/>
              <a:t>税務経理協会</a:t>
            </a:r>
            <a:r>
              <a:rPr lang="en-US" altLang="ja-JP" dirty="0" smtClean="0"/>
              <a:t>; </a:t>
            </a:r>
            <a:r>
              <a:rPr lang="ja-JP" altLang="en-US" dirty="0" smtClean="0"/>
              <a:t>第</a:t>
            </a:r>
            <a:r>
              <a:rPr lang="en-US" altLang="ja-JP" dirty="0" smtClean="0"/>
              <a:t>5</a:t>
            </a:r>
            <a:r>
              <a:rPr lang="ja-JP" altLang="en-US" dirty="0" smtClean="0"/>
              <a:t>版 </a:t>
            </a:r>
            <a:r>
              <a:rPr lang="en-US" altLang="ja-JP" dirty="0" smtClean="0"/>
              <a:t>(2005/05) </a:t>
            </a:r>
          </a:p>
          <a:p>
            <a:r>
              <a:rPr lang="ja-JP" altLang="en-US" dirty="0" smtClean="0"/>
              <a:t>一流銀行がほしがる資格 </a:t>
            </a:r>
            <a:r>
              <a:rPr lang="en-US" altLang="ja-JP" dirty="0" smtClean="0"/>
              <a:t>: </a:t>
            </a:r>
            <a:r>
              <a:rPr lang="ja-JP" altLang="en-US" dirty="0" smtClean="0"/>
              <a:t>金融ﾋﾞｯｸﾞﾊﾞﾝで訪れたﾁｬﾝｽをつかむ</a:t>
            </a:r>
            <a:r>
              <a:rPr lang="en-US" altLang="ja-JP" dirty="0" smtClean="0"/>
              <a:t>!!</a:t>
            </a:r>
            <a:r>
              <a:rPr lang="ja-JP" altLang="en-US" dirty="0" smtClean="0"/>
              <a:t>吉川嘉哉監修東京 </a:t>
            </a:r>
            <a:r>
              <a:rPr lang="en-US" altLang="ja-JP" dirty="0" smtClean="0"/>
              <a:t>: </a:t>
            </a:r>
            <a:r>
              <a:rPr lang="ja-JP" altLang="en-US" dirty="0" smtClean="0"/>
              <a:t>ｶﾞｲｱ出版 </a:t>
            </a:r>
            <a:r>
              <a:rPr lang="en-US" altLang="ja-JP" dirty="0" smtClean="0"/>
              <a:t>, 2005.3</a:t>
            </a:r>
          </a:p>
          <a:p>
            <a:r>
              <a:rPr lang="en-US" altLang="ja-JP" dirty="0" smtClean="0"/>
              <a:t/>
            </a:r>
            <a:br>
              <a:rPr lang="en-US" altLang="ja-JP" dirty="0" smtClean="0"/>
            </a:br>
            <a:endParaRPr lang="ja-JP" altLang="en-US" dirty="0" smtClean="0"/>
          </a:p>
          <a:p>
            <a:pPr>
              <a:buNone/>
            </a:pPr>
            <a:r>
              <a:rPr lang="en-US" altLang="ja-JP" dirty="0" smtClean="0"/>
              <a:t/>
            </a:r>
            <a:br>
              <a:rPr lang="en-US" altLang="ja-JP" dirty="0" smtClean="0"/>
            </a:br>
            <a:endParaRPr lang="en-US" altLang="ja-JP" dirty="0" smtClean="0"/>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目次</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3</a:t>
            </a:fld>
            <a:endParaRPr kumimoji="1" lang="ja-JP" altLang="en-US"/>
          </a:p>
        </p:txBody>
      </p:sp>
      <p:sp>
        <p:nvSpPr>
          <p:cNvPr id="5" name="コンテンツ プレースホルダ 4"/>
          <p:cNvSpPr>
            <a:spLocks noGrp="1"/>
          </p:cNvSpPr>
          <p:nvPr>
            <p:ph sz="quarter" idx="1"/>
          </p:nvPr>
        </p:nvSpPr>
        <p:spPr/>
        <p:txBody>
          <a:bodyPr/>
          <a:lstStyle/>
          <a:p>
            <a:pPr>
              <a:buFont typeface="Wingdings" pitchFamily="2" charset="2"/>
              <a:buChar char="u"/>
            </a:pPr>
            <a:r>
              <a:rPr kumimoji="1" lang="ja-JP" altLang="en-US" dirty="0" smtClean="0"/>
              <a:t>年間予定</a:t>
            </a:r>
            <a:r>
              <a:rPr kumimoji="1" lang="en-US" altLang="ja-JP" dirty="0" smtClean="0"/>
              <a:t>…………………………………4,5</a:t>
            </a:r>
          </a:p>
          <a:p>
            <a:pPr>
              <a:buFont typeface="Wingdings" pitchFamily="2" charset="2"/>
              <a:buChar char="u"/>
            </a:pPr>
            <a:r>
              <a:rPr lang="ja-JP" altLang="en-US" dirty="0" smtClean="0"/>
              <a:t>証券外務員とは</a:t>
            </a:r>
            <a:r>
              <a:rPr lang="en-US" altLang="ja-JP" dirty="0" smtClean="0"/>
              <a:t>…………………………6</a:t>
            </a:r>
            <a:endParaRPr kumimoji="1" lang="en-US" altLang="ja-JP" dirty="0" smtClean="0"/>
          </a:p>
          <a:p>
            <a:pPr>
              <a:buFont typeface="Wingdings" pitchFamily="2" charset="2"/>
              <a:buChar char="u"/>
            </a:pPr>
            <a:r>
              <a:rPr kumimoji="1" lang="ja-JP" altLang="en-US" dirty="0" smtClean="0"/>
              <a:t>直接金融、間接金融について</a:t>
            </a:r>
            <a:r>
              <a:rPr kumimoji="1" lang="en-US" altLang="ja-JP" dirty="0" smtClean="0"/>
              <a:t>…………7~12</a:t>
            </a:r>
          </a:p>
          <a:p>
            <a:pPr>
              <a:buFont typeface="Wingdings" pitchFamily="2" charset="2"/>
              <a:buChar char="u"/>
            </a:pPr>
            <a:r>
              <a:rPr lang="ja-JP" altLang="en-US" dirty="0" smtClean="0"/>
              <a:t>発行市場</a:t>
            </a:r>
            <a:r>
              <a:rPr lang="ja-JP" altLang="en-US" dirty="0" smtClean="0"/>
              <a:t>と流通市場</a:t>
            </a:r>
            <a:r>
              <a:rPr lang="en-US" altLang="ja-JP" dirty="0" smtClean="0"/>
              <a:t>……………………13~16</a:t>
            </a:r>
          </a:p>
          <a:p>
            <a:pPr>
              <a:buFont typeface="Wingdings" pitchFamily="2" charset="2"/>
              <a:buChar char="u"/>
            </a:pPr>
            <a:r>
              <a:rPr lang="ja-JP" altLang="en-US" dirty="0" smtClean="0"/>
              <a:t>金融</a:t>
            </a:r>
            <a:r>
              <a:rPr lang="ja-JP" altLang="en-US" dirty="0" smtClean="0"/>
              <a:t>商品取引業</a:t>
            </a:r>
            <a:r>
              <a:rPr lang="en-US" altLang="ja-JP" dirty="0" smtClean="0"/>
              <a:t>…………………………17~22</a:t>
            </a:r>
          </a:p>
          <a:p>
            <a:pPr>
              <a:buFont typeface="Wingdings" pitchFamily="2" charset="2"/>
              <a:buChar char="u"/>
            </a:pPr>
            <a:r>
              <a:rPr lang="ja-JP" altLang="en-US" dirty="0" smtClean="0"/>
              <a:t>参考</a:t>
            </a:r>
            <a:r>
              <a:rPr lang="ja-JP" altLang="en-US" dirty="0" smtClean="0"/>
              <a:t>文献</a:t>
            </a:r>
            <a:r>
              <a:rPr lang="en-US" altLang="ja-JP" dirty="0" smtClean="0"/>
              <a:t>…………………………………23,24</a:t>
            </a:r>
          </a:p>
          <a:p>
            <a:pPr>
              <a:buNone/>
            </a:pP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予定表</a:t>
            </a:r>
            <a:r>
              <a:rPr kumimoji="1" lang="en-US" altLang="ja-JP" dirty="0" smtClean="0"/>
              <a:t>1</a:t>
            </a:r>
            <a:endParaRPr kumimoji="1" lang="ja-JP" altLang="en-US" dirty="0"/>
          </a:p>
        </p:txBody>
      </p:sp>
      <p:sp>
        <p:nvSpPr>
          <p:cNvPr id="4" name="日付プレースホルダ 3"/>
          <p:cNvSpPr>
            <a:spLocks noGrp="1"/>
          </p:cNvSpPr>
          <p:nvPr>
            <p:ph type="dt" sz="half" idx="10"/>
          </p:nvPr>
        </p:nvSpPr>
        <p:spPr/>
        <p:txBody>
          <a:bodyPr/>
          <a:lstStyle/>
          <a:p>
            <a:fld id="{05D454D6-CB0E-4694-BD65-C477E09F7E71}"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4</a:t>
            </a:fld>
            <a:endParaRPr kumimoji="1" lang="ja-JP" altLang="en-US"/>
          </a:p>
        </p:txBody>
      </p:sp>
      <p:sp>
        <p:nvSpPr>
          <p:cNvPr id="3" name="コンテンツ プレースホルダ 2"/>
          <p:cNvSpPr>
            <a:spLocks noGrp="1"/>
          </p:cNvSpPr>
          <p:nvPr>
            <p:ph sz="quarter" idx="1"/>
          </p:nvPr>
        </p:nvSpPr>
        <p:spPr>
          <a:noFill/>
        </p:spPr>
        <p:txBody>
          <a:bodyPr>
            <a:normAutofit/>
          </a:bodyPr>
          <a:lstStyle/>
          <a:p>
            <a:r>
              <a:rPr kumimoji="1" lang="ja-JP" altLang="en-US" dirty="0" smtClean="0"/>
              <a:t>第１回　　　　　証券市場の基礎知識</a:t>
            </a:r>
            <a:endParaRPr kumimoji="1" lang="en-US" altLang="ja-JP" dirty="0" smtClean="0"/>
          </a:p>
          <a:p>
            <a:r>
              <a:rPr lang="ja-JP" altLang="en-US" dirty="0" smtClean="0"/>
              <a:t>第２回　　　　　金融商品取引業</a:t>
            </a:r>
            <a:endParaRPr lang="en-US" altLang="ja-JP" dirty="0"/>
          </a:p>
          <a:p>
            <a:r>
              <a:rPr kumimoji="1" lang="ja-JP" altLang="en-US" dirty="0" smtClean="0"/>
              <a:t>第３回</a:t>
            </a:r>
            <a:r>
              <a:rPr lang="ja-JP" altLang="en-US" dirty="0"/>
              <a:t>　</a:t>
            </a:r>
            <a:r>
              <a:rPr lang="ja-JP" altLang="en-US" dirty="0" smtClean="0"/>
              <a:t>　　　　投資者保護基金</a:t>
            </a:r>
            <a:endParaRPr lang="en-US" altLang="ja-JP" dirty="0" smtClean="0"/>
          </a:p>
          <a:p>
            <a:r>
              <a:rPr lang="ja-JP" altLang="en-US" sz="2800" dirty="0" smtClean="0">
                <a:solidFill>
                  <a:srgbClr val="FF0000"/>
                </a:solidFill>
              </a:rPr>
              <a:t>　</a:t>
            </a:r>
            <a:r>
              <a:rPr lang="en-US" altLang="ja-JP" sz="2800" dirty="0" smtClean="0">
                <a:solidFill>
                  <a:srgbClr val="FF0000"/>
                </a:solidFill>
              </a:rPr>
              <a:t>6</a:t>
            </a:r>
            <a:r>
              <a:rPr lang="ja-JP" altLang="en-US" sz="2800" dirty="0" smtClean="0">
                <a:solidFill>
                  <a:srgbClr val="FF0000"/>
                </a:solidFill>
              </a:rPr>
              <a:t>月</a:t>
            </a:r>
            <a:r>
              <a:rPr lang="en-US" altLang="ja-JP" sz="2800" dirty="0" smtClean="0">
                <a:solidFill>
                  <a:srgbClr val="FF0000"/>
                </a:solidFill>
              </a:rPr>
              <a:t>13</a:t>
            </a:r>
            <a:r>
              <a:rPr lang="ja-JP" altLang="en-US" sz="2800" dirty="0" smtClean="0">
                <a:solidFill>
                  <a:srgbClr val="FF0000"/>
                </a:solidFill>
              </a:rPr>
              <a:t>日　中間報告</a:t>
            </a:r>
            <a:endParaRPr lang="en-US" altLang="ja-JP" sz="2800" dirty="0" smtClean="0">
              <a:solidFill>
                <a:srgbClr val="FF0000"/>
              </a:solidFill>
            </a:endParaRPr>
          </a:p>
          <a:p>
            <a:r>
              <a:rPr lang="ja-JP" altLang="en-US" dirty="0" smtClean="0"/>
              <a:t>第４回　　　　　投資信託</a:t>
            </a:r>
            <a:endParaRPr lang="en-US" altLang="ja-JP" dirty="0" smtClean="0"/>
          </a:p>
          <a:p>
            <a:r>
              <a:rPr lang="ja-JP" altLang="en-US" dirty="0" smtClean="0"/>
              <a:t>第５回　　　　　株式・債務業務</a:t>
            </a:r>
            <a:endParaRPr lang="en-US" altLang="ja-JP" dirty="0" smtClean="0"/>
          </a:p>
          <a:p>
            <a:r>
              <a:rPr kumimoji="1" lang="ja-JP" altLang="en-US" dirty="0" smtClean="0"/>
              <a:t>第６回　　　　　</a:t>
            </a:r>
            <a:r>
              <a:rPr lang="ja-JP" altLang="en-US" dirty="0" smtClean="0"/>
              <a:t>付随業務</a:t>
            </a:r>
            <a:endParaRPr kumimoji="1" lang="en-US" altLang="ja-JP" dirty="0" smtClean="0"/>
          </a:p>
          <a:p>
            <a:r>
              <a:rPr lang="ja-JP" altLang="en-US" dirty="0" smtClean="0"/>
              <a:t>第７回　　　　　経済・金融・財政の常識</a:t>
            </a:r>
            <a:endParaRPr lang="en-US" altLang="ja-JP" dirty="0" smtClean="0"/>
          </a:p>
          <a:p>
            <a:pPr>
              <a:buNone/>
            </a:pPr>
            <a:endParaRPr kumimoji="1" lang="en-US" altLang="ja-JP" u="sng"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予定表</a:t>
            </a:r>
            <a:r>
              <a:rPr kumimoji="1" lang="en-US" altLang="ja-JP" dirty="0" smtClean="0"/>
              <a:t>2</a:t>
            </a:r>
            <a:endParaRPr kumimoji="1" lang="ja-JP" altLang="en-US" dirty="0"/>
          </a:p>
        </p:txBody>
      </p:sp>
      <p:sp>
        <p:nvSpPr>
          <p:cNvPr id="4" name="日付プレースホルダ 3"/>
          <p:cNvSpPr>
            <a:spLocks noGrp="1"/>
          </p:cNvSpPr>
          <p:nvPr>
            <p:ph type="dt" sz="half" idx="10"/>
          </p:nvPr>
        </p:nvSpPr>
        <p:spPr/>
        <p:txBody>
          <a:bodyPr/>
          <a:lstStyle/>
          <a:p>
            <a:fld id="{51500939-C65B-4E89-839D-11F391981F72}"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5</a:t>
            </a:fld>
            <a:endParaRPr kumimoji="1" lang="ja-JP" altLang="en-US"/>
          </a:p>
        </p:txBody>
      </p:sp>
      <p:sp>
        <p:nvSpPr>
          <p:cNvPr id="3" name="コンテンツ プレースホルダ 2"/>
          <p:cNvSpPr>
            <a:spLocks noGrp="1"/>
          </p:cNvSpPr>
          <p:nvPr>
            <p:ph sz="quarter" idx="1"/>
          </p:nvPr>
        </p:nvSpPr>
        <p:spPr/>
        <p:txBody>
          <a:bodyPr>
            <a:normAutofit/>
          </a:bodyPr>
          <a:lstStyle/>
          <a:p>
            <a:r>
              <a:rPr kumimoji="1" lang="ja-JP" altLang="en-US" dirty="0" smtClean="0"/>
              <a:t>第８回</a:t>
            </a:r>
            <a:r>
              <a:rPr lang="ja-JP" altLang="en-US" dirty="0"/>
              <a:t>　</a:t>
            </a:r>
            <a:r>
              <a:rPr lang="ja-JP" altLang="en-US" dirty="0" smtClean="0"/>
              <a:t>　　　まとめ　</a:t>
            </a:r>
            <a:r>
              <a:rPr kumimoji="1" lang="ja-JP" altLang="en-US" dirty="0" smtClean="0"/>
              <a:t>　　</a:t>
            </a:r>
            <a:endParaRPr kumimoji="1" lang="en-US" altLang="ja-JP" dirty="0" smtClean="0"/>
          </a:p>
          <a:p>
            <a:r>
              <a:rPr lang="ja-JP" altLang="en-US" dirty="0" smtClean="0"/>
              <a:t>第９回　　　　　</a:t>
            </a:r>
            <a:endParaRPr lang="en-US" altLang="ja-JP" dirty="0" smtClean="0"/>
          </a:p>
          <a:p>
            <a:r>
              <a:rPr kumimoji="1" lang="ja-JP" altLang="en-US" dirty="0" smtClean="0"/>
              <a:t>第１０回　　　　　　</a:t>
            </a:r>
            <a:endParaRPr kumimoji="1" lang="en-US" altLang="ja-JP" dirty="0" smtClean="0"/>
          </a:p>
          <a:p>
            <a:r>
              <a:rPr lang="ja-JP" altLang="en-US" dirty="0" smtClean="0"/>
              <a:t>第１１回　　　　</a:t>
            </a:r>
            <a:endParaRPr lang="en-US" altLang="ja-JP" dirty="0" smtClean="0"/>
          </a:p>
          <a:p>
            <a:r>
              <a:rPr kumimoji="1" lang="ja-JP" altLang="en-US" dirty="0" smtClean="0"/>
              <a:t>第１２回</a:t>
            </a:r>
            <a:endParaRPr kumimoji="1" lang="en-US" altLang="ja-JP" dirty="0" smtClean="0"/>
          </a:p>
          <a:p>
            <a:r>
              <a:rPr lang="ja-JP" altLang="en-US" dirty="0" smtClean="0"/>
              <a:t>第１３回</a:t>
            </a:r>
            <a:endParaRPr lang="en-US" altLang="ja-JP" dirty="0" smtClean="0"/>
          </a:p>
          <a:p>
            <a:r>
              <a:rPr kumimoji="1" lang="ja-JP" altLang="en-US" dirty="0" smtClean="0"/>
              <a:t>第１４回</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証券外務員とは</a:t>
            </a:r>
            <a:endParaRPr kumimoji="1" lang="ja-JP" altLang="en-US" dirty="0"/>
          </a:p>
        </p:txBody>
      </p:sp>
      <p:sp>
        <p:nvSpPr>
          <p:cNvPr id="4" name="日付プレースホルダ 3"/>
          <p:cNvSpPr>
            <a:spLocks noGrp="1"/>
          </p:cNvSpPr>
          <p:nvPr>
            <p:ph type="dt" sz="half" idx="10"/>
          </p:nvPr>
        </p:nvSpPr>
        <p:spPr/>
        <p:txBody>
          <a:bodyPr/>
          <a:lstStyle/>
          <a:p>
            <a:fld id="{BA21281D-37CA-4ABA-871B-80B7F49DE9A4}"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6</a:t>
            </a:fld>
            <a:endParaRPr kumimoji="1" lang="ja-JP" altLang="en-US"/>
          </a:p>
        </p:txBody>
      </p:sp>
      <p:sp>
        <p:nvSpPr>
          <p:cNvPr id="3" name="コンテンツ プレースホルダ 2"/>
          <p:cNvSpPr>
            <a:spLocks noGrp="1"/>
          </p:cNvSpPr>
          <p:nvPr>
            <p:ph sz="quarter" idx="1"/>
          </p:nvPr>
        </p:nvSpPr>
        <p:spPr/>
        <p:txBody>
          <a:bodyPr/>
          <a:lstStyle/>
          <a:p>
            <a:pPr>
              <a:buFont typeface="Wingdings" pitchFamily="2" charset="2"/>
              <a:buChar char="l"/>
            </a:pPr>
            <a:r>
              <a:rPr lang="ja-JP" altLang="en-US" dirty="0" smtClean="0"/>
              <a:t>株や投資信託、債券などの金融商品を取り扱うための「日本証券業協会」が認める資格。以前は、証券会社等の社員などに限定された資格だったが、平成</a:t>
            </a:r>
            <a:r>
              <a:rPr lang="en-US" altLang="ja-JP" dirty="0" smtClean="0"/>
              <a:t>16</a:t>
            </a:r>
            <a:r>
              <a:rPr lang="ja-JP" altLang="en-US" dirty="0" smtClean="0"/>
              <a:t>年</a:t>
            </a:r>
            <a:r>
              <a:rPr lang="en-US" altLang="ja-JP" dirty="0" smtClean="0"/>
              <a:t>9</a:t>
            </a:r>
            <a:r>
              <a:rPr lang="ja-JP" altLang="en-US" dirty="0" smtClean="0"/>
              <a:t>月より二種資格については、誰でも受験可能となった。</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857224" y="3000372"/>
            <a:ext cx="7772400" cy="1143000"/>
          </a:xfrm>
        </p:spPr>
        <p:txBody>
          <a:bodyPr/>
          <a:lstStyle/>
          <a:p>
            <a:pPr algn="ctr"/>
            <a:r>
              <a:rPr kumimoji="1" lang="ja-JP" altLang="en-US" dirty="0" smtClean="0"/>
              <a:t>直接金融と間接金融</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直接金融と間接金融の目的</a:t>
            </a:r>
            <a:endParaRPr kumimoji="1" lang="ja-JP" altLang="en-US" dirty="0"/>
          </a:p>
        </p:txBody>
      </p:sp>
      <p:sp>
        <p:nvSpPr>
          <p:cNvPr id="3" name="日付プレースホルダ 2"/>
          <p:cNvSpPr>
            <a:spLocks noGrp="1"/>
          </p:cNvSpPr>
          <p:nvPr>
            <p:ph type="dt" sz="half" idx="10"/>
          </p:nvPr>
        </p:nvSpPr>
        <p:spPr/>
        <p:txBody>
          <a:bodyPr/>
          <a:lstStyle/>
          <a:p>
            <a:fld id="{6799AF73-443D-4D10-BC05-A0B794DB94A0}" type="datetime1">
              <a:rPr kumimoji="1" lang="ja-JP" altLang="en-US" smtClean="0"/>
              <a:pPr/>
              <a:t>2009/6/12</a:t>
            </a:fld>
            <a:endParaRPr kumimoji="1" lang="ja-JP" altLang="en-US"/>
          </a:p>
        </p:txBody>
      </p:sp>
      <p:sp>
        <p:nvSpPr>
          <p:cNvPr id="4" name="スライド番号プレースホルダ 3"/>
          <p:cNvSpPr>
            <a:spLocks noGrp="1"/>
          </p:cNvSpPr>
          <p:nvPr>
            <p:ph type="sldNum" sz="quarter" idx="12"/>
          </p:nvPr>
        </p:nvSpPr>
        <p:spPr/>
        <p:txBody>
          <a:bodyPr/>
          <a:lstStyle/>
          <a:p>
            <a:fld id="{14F6213E-0FA6-4EF0-9150-9A26513DBB1F}" type="slidenum">
              <a:rPr kumimoji="1" lang="ja-JP" altLang="en-US" smtClean="0"/>
              <a:pPr/>
              <a:t>8</a:t>
            </a:fld>
            <a:endParaRPr kumimoji="1" lang="ja-JP" altLang="en-US"/>
          </a:p>
        </p:txBody>
      </p:sp>
      <p:sp>
        <p:nvSpPr>
          <p:cNvPr id="5" name="コンテンツ プレースホルダ 4"/>
          <p:cNvSpPr>
            <a:spLocks noGrp="1"/>
          </p:cNvSpPr>
          <p:nvPr>
            <p:ph sz="quarter" idx="1"/>
          </p:nvPr>
        </p:nvSpPr>
        <p:spPr/>
        <p:txBody>
          <a:bodyPr/>
          <a:lstStyle/>
          <a:p>
            <a:pPr>
              <a:buFont typeface="Wingdings" pitchFamily="2" charset="2"/>
              <a:buChar char="l"/>
            </a:pPr>
            <a:r>
              <a:rPr kumimoji="1" lang="ja-JP" altLang="en-US" dirty="0" smtClean="0"/>
              <a:t>事業活動を行うためには資金が必要となる。事業開始から利益が出るまでの間は、様々な資金が必要となるため、資金が足りない場合が多く、外部から資金調達が必要となるため。</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直接金融と間接金融</a:t>
            </a:r>
            <a:r>
              <a:rPr lang="en-US" altLang="ja-JP" dirty="0" smtClean="0"/>
              <a:t>Ⅰ</a:t>
            </a:r>
            <a:r>
              <a:rPr kumimoji="1" lang="en-US" altLang="ja-JP" dirty="0" smtClean="0"/>
              <a:t/>
            </a:r>
            <a:br>
              <a:rPr kumimoji="1" lang="en-US" altLang="ja-JP" dirty="0" smtClean="0"/>
            </a:br>
            <a:r>
              <a:rPr lang="ja-JP" altLang="en-US" dirty="0" smtClean="0"/>
              <a:t>～直接金融～</a:t>
            </a:r>
            <a:endParaRPr kumimoji="1" lang="ja-JP" altLang="en-US" dirty="0"/>
          </a:p>
        </p:txBody>
      </p:sp>
      <p:sp>
        <p:nvSpPr>
          <p:cNvPr id="4" name="日付プレースホルダ 3"/>
          <p:cNvSpPr>
            <a:spLocks noGrp="1"/>
          </p:cNvSpPr>
          <p:nvPr>
            <p:ph type="dt" sz="half" idx="10"/>
          </p:nvPr>
        </p:nvSpPr>
        <p:spPr/>
        <p:txBody>
          <a:bodyPr/>
          <a:lstStyle/>
          <a:p>
            <a:fld id="{917738D6-1765-4E6B-B6BA-DB7EFCE50EAF}" type="datetime1">
              <a:rPr kumimoji="1" lang="ja-JP" altLang="en-US" smtClean="0"/>
              <a:pPr/>
              <a:t>2009/6/12</a:t>
            </a:fld>
            <a:endParaRPr kumimoji="1" lang="ja-JP" altLang="en-US"/>
          </a:p>
        </p:txBody>
      </p:sp>
      <p:sp>
        <p:nvSpPr>
          <p:cNvPr id="5" name="スライド番号プレースホルダ 4"/>
          <p:cNvSpPr>
            <a:spLocks noGrp="1"/>
          </p:cNvSpPr>
          <p:nvPr>
            <p:ph type="sldNum" sz="quarter" idx="12"/>
          </p:nvPr>
        </p:nvSpPr>
        <p:spPr/>
        <p:txBody>
          <a:bodyPr/>
          <a:lstStyle/>
          <a:p>
            <a:fld id="{14F6213E-0FA6-4EF0-9150-9A26513DBB1F}" type="slidenum">
              <a:rPr kumimoji="1" lang="ja-JP" altLang="en-US" smtClean="0"/>
              <a:pPr/>
              <a:t>9</a:t>
            </a:fld>
            <a:endParaRPr kumimoji="1" lang="ja-JP" altLang="en-US"/>
          </a:p>
        </p:txBody>
      </p:sp>
      <p:sp>
        <p:nvSpPr>
          <p:cNvPr id="3" name="コンテンツ プレースホルダ 2"/>
          <p:cNvSpPr>
            <a:spLocks noGrp="1"/>
          </p:cNvSpPr>
          <p:nvPr>
            <p:ph sz="quarter" idx="1"/>
          </p:nvPr>
        </p:nvSpPr>
        <p:spPr/>
        <p:txBody>
          <a:bodyPr>
            <a:normAutofit/>
          </a:bodyPr>
          <a:lstStyle/>
          <a:p>
            <a:pPr>
              <a:buFont typeface="Wingdings" pitchFamily="2" charset="2"/>
              <a:buChar char="l"/>
            </a:pPr>
            <a:r>
              <a:rPr lang="ja-JP" altLang="en-US" dirty="0" smtClean="0"/>
              <a:t>借手が貸手から、直接お金を融通してもらう方法のこと。借手（国や企業）が有価証券（株式や債券など）を発行して、貸手（個人や企業）から直接的に資金を調達する。直接金融は、借手と貸手の間に、金融仲介機関が介在しない取引のため、借手が債務を返さないというリスクは、貸手（個人や企業）が負っている。</a:t>
            </a:r>
          </a:p>
          <a:p>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389</TotalTime>
  <Words>1046</Words>
  <Application>Microsoft Office PowerPoint</Application>
  <PresentationFormat>画面に合わせる (4:3)</PresentationFormat>
  <Paragraphs>197</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ジャパネスク</vt:lpstr>
      <vt:lpstr>金融班</vt:lpstr>
      <vt:lpstr>証券外務員について</vt:lpstr>
      <vt:lpstr>目次</vt:lpstr>
      <vt:lpstr>予定表1</vt:lpstr>
      <vt:lpstr>予定表2</vt:lpstr>
      <vt:lpstr>証券外務員とは</vt:lpstr>
      <vt:lpstr>直接金融と間接金融</vt:lpstr>
      <vt:lpstr>直接金融と間接金融の目的</vt:lpstr>
      <vt:lpstr>直接金融と間接金融Ⅰ ～直接金融～</vt:lpstr>
      <vt:lpstr>直接金融と間接金融Ⅱ ～間接金融～</vt:lpstr>
      <vt:lpstr>直接金融と間接金融の違い</vt:lpstr>
      <vt:lpstr>メリット、デメリット</vt:lpstr>
      <vt:lpstr>発行市場と流通市場</vt:lpstr>
      <vt:lpstr>発行市場と流通市場Ⅰ ～発行市場～</vt:lpstr>
      <vt:lpstr>発行市場と流通市場Ⅱ ～流通市場～</vt:lpstr>
      <vt:lpstr>スライド 16</vt:lpstr>
      <vt:lpstr>金融商品取引業</vt:lpstr>
      <vt:lpstr>金融商品取引業 </vt:lpstr>
      <vt:lpstr>第一種金融商品取引業</vt:lpstr>
      <vt:lpstr>第二種金融商品取引業</vt:lpstr>
      <vt:lpstr>投資助言・代理業</vt:lpstr>
      <vt:lpstr>投資運用業</vt:lpstr>
      <vt:lpstr>参考資料</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証券外務員について</dc:title>
  <dc:creator>age</dc:creator>
  <cp:lastModifiedBy>安部</cp:lastModifiedBy>
  <cp:revision>41</cp:revision>
  <dcterms:created xsi:type="dcterms:W3CDTF">2009-06-07T04:18:33Z</dcterms:created>
  <dcterms:modified xsi:type="dcterms:W3CDTF">2009-06-12T02:43:38Z</dcterms:modified>
</cp:coreProperties>
</file>