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2" r:id="rId5"/>
    <p:sldId id="260" r:id="rId6"/>
    <p:sldId id="261" r:id="rId7"/>
    <p:sldId id="259" r:id="rId8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6009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3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A0FEE-CC7B-4E80-99EF-931CB80F5339}" type="datetimeFigureOut">
              <a:rPr kumimoji="1" lang="ja-JP" altLang="en-US" smtClean="0"/>
              <a:pPr/>
              <a:t>2010/7/6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0EE7B-B617-45AE-AE19-AC2087DC1B5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A0FEE-CC7B-4E80-99EF-931CB80F5339}" type="datetimeFigureOut">
              <a:rPr kumimoji="1" lang="ja-JP" altLang="en-US" smtClean="0"/>
              <a:pPr/>
              <a:t>2010/7/6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0EE7B-B617-45AE-AE19-AC2087DC1B5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A0FEE-CC7B-4E80-99EF-931CB80F5339}" type="datetimeFigureOut">
              <a:rPr kumimoji="1" lang="ja-JP" altLang="en-US" smtClean="0"/>
              <a:pPr/>
              <a:t>2010/7/6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0EE7B-B617-45AE-AE19-AC2087DC1B5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A0FEE-CC7B-4E80-99EF-931CB80F5339}" type="datetimeFigureOut">
              <a:rPr kumimoji="1" lang="ja-JP" altLang="en-US" smtClean="0"/>
              <a:pPr/>
              <a:t>2010/7/6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0EE7B-B617-45AE-AE19-AC2087DC1B5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A0FEE-CC7B-4E80-99EF-931CB80F5339}" type="datetimeFigureOut">
              <a:rPr kumimoji="1" lang="ja-JP" altLang="en-US" smtClean="0"/>
              <a:pPr/>
              <a:t>2010/7/6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0EE7B-B617-45AE-AE19-AC2087DC1B5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A0FEE-CC7B-4E80-99EF-931CB80F5339}" type="datetimeFigureOut">
              <a:rPr kumimoji="1" lang="ja-JP" altLang="en-US" smtClean="0"/>
              <a:pPr/>
              <a:t>2010/7/6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0EE7B-B617-45AE-AE19-AC2087DC1B5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A0FEE-CC7B-4E80-99EF-931CB80F5339}" type="datetimeFigureOut">
              <a:rPr kumimoji="1" lang="ja-JP" altLang="en-US" smtClean="0"/>
              <a:pPr/>
              <a:t>2010/7/6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0EE7B-B617-45AE-AE19-AC2087DC1B5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A0FEE-CC7B-4E80-99EF-931CB80F5339}" type="datetimeFigureOut">
              <a:rPr kumimoji="1" lang="ja-JP" altLang="en-US" smtClean="0"/>
              <a:pPr/>
              <a:t>2010/7/6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0EE7B-B617-45AE-AE19-AC2087DC1B5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A0FEE-CC7B-4E80-99EF-931CB80F5339}" type="datetimeFigureOut">
              <a:rPr kumimoji="1" lang="ja-JP" altLang="en-US" smtClean="0"/>
              <a:pPr/>
              <a:t>2010/7/6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0EE7B-B617-45AE-AE19-AC2087DC1B5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A0FEE-CC7B-4E80-99EF-931CB80F5339}" type="datetimeFigureOut">
              <a:rPr kumimoji="1" lang="ja-JP" altLang="en-US" smtClean="0"/>
              <a:pPr/>
              <a:t>2010/7/6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0EE7B-B617-45AE-AE19-AC2087DC1B5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A0FEE-CC7B-4E80-99EF-931CB80F5339}" type="datetimeFigureOut">
              <a:rPr kumimoji="1" lang="ja-JP" altLang="en-US" smtClean="0"/>
              <a:pPr/>
              <a:t>2010/7/6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0EE7B-B617-45AE-AE19-AC2087DC1B5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6A0FEE-CC7B-4E80-99EF-931CB80F5339}" type="datetimeFigureOut">
              <a:rPr kumimoji="1" lang="ja-JP" altLang="en-US" smtClean="0"/>
              <a:pPr/>
              <a:t>2010/7/6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50EE7B-B617-45AE-AE19-AC2087DC1B5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google.co.jp/imgres?imgurl=http://img.blogs.yahoo.co.jp/ybi/1/5f/b1/ped_in_canada/folder/1031829/img_1031829_25504993_0?1253748869&amp;imgrefurl=http://blogs.yahoo.co.jp/ped_in_canada/25504993.html&amp;usg=__N8ySNbdCxYr4t11BKaD_Kno8WwY=&amp;h=313&amp;w=300&amp;sz=27&amp;hl=ja&amp;start=16&amp;um=1&amp;itbs=1&amp;tbnid=2v9u0-GmSUkdwM:&amp;tbnh=117&amp;tbnw=112&amp;prev=/images?q=%E6%B0%B4%E7%97%98%E5%B8%AF%E7%8A%B6%E7%96%B1%E7%96%B9%E3%82%A6%E3%82%A4%E3%83%AB%E3%82%B9%E3%80%80&amp;um=1&amp;hl=ja&amp;sa=N&amp;tbs=isch:1" TargetMode="Externa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en-US" altLang="ja-JP" dirty="0" smtClean="0"/>
              <a:t>Case17</a:t>
            </a: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kumimoji="1" lang="ja-JP" altLang="en-US" dirty="0" smtClean="0"/>
              <a:t>６班</a:t>
            </a:r>
            <a:endParaRPr kumimoji="1" lang="en-US" altLang="ja-JP" dirty="0" smtClean="0"/>
          </a:p>
          <a:p>
            <a:r>
              <a:rPr lang="ja-JP" altLang="en-US" dirty="0" smtClean="0"/>
              <a:t>小池・越田・後藤　・古谷野</a:t>
            </a:r>
            <a:endParaRPr kumimoji="1" lang="ja-JP" altLang="en-US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5148064" y="4437112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latin typeface="+mn-ea"/>
              </a:rPr>
              <a:t>3</a:t>
            </a:r>
            <a:endParaRPr kumimoji="1" lang="ja-JP" altLang="en-US" dirty="0">
              <a:latin typeface="+mn-e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827584" y="620688"/>
            <a:ext cx="6768752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dirty="0" smtClean="0">
                <a:solidFill>
                  <a:schemeClr val="tx2"/>
                </a:solidFill>
              </a:rPr>
              <a:t>診断は･･･</a:t>
            </a:r>
            <a:endParaRPr kumimoji="1" lang="en-US" altLang="ja-JP" sz="2800" dirty="0" smtClean="0">
              <a:solidFill>
                <a:schemeClr val="tx2"/>
              </a:solidFill>
            </a:endParaRPr>
          </a:p>
          <a:p>
            <a:r>
              <a:rPr lang="ja-JP" altLang="en-US" sz="2800" dirty="0"/>
              <a:t>　</a:t>
            </a:r>
            <a:r>
              <a:rPr lang="ja-JP" altLang="en-US" sz="2800" dirty="0" smtClean="0"/>
              <a:t>帯状疱疹</a:t>
            </a:r>
            <a:endParaRPr lang="en-US" altLang="ja-JP" sz="2800" dirty="0" smtClean="0"/>
          </a:p>
          <a:p>
            <a:endParaRPr kumimoji="1" lang="en-US" altLang="ja-JP" sz="2800" dirty="0"/>
          </a:p>
          <a:p>
            <a:r>
              <a:rPr lang="ja-JP" altLang="en-US" sz="2800" dirty="0" smtClean="0">
                <a:solidFill>
                  <a:schemeClr val="tx2"/>
                </a:solidFill>
              </a:rPr>
              <a:t>原因ウイルスは・・・</a:t>
            </a:r>
            <a:endParaRPr lang="en-US" altLang="ja-JP" sz="2800" dirty="0" smtClean="0">
              <a:solidFill>
                <a:schemeClr val="tx2"/>
              </a:solidFill>
            </a:endParaRPr>
          </a:p>
          <a:p>
            <a:r>
              <a:rPr lang="ja-JP" altLang="en-US" sz="2800" dirty="0" smtClean="0"/>
              <a:t>　水痘帯状疱疹ウイルス</a:t>
            </a:r>
            <a:endParaRPr lang="en-US" altLang="ja-JP" sz="2800" dirty="0" smtClean="0"/>
          </a:p>
          <a:p>
            <a:endParaRPr lang="en-US" altLang="ja-JP" sz="2800" dirty="0" smtClean="0"/>
          </a:p>
        </p:txBody>
      </p:sp>
      <p:sp>
        <p:nvSpPr>
          <p:cNvPr id="3" name="正方形/長方形 2"/>
          <p:cNvSpPr/>
          <p:nvPr/>
        </p:nvSpPr>
        <p:spPr>
          <a:xfrm>
            <a:off x="1043608" y="3212976"/>
            <a:ext cx="7056784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2800" dirty="0" smtClean="0"/>
              <a:t>DNA</a:t>
            </a:r>
            <a:r>
              <a:rPr lang="ja-JP" altLang="en-US" sz="2800" dirty="0" smtClean="0"/>
              <a:t>ウイルスのヘルペスウイルス科に属するウイルスの一種で、学名は</a:t>
            </a:r>
            <a:r>
              <a:rPr lang="en-US" altLang="ja-JP" sz="2800" dirty="0" smtClean="0"/>
              <a:t>HHV-3</a:t>
            </a:r>
            <a:r>
              <a:rPr lang="ja-JP" altLang="en-US" sz="2800" dirty="0" smtClean="0"/>
              <a:t>（</a:t>
            </a:r>
            <a:r>
              <a:rPr lang="en-US" altLang="ja-JP" sz="2800" dirty="0" smtClean="0"/>
              <a:t>human </a:t>
            </a:r>
            <a:r>
              <a:rPr lang="en-US" altLang="ja-JP" sz="2800" dirty="0" err="1" smtClean="0"/>
              <a:t>herpesvirus</a:t>
            </a:r>
            <a:r>
              <a:rPr lang="en-US" altLang="ja-JP" sz="2800" dirty="0" smtClean="0"/>
              <a:t> 3</a:t>
            </a:r>
            <a:r>
              <a:rPr lang="ja-JP" altLang="en-US" sz="2800" dirty="0" smtClean="0"/>
              <a:t>）。ヘルペスウイルス科の中では</a:t>
            </a:r>
            <a:r>
              <a:rPr lang="en-US" altLang="ja-JP" sz="2800" dirty="0" smtClean="0"/>
              <a:t>α-</a:t>
            </a:r>
            <a:r>
              <a:rPr lang="ja-JP" altLang="en-US" sz="2800" dirty="0" smtClean="0"/>
              <a:t>ヘルペスウイルス亜科に属し、同じ亜科に属する単純ヘルペスウイルス</a:t>
            </a:r>
            <a:r>
              <a:rPr lang="en-US" altLang="ja-JP" sz="2800" dirty="0" smtClean="0"/>
              <a:t>1</a:t>
            </a:r>
            <a:r>
              <a:rPr lang="ja-JP" altLang="en-US" sz="2800" dirty="0" smtClean="0"/>
              <a:t>型及び</a:t>
            </a:r>
            <a:r>
              <a:rPr lang="en-US" altLang="ja-JP" sz="2800" dirty="0" smtClean="0"/>
              <a:t>2</a:t>
            </a:r>
            <a:r>
              <a:rPr lang="ja-JP" altLang="en-US" sz="2800" dirty="0" smtClean="0"/>
              <a:t>型とは類似点が多い。</a:t>
            </a:r>
            <a:endParaRPr lang="ja-JP" altLang="en-US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323528" y="692696"/>
            <a:ext cx="864096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 smtClean="0">
                <a:solidFill>
                  <a:schemeClr val="tx2"/>
                </a:solidFill>
              </a:rPr>
              <a:t>　診断方法は・・・</a:t>
            </a:r>
            <a:endParaRPr kumimoji="1" lang="en-US" altLang="ja-JP" sz="2400" dirty="0" smtClean="0">
              <a:solidFill>
                <a:schemeClr val="tx2"/>
              </a:solidFill>
            </a:endParaRPr>
          </a:p>
          <a:p>
            <a:r>
              <a:rPr lang="ja-JP" altLang="en-US" sz="2400" dirty="0" smtClean="0"/>
              <a:t>　　特徴的な発疹</a:t>
            </a:r>
            <a:r>
              <a:rPr lang="ja-JP" altLang="en-US" sz="2400" b="1" dirty="0" smtClean="0"/>
              <a:t>支配神経領域に限局</a:t>
            </a:r>
            <a:r>
              <a:rPr lang="ja-JP" altLang="en-US" sz="2400" dirty="0" smtClean="0"/>
              <a:t>した皮疹を形成。</a:t>
            </a:r>
          </a:p>
          <a:p>
            <a:endParaRPr lang="en-US" altLang="ja-JP" sz="2400" dirty="0" smtClean="0"/>
          </a:p>
          <a:p>
            <a:r>
              <a:rPr lang="ja-JP" altLang="en-US" sz="2400" dirty="0"/>
              <a:t>　</a:t>
            </a:r>
            <a:r>
              <a:rPr lang="ja-JP" altLang="en-US" sz="2400" dirty="0" smtClean="0"/>
              <a:t>　ウイルス分離、</a:t>
            </a:r>
            <a:endParaRPr lang="en-US" altLang="ja-JP" sz="2400" dirty="0" smtClean="0"/>
          </a:p>
          <a:p>
            <a:r>
              <a:rPr lang="ja-JP" altLang="en-US" sz="2400" dirty="0"/>
              <a:t>　</a:t>
            </a:r>
            <a:r>
              <a:rPr lang="ja-JP" altLang="en-US" sz="2400" dirty="0" smtClean="0"/>
              <a:t>　蛍光抗体法、</a:t>
            </a:r>
            <a:endParaRPr lang="en-US" altLang="ja-JP" sz="2400" dirty="0" smtClean="0"/>
          </a:p>
          <a:p>
            <a:r>
              <a:rPr lang="ja-JP" altLang="en-US" sz="2400" dirty="0"/>
              <a:t>　</a:t>
            </a:r>
            <a:r>
              <a:rPr lang="ja-JP" altLang="en-US" sz="2400" dirty="0" smtClean="0"/>
              <a:t>　</a:t>
            </a:r>
            <a:r>
              <a:rPr lang="en-US" altLang="ja-JP" sz="2400" dirty="0" smtClean="0"/>
              <a:t>DNA-PCR</a:t>
            </a:r>
          </a:p>
          <a:p>
            <a:r>
              <a:rPr kumimoji="1" lang="ja-JP" altLang="en-US" sz="2400" dirty="0" smtClean="0"/>
              <a:t>　　血清抗体価（</a:t>
            </a:r>
            <a:r>
              <a:rPr kumimoji="1" lang="en-US" altLang="ja-JP" sz="2400" dirty="0" err="1" smtClean="0"/>
              <a:t>IgM</a:t>
            </a:r>
            <a:r>
              <a:rPr kumimoji="1" lang="ja-JP" altLang="en-US" sz="2400" dirty="0" smtClean="0"/>
              <a:t>抗体の存在ペア血清での</a:t>
            </a:r>
            <a:r>
              <a:rPr kumimoji="1" lang="en-US" altLang="ja-JP" sz="2400" dirty="0" err="1" smtClean="0"/>
              <a:t>IgG</a:t>
            </a:r>
            <a:r>
              <a:rPr kumimoji="1" lang="ja-JP" altLang="en-US" sz="2400" dirty="0" smtClean="0"/>
              <a:t>抗体価の上昇）</a:t>
            </a:r>
            <a:endParaRPr kumimoji="1" lang="en-US" altLang="ja-JP" sz="2400" dirty="0" smtClean="0"/>
          </a:p>
        </p:txBody>
      </p:sp>
      <p:pic>
        <p:nvPicPr>
          <p:cNvPr id="4100" name="Picture 4" descr="http://t2.gstatic.com/images?q=tbn:2v9u0-GmSUkdwM:http://img.blogs.yahoo.co.jp/ybi/1/5f/b1/ped_in_canada/folder/1031829/img_1031829_25504993_0%3F1253748869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68344" y="1052736"/>
            <a:ext cx="1066800" cy="11144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/>
          <p:cNvSpPr/>
          <p:nvPr/>
        </p:nvSpPr>
        <p:spPr>
          <a:xfrm>
            <a:off x="899592" y="692696"/>
            <a:ext cx="7344816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 smtClean="0">
                <a:solidFill>
                  <a:schemeClr val="tx2"/>
                </a:solidFill>
              </a:rPr>
              <a:t>感染源は・・・</a:t>
            </a:r>
            <a:endParaRPr lang="en-US" altLang="ja-JP" sz="2400" dirty="0" smtClean="0">
              <a:solidFill>
                <a:schemeClr val="tx2"/>
              </a:solidFill>
            </a:endParaRPr>
          </a:p>
          <a:p>
            <a:r>
              <a:rPr lang="ja-JP" altLang="en-US" sz="2400" dirty="0" smtClean="0"/>
              <a:t>　水痘治癒後に</a:t>
            </a:r>
            <a:r>
              <a:rPr lang="ja-JP" altLang="en-US" sz="2400" b="1" dirty="0" smtClean="0"/>
              <a:t>脊髄知覚神経節</a:t>
            </a:r>
            <a:r>
              <a:rPr lang="ja-JP" altLang="en-US" sz="2400" dirty="0" smtClean="0"/>
              <a:t>に潜伏感染した</a:t>
            </a:r>
            <a:r>
              <a:rPr lang="en-US" altLang="ja-JP" sz="2400" dirty="0" smtClean="0"/>
              <a:t>VSV</a:t>
            </a:r>
            <a:r>
              <a:rPr lang="ja-JP" altLang="en-US" sz="2400" dirty="0" smtClean="0"/>
              <a:t>が回帰発症。</a:t>
            </a:r>
          </a:p>
          <a:p>
            <a:r>
              <a:rPr lang="ja-JP" altLang="en-US" sz="2400" dirty="0" smtClean="0"/>
              <a:t>　*老齢、免疫抑制剤の使用等、細胞性免疫の低下によって再活性化、発症。　（発症年齢は</a:t>
            </a:r>
            <a:r>
              <a:rPr lang="en-US" altLang="ja-JP" sz="2400" dirty="0" smtClean="0"/>
              <a:t>10</a:t>
            </a:r>
            <a:r>
              <a:rPr lang="ja-JP" altLang="en-US" sz="2400" dirty="0" smtClean="0"/>
              <a:t>歳以上） </a:t>
            </a:r>
            <a:endParaRPr lang="ja-JP" altLang="en-US" sz="2400" dirty="0"/>
          </a:p>
        </p:txBody>
      </p:sp>
      <p:pic>
        <p:nvPicPr>
          <p:cNvPr id="3" name="Picture 2" descr="図　帯状疱疹と痛覚経路 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16016" y="3212976"/>
            <a:ext cx="3600400" cy="312034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344020" y="620688"/>
            <a:ext cx="8496944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 smtClean="0">
                <a:solidFill>
                  <a:schemeClr val="tx2"/>
                </a:solidFill>
              </a:rPr>
              <a:t>治療は・・・</a:t>
            </a:r>
            <a:endParaRPr kumimoji="1" lang="en-US" altLang="ja-JP" sz="2400" dirty="0" smtClean="0">
              <a:solidFill>
                <a:schemeClr val="tx2"/>
              </a:solidFill>
            </a:endParaRPr>
          </a:p>
          <a:p>
            <a:endParaRPr lang="en-US" altLang="ja-JP" sz="2400" dirty="0"/>
          </a:p>
          <a:p>
            <a:r>
              <a:rPr kumimoji="1" lang="ja-JP" altLang="en-US" sz="2400" dirty="0" smtClean="0">
                <a:solidFill>
                  <a:srgbClr val="00B0F0"/>
                </a:solidFill>
              </a:rPr>
              <a:t>治療対象者</a:t>
            </a:r>
            <a:endParaRPr kumimoji="1" lang="en-US" altLang="ja-JP" sz="2400" dirty="0" smtClean="0">
              <a:solidFill>
                <a:srgbClr val="00B0F0"/>
              </a:solidFill>
            </a:endParaRPr>
          </a:p>
          <a:p>
            <a:r>
              <a:rPr lang="ja-JP" altLang="en-US" sz="2400" dirty="0"/>
              <a:t>　</a:t>
            </a:r>
            <a:r>
              <a:rPr lang="ja-JP" altLang="en-US" sz="2400" dirty="0" smtClean="0"/>
              <a:t>ハイリスクの小児</a:t>
            </a:r>
            <a:endParaRPr lang="en-US" altLang="ja-JP" sz="2400" dirty="0" smtClean="0"/>
          </a:p>
          <a:p>
            <a:r>
              <a:rPr kumimoji="1" lang="ja-JP" altLang="en-US" sz="2400" dirty="0"/>
              <a:t>　</a:t>
            </a:r>
            <a:r>
              <a:rPr kumimoji="1" lang="ja-JP" altLang="en-US" sz="2400" dirty="0" smtClean="0"/>
              <a:t>免疫不全者の帯状疱疹</a:t>
            </a:r>
            <a:endParaRPr kumimoji="1" lang="en-US" altLang="ja-JP" sz="2400" dirty="0" smtClean="0"/>
          </a:p>
          <a:p>
            <a:r>
              <a:rPr lang="ja-JP" altLang="en-US" sz="2400" dirty="0" smtClean="0"/>
              <a:t>　播種性帯状疱疹</a:t>
            </a:r>
            <a:endParaRPr lang="en-US" altLang="ja-JP" sz="2400" dirty="0" smtClean="0"/>
          </a:p>
          <a:p>
            <a:r>
              <a:rPr kumimoji="1" lang="ja-JP" altLang="en-US" sz="2400" dirty="0"/>
              <a:t>　</a:t>
            </a:r>
            <a:r>
              <a:rPr kumimoji="1" lang="en-US" altLang="ja-JP" sz="2400" dirty="0" smtClean="0"/>
              <a:t>VZV</a:t>
            </a:r>
            <a:r>
              <a:rPr kumimoji="1" lang="ja-JP" altLang="en-US" sz="2400" dirty="0" smtClean="0"/>
              <a:t>抗体陰性で</a:t>
            </a:r>
            <a:r>
              <a:rPr kumimoji="1" lang="en-US" altLang="ja-JP" sz="2400" dirty="0" smtClean="0"/>
              <a:t>VZV</a:t>
            </a:r>
            <a:r>
              <a:rPr kumimoji="1" lang="ja-JP" altLang="en-US" sz="2400" dirty="0" smtClean="0"/>
              <a:t>の患者に暴露したもの</a:t>
            </a:r>
            <a:endParaRPr kumimoji="1" lang="en-US" altLang="ja-JP" sz="2400" dirty="0" smtClean="0"/>
          </a:p>
          <a:p>
            <a:r>
              <a:rPr lang="ja-JP" altLang="en-US" sz="2400" dirty="0"/>
              <a:t>　</a:t>
            </a:r>
            <a:r>
              <a:rPr lang="ja-JP" altLang="en-US" sz="2400" dirty="0" smtClean="0"/>
              <a:t>　　　（</a:t>
            </a:r>
            <a:r>
              <a:rPr lang="en-US" altLang="ja-JP" sz="2400" dirty="0" smtClean="0"/>
              <a:t>72</a:t>
            </a:r>
            <a:r>
              <a:rPr lang="ja-JP" altLang="en-US" sz="2400" dirty="0" smtClean="0"/>
              <a:t>時間以内なら有用）</a:t>
            </a:r>
            <a:endParaRPr lang="en-US" altLang="ja-JP" sz="2400" dirty="0" smtClean="0"/>
          </a:p>
          <a:p>
            <a:endParaRPr kumimoji="1" lang="en-US" altLang="ja-JP" sz="2400" dirty="0"/>
          </a:p>
          <a:p>
            <a:r>
              <a:rPr lang="ja-JP" altLang="en-US" sz="2400" dirty="0" smtClean="0">
                <a:solidFill>
                  <a:srgbClr val="00B0F0"/>
                </a:solidFill>
              </a:rPr>
              <a:t>治療薬</a:t>
            </a:r>
            <a:endParaRPr lang="en-US" altLang="ja-JP" sz="2400" dirty="0" smtClean="0">
              <a:solidFill>
                <a:srgbClr val="00B0F0"/>
              </a:solidFill>
            </a:endParaRPr>
          </a:p>
          <a:p>
            <a:r>
              <a:rPr kumimoji="1" lang="ja-JP" altLang="en-US" sz="2400" dirty="0" smtClean="0"/>
              <a:t>・水痘弱毒生ワクチンの緊急接種</a:t>
            </a:r>
            <a:endParaRPr kumimoji="1" lang="en-US" altLang="ja-JP" sz="2400" dirty="0" smtClean="0"/>
          </a:p>
          <a:p>
            <a:r>
              <a:rPr lang="ja-JP" altLang="en-US" sz="2400" dirty="0" smtClean="0"/>
              <a:t>・</a:t>
            </a:r>
            <a:r>
              <a:rPr lang="en-US" altLang="ja-JP" sz="2400" dirty="0" smtClean="0"/>
              <a:t>VZV</a:t>
            </a:r>
            <a:r>
              <a:rPr lang="ja-JP" altLang="en-US" sz="2400" dirty="0" smtClean="0"/>
              <a:t>抗体高力価の免疫グロブリン製剤</a:t>
            </a:r>
            <a:endParaRPr lang="en-US" altLang="ja-JP" sz="2400" dirty="0" smtClean="0"/>
          </a:p>
          <a:p>
            <a:r>
              <a:rPr kumimoji="1" lang="ja-JP" altLang="en-US" sz="2400" dirty="0" smtClean="0"/>
              <a:t>・抗ウイルス薬</a:t>
            </a:r>
            <a:r>
              <a:rPr kumimoji="1" lang="en-US" altLang="ja-JP" sz="2400" dirty="0" smtClean="0"/>
              <a:t>:</a:t>
            </a:r>
            <a:r>
              <a:rPr kumimoji="1" lang="ja-JP" altLang="en-US" sz="2400" dirty="0" smtClean="0"/>
              <a:t>　</a:t>
            </a:r>
            <a:r>
              <a:rPr kumimoji="1" lang="ja-JP" altLang="en-US" sz="2400" dirty="0" smtClean="0">
                <a:solidFill>
                  <a:srgbClr val="D60093"/>
                </a:solidFill>
              </a:rPr>
              <a:t>アシクロビル</a:t>
            </a:r>
            <a:r>
              <a:rPr lang="ja-JP" altLang="en-US" sz="2400" dirty="0" smtClean="0"/>
              <a:t>、バラシクロビル、ファムシクロビル</a:t>
            </a:r>
            <a:endParaRPr lang="en-US" altLang="ja-JP" sz="2400" dirty="0" smtClean="0"/>
          </a:p>
          <a:p>
            <a:r>
              <a:rPr kumimoji="1" lang="ja-JP" altLang="en-US" sz="2400" dirty="0" smtClean="0"/>
              <a:t>・外用薬</a:t>
            </a:r>
            <a:r>
              <a:rPr kumimoji="1" lang="en-US" altLang="ja-JP" sz="2400" dirty="0" smtClean="0"/>
              <a:t>:</a:t>
            </a:r>
            <a:r>
              <a:rPr kumimoji="1" lang="ja-JP" altLang="en-US" sz="2400" dirty="0" smtClean="0"/>
              <a:t>　石炭酸亜鉛化リニメント</a:t>
            </a:r>
            <a:endParaRPr kumimoji="1" lang="en-US" altLang="ja-JP" sz="2400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valtrex.jp/cp/img/CP_18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908720"/>
            <a:ext cx="7689101" cy="482453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827584" y="692696"/>
            <a:ext cx="6912768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 smtClean="0">
                <a:solidFill>
                  <a:schemeClr val="tx2"/>
                </a:solidFill>
              </a:rPr>
              <a:t>重要な合併症は・・・</a:t>
            </a:r>
            <a:endParaRPr kumimoji="1" lang="en-US" altLang="ja-JP" sz="2400" dirty="0" smtClean="0">
              <a:solidFill>
                <a:schemeClr val="tx2"/>
              </a:solidFill>
            </a:endParaRPr>
          </a:p>
          <a:p>
            <a:r>
              <a:rPr lang="ja-JP" altLang="en-US" sz="2400" dirty="0"/>
              <a:t>　</a:t>
            </a:r>
            <a:r>
              <a:rPr lang="ja-JP" altLang="en-US" sz="2400" dirty="0" smtClean="0"/>
              <a:t>帯状疱疹後神経痛</a:t>
            </a:r>
            <a:endParaRPr lang="en-US" altLang="ja-JP" sz="2400" dirty="0" smtClean="0"/>
          </a:p>
          <a:p>
            <a:r>
              <a:rPr lang="ja-JP" altLang="en-US" sz="2400" dirty="0" smtClean="0"/>
              <a:t>　　　（三叉神経第 </a:t>
            </a:r>
            <a:r>
              <a:rPr lang="en-US" altLang="ja-JP" sz="2400" dirty="0" smtClean="0"/>
              <a:t>1 </a:t>
            </a:r>
            <a:r>
              <a:rPr lang="ja-JP" altLang="en-US" sz="2400" dirty="0" smtClean="0"/>
              <a:t>枝や肋間神経に生ずる）</a:t>
            </a:r>
            <a:endParaRPr lang="en-US" altLang="ja-JP" sz="2400" dirty="0" smtClean="0"/>
          </a:p>
          <a:p>
            <a:r>
              <a:rPr kumimoji="1" lang="ja-JP" altLang="en-US" sz="2400" dirty="0"/>
              <a:t>　</a:t>
            </a:r>
            <a:endParaRPr kumimoji="1" lang="en-US" altLang="ja-JP" sz="2400" dirty="0" smtClean="0"/>
          </a:p>
          <a:p>
            <a:endParaRPr lang="en-US" altLang="ja-JP" sz="2400" dirty="0" smtClean="0"/>
          </a:p>
          <a:p>
            <a:endParaRPr kumimoji="1" lang="en-US" altLang="ja-JP" sz="2400" dirty="0" smtClean="0"/>
          </a:p>
          <a:p>
            <a:endParaRPr lang="en-US" altLang="ja-JP" sz="2400" dirty="0" smtClean="0"/>
          </a:p>
          <a:p>
            <a:endParaRPr kumimoji="1" lang="en-US" altLang="ja-JP" sz="2400" dirty="0" smtClean="0"/>
          </a:p>
          <a:p>
            <a:endParaRPr lang="en-US" altLang="ja-JP" sz="2400" dirty="0" smtClean="0"/>
          </a:p>
          <a:p>
            <a:endParaRPr kumimoji="1" lang="en-US" altLang="ja-JP" sz="2400" dirty="0" smtClean="0"/>
          </a:p>
          <a:p>
            <a:endParaRPr kumimoji="1" lang="en-US" altLang="ja-JP" sz="2400" dirty="0" smtClean="0"/>
          </a:p>
          <a:p>
            <a:endParaRPr lang="en-US" altLang="ja-JP" sz="2400" dirty="0" smtClean="0"/>
          </a:p>
          <a:p>
            <a:endParaRPr kumimoji="1" lang="en-US" altLang="ja-JP" sz="2400" dirty="0" smtClean="0"/>
          </a:p>
          <a:p>
            <a:r>
              <a:rPr kumimoji="1" lang="ja-JP" altLang="en-US" sz="2400" dirty="0" smtClean="0"/>
              <a:t>　髄膜・脳炎</a:t>
            </a:r>
            <a:endParaRPr kumimoji="1" lang="en-US" altLang="ja-JP" sz="2400" dirty="0" smtClean="0"/>
          </a:p>
          <a:p>
            <a:r>
              <a:rPr lang="ja-JP" altLang="en-US" sz="2400" dirty="0"/>
              <a:t>　</a:t>
            </a:r>
            <a:r>
              <a:rPr lang="ja-JP" altLang="en-US" sz="2400" dirty="0" smtClean="0"/>
              <a:t>四肢・顔面などの知覚・運動麻痺</a:t>
            </a:r>
            <a:endParaRPr lang="en-US" altLang="ja-JP" sz="2400" dirty="0" smtClean="0"/>
          </a:p>
        </p:txBody>
      </p:sp>
      <p:pic>
        <p:nvPicPr>
          <p:cNvPr id="3074" name="Picture 2" descr="http://valtrex.jp/hz/img/0809/vzv_1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43808" y="1916832"/>
            <a:ext cx="5427773" cy="338437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86</TotalTime>
  <Words>81</Words>
  <Application>Microsoft Office PowerPoint</Application>
  <PresentationFormat>画面に合わせる (4:3)</PresentationFormat>
  <Paragraphs>49</Paragraphs>
  <Slides>7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7</vt:i4>
      </vt:variant>
    </vt:vector>
  </HeadingPairs>
  <TitlesOfParts>
    <vt:vector size="8" baseType="lpstr">
      <vt:lpstr>Office テーマ</vt:lpstr>
      <vt:lpstr>Case17</vt:lpstr>
      <vt:lpstr>スライド 2</vt:lpstr>
      <vt:lpstr>スライド 3</vt:lpstr>
      <vt:lpstr>スライド 4</vt:lpstr>
      <vt:lpstr>スライド 5</vt:lpstr>
      <vt:lpstr>スライド 6</vt:lpstr>
      <vt:lpstr>スライド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Case17</dc:title>
  <dc:creator>ygoto</dc:creator>
  <cp:lastModifiedBy>ygoto</cp:lastModifiedBy>
  <cp:revision>4</cp:revision>
  <dcterms:created xsi:type="dcterms:W3CDTF">2010-07-04T07:09:27Z</dcterms:created>
  <dcterms:modified xsi:type="dcterms:W3CDTF">2010-07-06T08:22:41Z</dcterms:modified>
</cp:coreProperties>
</file>