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5" r:id="rId3"/>
    <p:sldId id="257" r:id="rId4"/>
    <p:sldId id="261" r:id="rId5"/>
    <p:sldId id="260" r:id="rId6"/>
    <p:sldId id="258" r:id="rId7"/>
    <p:sldId id="259" r:id="rId8"/>
    <p:sldId id="262" r:id="rId9"/>
    <p:sldId id="263" r:id="rId1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5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1"/>
      </p:bgRef>
    </p:bg>
    <p:spTree>
      <p:nvGrpSpPr>
        <p:cNvPr id="1" name=""/>
        <p:cNvGrpSpPr/>
        <p:nvPr/>
      </p:nvGrpSpPr>
      <p:grpSpPr>
        <a:xfrm>
          <a:off x="0" y="0"/>
          <a:ext cx="0" cy="0"/>
          <a:chOff x="0" y="0"/>
          <a:chExt cx="0" cy="0"/>
        </a:xfrm>
      </p:grpSpPr>
      <p:sp>
        <p:nvSpPr>
          <p:cNvPr id="8" name="タイトル 7"/>
          <p:cNvSpPr>
            <a:spLocks noGrp="1"/>
          </p:cNvSpPr>
          <p:nvPr>
            <p:ph type="ctrTitle"/>
          </p:nvPr>
        </p:nvSpPr>
        <p:spPr>
          <a:xfrm>
            <a:off x="2286000" y="3124200"/>
            <a:ext cx="6172200" cy="1894362"/>
          </a:xfrm>
        </p:spPr>
        <p:txBody>
          <a:bodyPr/>
          <a:lstStyle>
            <a:lvl1pPr>
              <a:defRPr b="1"/>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bwMode="auto">
          <a:xfrm rot="5400000">
            <a:off x="7764621" y="1174097"/>
            <a:ext cx="2286000" cy="381000"/>
          </a:xfrm>
        </p:spPr>
        <p:txBody>
          <a:bodyPr/>
          <a:lstStyle/>
          <a:p>
            <a:fld id="{911A9209-7A98-44DC-A305-E0DE540DB832}" type="datetimeFigureOut">
              <a:rPr kumimoji="1" lang="ja-JP" altLang="en-US" smtClean="0"/>
              <a:t>2009/5/8</a:t>
            </a:fld>
            <a:endParaRPr kumimoji="1" lang="ja-JP" altLang="en-US"/>
          </a:p>
        </p:txBody>
      </p:sp>
      <p:sp>
        <p:nvSpPr>
          <p:cNvPr id="17" name="フッター プレースホルダ 16"/>
          <p:cNvSpPr>
            <a:spLocks noGrp="1"/>
          </p:cNvSpPr>
          <p:nvPr>
            <p:ph type="ftr" sz="quarter" idx="11"/>
          </p:nvPr>
        </p:nvSpPr>
        <p:spPr bwMode="auto">
          <a:xfrm rot="5400000">
            <a:off x="7077269" y="4181669"/>
            <a:ext cx="3657600" cy="384048"/>
          </a:xfrm>
        </p:spPr>
        <p:txBody>
          <a:bodyPr/>
          <a:lstStyle/>
          <a:p>
            <a:endParaRPr kumimoji="1" lang="ja-JP" altLang="en-US"/>
          </a:p>
        </p:txBody>
      </p:sp>
      <p:sp>
        <p:nvSpPr>
          <p:cNvPr id="10" name="正方形/長方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正方形/長方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正方形/長方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コネクタ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コネクタ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コネクタ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コネクタ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コネクタ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コネクタ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正方形/長方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円/楕円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円/楕円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円/楕円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円/楕円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円/楕円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スライド番号プレースホルダ 28"/>
          <p:cNvSpPr>
            <a:spLocks noGrp="1"/>
          </p:cNvSpPr>
          <p:nvPr>
            <p:ph type="sldNum" sz="quarter" idx="12"/>
          </p:nvPr>
        </p:nvSpPr>
        <p:spPr bwMode="auto">
          <a:xfrm>
            <a:off x="1325544" y="4928702"/>
            <a:ext cx="609600" cy="517524"/>
          </a:xfrm>
        </p:spPr>
        <p:txBody>
          <a:bodyPr/>
          <a:lstStyle/>
          <a:p>
            <a:fld id="{9E699EB6-5B70-4015-A130-90D3DA56FB81}" type="slidenum">
              <a:rPr kumimoji="1" lang="ja-JP" altLang="en-US" smtClean="0"/>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911A9209-7A98-44DC-A305-E0DE540DB832}" type="datetimeFigureOut">
              <a:rPr kumimoji="1" lang="ja-JP" altLang="en-US" smtClean="0"/>
              <a:t>2009/5/8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E699EB6-5B70-4015-A130-90D3DA56FB81}" type="slidenum">
              <a:rPr kumimoji="1" lang="ja-JP" altLang="en-US" smtClean="0"/>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1676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911A9209-7A98-44DC-A305-E0DE540DB832}" type="datetimeFigureOut">
              <a:rPr kumimoji="1" lang="ja-JP" altLang="en-US" smtClean="0"/>
              <a:t>2009/5/8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E699EB6-5B70-4015-A130-90D3DA56FB81}" type="slidenum">
              <a:rPr kumimoji="1" lang="ja-JP" altLang="en-US" smtClean="0"/>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8" name="コンテンツ プレースホルダ 7"/>
          <p:cNvSpPr>
            <a:spLocks noGrp="1"/>
          </p:cNvSpPr>
          <p:nvPr>
            <p:ph sz="quarter" idx="1"/>
          </p:nvPr>
        </p:nvSpPr>
        <p:spPr>
          <a:xfrm>
            <a:off x="457200" y="1600200"/>
            <a:ext cx="7467600" cy="4873752"/>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4"/>
          </p:nvPr>
        </p:nvSpPr>
        <p:spPr/>
        <p:txBody>
          <a:bodyPr rtlCol="0"/>
          <a:lstStyle/>
          <a:p>
            <a:fld id="{911A9209-7A98-44DC-A305-E0DE540DB832}" type="datetimeFigureOut">
              <a:rPr kumimoji="1" lang="ja-JP" altLang="en-US" smtClean="0"/>
              <a:t>2009/5/8</a:t>
            </a:fld>
            <a:endParaRPr kumimoji="1" lang="ja-JP" altLang="en-US"/>
          </a:p>
        </p:txBody>
      </p:sp>
      <p:sp>
        <p:nvSpPr>
          <p:cNvPr id="9" name="スライド番号プレースホルダ 8"/>
          <p:cNvSpPr>
            <a:spLocks noGrp="1"/>
          </p:cNvSpPr>
          <p:nvPr>
            <p:ph type="sldNum" sz="quarter" idx="15"/>
          </p:nvPr>
        </p:nvSpPr>
        <p:spPr/>
        <p:txBody>
          <a:bodyPr rtlCol="0"/>
          <a:lstStyle/>
          <a:p>
            <a:fld id="{9E699EB6-5B70-4015-A130-90D3DA56FB81}" type="slidenum">
              <a:rPr kumimoji="1" lang="ja-JP" altLang="en-US" smtClean="0"/>
              <a:t>&lt;#&gt;</a:t>
            </a:fld>
            <a:endParaRPr kumimoji="1" lang="ja-JP" altLang="en-US"/>
          </a:p>
        </p:txBody>
      </p:sp>
      <p:sp>
        <p:nvSpPr>
          <p:cNvPr id="10" name="フッター プレースホルダ 9"/>
          <p:cNvSpPr>
            <a:spLocks noGrp="1"/>
          </p:cNvSpPr>
          <p:nvPr>
            <p:ph type="ftr" sz="quarter" idx="16"/>
          </p:nvPr>
        </p:nvSpPr>
        <p:spPr/>
        <p:txBody>
          <a:bodyPr rtlCol="0"/>
          <a:lstStyle/>
          <a:p>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286000" y="2895600"/>
            <a:ext cx="6172200" cy="2053590"/>
          </a:xfrm>
        </p:spPr>
        <p:txBody>
          <a:bodyPr/>
          <a:lstStyle>
            <a:lvl1pPr algn="l">
              <a:buNone/>
              <a:defRPr sz="3000" b="1" cap="small"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bwMode="auto">
          <a:xfrm rot="5400000">
            <a:off x="7763256" y="1170432"/>
            <a:ext cx="2286000" cy="381000"/>
          </a:xfrm>
        </p:spPr>
        <p:txBody>
          <a:bodyPr/>
          <a:lstStyle/>
          <a:p>
            <a:fld id="{911A9209-7A98-44DC-A305-E0DE540DB832}" type="datetimeFigureOut">
              <a:rPr kumimoji="1" lang="ja-JP" altLang="en-US" smtClean="0"/>
              <a:t>2009/5/8</a:t>
            </a:fld>
            <a:endParaRPr kumimoji="1" lang="ja-JP" altLang="en-US"/>
          </a:p>
        </p:txBody>
      </p:sp>
      <p:sp>
        <p:nvSpPr>
          <p:cNvPr id="5" name="フッター プレースホルダ 4"/>
          <p:cNvSpPr>
            <a:spLocks noGrp="1"/>
          </p:cNvSpPr>
          <p:nvPr>
            <p:ph type="ftr" sz="quarter" idx="11"/>
          </p:nvPr>
        </p:nvSpPr>
        <p:spPr bwMode="auto">
          <a:xfrm rot="5400000">
            <a:off x="7077456" y="4178808"/>
            <a:ext cx="3657600" cy="384048"/>
          </a:xfrm>
        </p:spPr>
        <p:txBody>
          <a:bodyPr/>
          <a:lstStyle/>
          <a:p>
            <a:endParaRPr kumimoji="1" lang="ja-JP" altLang="en-US"/>
          </a:p>
        </p:txBody>
      </p:sp>
      <p:sp>
        <p:nvSpPr>
          <p:cNvPr id="9" name="正方形/長方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コネクタ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コネクタ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コネクタ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コネクタ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コネクタ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正方形/長方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円/楕円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円/楕円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円/楕円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円/楕円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円/楕円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コネクタ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スライド番号プレースホルダ 5"/>
          <p:cNvSpPr>
            <a:spLocks noGrp="1"/>
          </p:cNvSpPr>
          <p:nvPr>
            <p:ph type="sldNum" sz="quarter" idx="12"/>
          </p:nvPr>
        </p:nvSpPr>
        <p:spPr bwMode="auto">
          <a:xfrm>
            <a:off x="1340616" y="4928702"/>
            <a:ext cx="609600" cy="517524"/>
          </a:xfrm>
        </p:spPr>
        <p:txBody>
          <a:bodyPr/>
          <a:lstStyle/>
          <a:p>
            <a:fld id="{9E699EB6-5B70-4015-A130-90D3DA56FB81}" type="slidenum">
              <a:rPr kumimoji="1" lang="ja-JP" altLang="en-US" smtClean="0"/>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911A9209-7A98-44DC-A305-E0DE540DB832}" type="datetimeFigureOut">
              <a:rPr kumimoji="1" lang="ja-JP" altLang="en-US" smtClean="0"/>
              <a:t>2009/5/8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E699EB6-5B70-4015-A130-90D3DA56FB81}" type="slidenum">
              <a:rPr kumimoji="1" lang="ja-JP" altLang="en-US" smtClean="0"/>
              <a:t>&lt;#&gt;</a:t>
            </a:fld>
            <a:endParaRPr kumimoji="1" lang="ja-JP" altLang="en-US"/>
          </a:p>
        </p:txBody>
      </p:sp>
      <p:sp>
        <p:nvSpPr>
          <p:cNvPr id="9" name="コンテンツ プレースホルダ 8"/>
          <p:cNvSpPr>
            <a:spLocks noGrp="1"/>
          </p:cNvSpPr>
          <p:nvPr>
            <p:ph sz="quarter" idx="1"/>
          </p:nvPr>
        </p:nvSpPr>
        <p:spPr>
          <a:xfrm>
            <a:off x="457200" y="1600200"/>
            <a:ext cx="36576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270248" y="1600200"/>
            <a:ext cx="36576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7543800" cy="1143000"/>
          </a:xfrm>
        </p:spPr>
        <p:txBody>
          <a:bodyPr anchor="b"/>
          <a:lstStyle>
            <a:lvl1pPr>
              <a:defRPr/>
            </a:lvl1pPr>
          </a:lstStyle>
          <a:p>
            <a:r>
              <a:rPr kumimoji="0" lang="ja-JP" altLang="en-US" smtClean="0"/>
              <a:t>マスタ タイトルの書式設定</a:t>
            </a:r>
            <a:endParaRPr kumimoji="0" lang="en-US"/>
          </a:p>
        </p:txBody>
      </p:sp>
      <p:sp>
        <p:nvSpPr>
          <p:cNvPr id="7" name="日付プレースホルダ 6"/>
          <p:cNvSpPr>
            <a:spLocks noGrp="1"/>
          </p:cNvSpPr>
          <p:nvPr>
            <p:ph type="dt" sz="half" idx="10"/>
          </p:nvPr>
        </p:nvSpPr>
        <p:spPr/>
        <p:txBody>
          <a:bodyPr/>
          <a:lstStyle/>
          <a:p>
            <a:fld id="{911A9209-7A98-44DC-A305-E0DE540DB832}" type="datetimeFigureOut">
              <a:rPr kumimoji="1" lang="ja-JP" altLang="en-US" smtClean="0"/>
              <a:t>2009/5/8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E699EB6-5B70-4015-A130-90D3DA56FB81}" type="slidenum">
              <a:rPr kumimoji="1" lang="ja-JP" altLang="en-US" smtClean="0"/>
              <a:t>&lt;#&gt;</a:t>
            </a:fld>
            <a:endParaRPr kumimoji="1" lang="ja-JP" altLang="en-US"/>
          </a:p>
        </p:txBody>
      </p:sp>
      <p:sp>
        <p:nvSpPr>
          <p:cNvPr id="11" name="コンテンツ プレースホルダ 10"/>
          <p:cNvSpPr>
            <a:spLocks noGrp="1"/>
          </p:cNvSpPr>
          <p:nvPr>
            <p:ph sz="quarter" idx="2"/>
          </p:nvPr>
        </p:nvSpPr>
        <p:spPr>
          <a:xfrm>
            <a:off x="457200" y="2362200"/>
            <a:ext cx="3657600" cy="3886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371975" y="2362200"/>
            <a:ext cx="3657600" cy="3886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2" name="テキスト プレースホル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
        <p:nvSpPr>
          <p:cNvPr id="14" name="テキスト プレースホル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6" name="日付プレースホルダ 5"/>
          <p:cNvSpPr>
            <a:spLocks noGrp="1"/>
          </p:cNvSpPr>
          <p:nvPr>
            <p:ph type="dt" sz="half" idx="10"/>
          </p:nvPr>
        </p:nvSpPr>
        <p:spPr/>
        <p:txBody>
          <a:bodyPr rtlCol="0"/>
          <a:lstStyle/>
          <a:p>
            <a:fld id="{911A9209-7A98-44DC-A305-E0DE540DB832}" type="datetimeFigureOut">
              <a:rPr kumimoji="1" lang="ja-JP" altLang="en-US" smtClean="0"/>
              <a:t>2009/5/8</a:t>
            </a:fld>
            <a:endParaRPr kumimoji="1" lang="ja-JP" altLang="en-US"/>
          </a:p>
        </p:txBody>
      </p:sp>
      <p:sp>
        <p:nvSpPr>
          <p:cNvPr id="7" name="スライド番号プレースホルダ 6"/>
          <p:cNvSpPr>
            <a:spLocks noGrp="1"/>
          </p:cNvSpPr>
          <p:nvPr>
            <p:ph type="sldNum" sz="quarter" idx="11"/>
          </p:nvPr>
        </p:nvSpPr>
        <p:spPr/>
        <p:txBody>
          <a:bodyPr rtlCol="0"/>
          <a:lstStyle/>
          <a:p>
            <a:fld id="{9E699EB6-5B70-4015-A130-90D3DA56FB81}" type="slidenum">
              <a:rPr kumimoji="1" lang="ja-JP" altLang="en-US" smtClean="0"/>
              <a:t>&lt;#&gt;</a:t>
            </a:fld>
            <a:endParaRPr kumimoji="1" lang="ja-JP" altLang="en-US"/>
          </a:p>
        </p:txBody>
      </p:sp>
      <p:sp>
        <p:nvSpPr>
          <p:cNvPr id="8" name="フッター プレースホルダ 7"/>
          <p:cNvSpPr>
            <a:spLocks noGrp="1"/>
          </p:cNvSpPr>
          <p:nvPr>
            <p:ph type="ftr" sz="quarter" idx="12"/>
          </p:nvPr>
        </p:nvSpPr>
        <p:spPr/>
        <p:txBody>
          <a:bodyPr rtlCol="0"/>
          <a:lstStyle/>
          <a:p>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11A9209-7A98-44DC-A305-E0DE540DB832}" type="datetimeFigureOut">
              <a:rPr kumimoji="1" lang="ja-JP" altLang="en-US" smtClean="0"/>
              <a:t>2009/5/8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E699EB6-5B70-4015-A130-90D3DA56FB81}" type="slidenum">
              <a:rPr kumimoji="1" lang="ja-JP" altLang="en-US" smtClean="0"/>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1">
        <a:schemeClr val="bg1"/>
      </p:bgRef>
    </p:bg>
    <p:spTree>
      <p:nvGrpSpPr>
        <p:cNvPr id="1" name=""/>
        <p:cNvGrpSpPr/>
        <p:nvPr/>
      </p:nvGrpSpPr>
      <p:grpSpPr>
        <a:xfrm>
          <a:off x="0" y="0"/>
          <a:ext cx="0" cy="0"/>
          <a:chOff x="0" y="0"/>
          <a:chExt cx="0" cy="0"/>
        </a:xfrm>
      </p:grpSpPr>
      <p:sp>
        <p:nvSpPr>
          <p:cNvPr id="10" name="直線コネクタ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タイトル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8" name="直線コネクタ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コネクタ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コネクタ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正方形/長方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コネクタ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円/楕円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コンテンツ プレースホルダ 17"/>
          <p:cNvSpPr>
            <a:spLocks noGrp="1"/>
          </p:cNvSpPr>
          <p:nvPr>
            <p:ph sz="quarter" idx="1"/>
          </p:nvPr>
        </p:nvSpPr>
        <p:spPr>
          <a:xfrm>
            <a:off x="304800" y="274320"/>
            <a:ext cx="5638800" cy="6327648"/>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1" name="日付プレースホルダ 20"/>
          <p:cNvSpPr>
            <a:spLocks noGrp="1"/>
          </p:cNvSpPr>
          <p:nvPr>
            <p:ph type="dt" sz="half" idx="14"/>
          </p:nvPr>
        </p:nvSpPr>
        <p:spPr/>
        <p:txBody>
          <a:bodyPr rtlCol="0"/>
          <a:lstStyle/>
          <a:p>
            <a:fld id="{911A9209-7A98-44DC-A305-E0DE540DB832}" type="datetimeFigureOut">
              <a:rPr kumimoji="1" lang="ja-JP" altLang="en-US" smtClean="0"/>
              <a:t>2009/5/8</a:t>
            </a:fld>
            <a:endParaRPr kumimoji="1" lang="ja-JP" altLang="en-US"/>
          </a:p>
        </p:txBody>
      </p:sp>
      <p:sp>
        <p:nvSpPr>
          <p:cNvPr id="22" name="スライド番号プレースホルダ 21"/>
          <p:cNvSpPr>
            <a:spLocks noGrp="1"/>
          </p:cNvSpPr>
          <p:nvPr>
            <p:ph type="sldNum" sz="quarter" idx="15"/>
          </p:nvPr>
        </p:nvSpPr>
        <p:spPr/>
        <p:txBody>
          <a:bodyPr rtlCol="0"/>
          <a:lstStyle/>
          <a:p>
            <a:fld id="{9E699EB6-5B70-4015-A130-90D3DA56FB81}" type="slidenum">
              <a:rPr kumimoji="1" lang="ja-JP" altLang="en-US" smtClean="0"/>
              <a:t>&lt;#&gt;</a:t>
            </a:fld>
            <a:endParaRPr kumimoji="1" lang="ja-JP" altLang="en-US"/>
          </a:p>
        </p:txBody>
      </p:sp>
      <p:sp>
        <p:nvSpPr>
          <p:cNvPr id="23" name="フッター プレースホルダ 22"/>
          <p:cNvSpPr>
            <a:spLocks noGrp="1"/>
          </p:cNvSpPr>
          <p:nvPr>
            <p:ph type="ftr" sz="quarter" idx="16"/>
          </p:nvPr>
        </p:nvSpPr>
        <p:spPr/>
        <p:txBody>
          <a:bodyPr rtlCol="0"/>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直線コネクタ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円/楕円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タイトル 1"/>
          <p:cNvSpPr>
            <a:spLocks noGrp="1"/>
          </p:cNvSpPr>
          <p:nvPr>
            <p:ph type="title"/>
          </p:nvPr>
        </p:nvSpPr>
        <p:spPr>
          <a:xfrm rot="5400000">
            <a:off x="3350133" y="3200400"/>
            <a:ext cx="6309360" cy="457200"/>
          </a:xfrm>
        </p:spPr>
        <p:txBody>
          <a:bodyPr anchor="b"/>
          <a:lstStyle>
            <a:lvl1pPr algn="l">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10" name="直線コネクタ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正方形/長方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コネクタ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コネクタ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コネクタ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付プレースホルダ 16"/>
          <p:cNvSpPr>
            <a:spLocks noGrp="1"/>
          </p:cNvSpPr>
          <p:nvPr>
            <p:ph type="dt" sz="half" idx="10"/>
          </p:nvPr>
        </p:nvSpPr>
        <p:spPr/>
        <p:txBody>
          <a:bodyPr rtlCol="0"/>
          <a:lstStyle/>
          <a:p>
            <a:fld id="{911A9209-7A98-44DC-A305-E0DE540DB832}" type="datetimeFigureOut">
              <a:rPr kumimoji="1" lang="ja-JP" altLang="en-US" smtClean="0"/>
              <a:t>2009/5/8</a:t>
            </a:fld>
            <a:endParaRPr kumimoji="1" lang="ja-JP" altLang="en-US"/>
          </a:p>
        </p:txBody>
      </p:sp>
      <p:sp>
        <p:nvSpPr>
          <p:cNvPr id="18" name="スライド番号プレースホルダ 17"/>
          <p:cNvSpPr>
            <a:spLocks noGrp="1"/>
          </p:cNvSpPr>
          <p:nvPr>
            <p:ph type="sldNum" sz="quarter" idx="11"/>
          </p:nvPr>
        </p:nvSpPr>
        <p:spPr/>
        <p:txBody>
          <a:bodyPr rtlCol="0"/>
          <a:lstStyle/>
          <a:p>
            <a:fld id="{9E699EB6-5B70-4015-A130-90D3DA56FB81}" type="slidenum">
              <a:rPr kumimoji="1" lang="ja-JP" altLang="en-US" smtClean="0"/>
              <a:t>&lt;#&gt;</a:t>
            </a:fld>
            <a:endParaRPr kumimoji="1" lang="ja-JP" altLang="en-US"/>
          </a:p>
        </p:txBody>
      </p:sp>
      <p:sp>
        <p:nvSpPr>
          <p:cNvPr id="21" name="フッター プレースホルダ 20"/>
          <p:cNvSpPr>
            <a:spLocks noGrp="1"/>
          </p:cNvSpPr>
          <p:nvPr>
            <p:ph type="ftr" sz="quarter" idx="12"/>
          </p:nvPr>
        </p:nvSpPr>
        <p:spPr/>
        <p:txBody>
          <a:bodyPr rtlCol="0"/>
          <a:lstStyle/>
          <a:p>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コネクタ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タイトル プレースホルダ 21"/>
          <p:cNvSpPr>
            <a:spLocks noGrp="1"/>
          </p:cNvSpPr>
          <p:nvPr>
            <p:ph type="title"/>
          </p:nvPr>
        </p:nvSpPr>
        <p:spPr>
          <a:xfrm>
            <a:off x="457200" y="274638"/>
            <a:ext cx="7467600" cy="1143000"/>
          </a:xfrm>
          <a:prstGeom prst="rect">
            <a:avLst/>
          </a:prstGeom>
        </p:spPr>
        <p:txBody>
          <a:bodyPr vert="horz" anchor="b">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11A9209-7A98-44DC-A305-E0DE540DB832}" type="datetimeFigureOut">
              <a:rPr kumimoji="1" lang="ja-JP" altLang="en-US" smtClean="0"/>
              <a:t>2009/5/8</a:t>
            </a:fld>
            <a:endParaRPr kumimoji="1" lang="ja-JP" altLang="en-US"/>
          </a:p>
        </p:txBody>
      </p:sp>
      <p:sp>
        <p:nvSpPr>
          <p:cNvPr id="3" name="フッター プレースホル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kumimoji="1" lang="ja-JP" altLang="en-US"/>
          </a:p>
        </p:txBody>
      </p:sp>
      <p:sp>
        <p:nvSpPr>
          <p:cNvPr id="7" name="直線コネクタ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コネクタ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正方形/長方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コネクタ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円/楕円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スライド番号プレースホル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E699EB6-5B70-4015-A130-90D3DA56FB81}" type="slidenum">
              <a:rPr kumimoji="1" lang="ja-JP" altLang="en-US" smtClean="0"/>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1"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1"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1"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1"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1"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1"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1"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1"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1" sz="1400" kern="1200" baseline="0">
          <a:solidFill>
            <a:schemeClr val="tx2"/>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電子商取引（</a:t>
            </a:r>
            <a:r>
              <a:rPr kumimoji="1" lang="en-US" altLang="ja-JP" dirty="0" smtClean="0"/>
              <a:t>EC</a:t>
            </a:r>
            <a:r>
              <a:rPr kumimoji="1" lang="ja-JP" altLang="en-US" dirty="0" smtClean="0"/>
              <a:t>）業界</a:t>
            </a:r>
            <a:endParaRPr kumimoji="1" lang="ja-JP" altLang="en-US" dirty="0"/>
          </a:p>
        </p:txBody>
      </p:sp>
      <p:sp>
        <p:nvSpPr>
          <p:cNvPr id="3" name="サブタイトル 2"/>
          <p:cNvSpPr>
            <a:spLocks noGrp="1"/>
          </p:cNvSpPr>
          <p:nvPr>
            <p:ph type="subTitle" idx="1"/>
          </p:nvPr>
        </p:nvSpPr>
        <p:spPr>
          <a:xfrm>
            <a:off x="1714480" y="5934084"/>
            <a:ext cx="7272366" cy="923916"/>
          </a:xfrm>
        </p:spPr>
        <p:txBody>
          <a:bodyPr/>
          <a:lstStyle/>
          <a:p>
            <a:pPr algn="r"/>
            <a:r>
              <a:rPr kumimoji="1" lang="ja-JP" altLang="en-US" dirty="0" smtClean="0"/>
              <a:t>３年４１組　小島　暢子</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電子商取引とは</a:t>
            </a:r>
            <a:endParaRPr kumimoji="1" lang="en-US" altLang="ja-JP" dirty="0" smtClean="0"/>
          </a:p>
          <a:p>
            <a:r>
              <a:rPr lang="ja-JP" altLang="en-US" dirty="0" smtClean="0"/>
              <a:t>おもな会社</a:t>
            </a:r>
            <a:endParaRPr lang="en-US" altLang="ja-JP" dirty="0" smtClean="0"/>
          </a:p>
          <a:p>
            <a:r>
              <a:rPr kumimoji="1" lang="ja-JP" altLang="en-US" dirty="0" smtClean="0"/>
              <a:t>仕事内容</a:t>
            </a:r>
            <a:endParaRPr kumimoji="1" lang="en-US" altLang="ja-JP" dirty="0" smtClean="0"/>
          </a:p>
          <a:p>
            <a:r>
              <a:rPr lang="ja-JP" altLang="en-US" dirty="0" smtClean="0"/>
              <a:t>利点と欠点</a:t>
            </a:r>
            <a:endParaRPr lang="en-US" altLang="ja-JP" dirty="0" smtClean="0"/>
          </a:p>
          <a:p>
            <a:r>
              <a:rPr kumimoji="1" lang="ja-JP" altLang="en-US" dirty="0" smtClean="0"/>
              <a:t>利点・欠点からの業界将来分析</a:t>
            </a:r>
            <a:endParaRPr kumimoji="1" lang="en-US" altLang="ja-JP" dirty="0" smtClean="0"/>
          </a:p>
          <a:p>
            <a:endParaRPr kumimoji="1" lang="en-US" altLang="ja-JP" dirty="0" smtClean="0"/>
          </a:p>
          <a:p>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電子商取引とは？</a:t>
            </a:r>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一般</a:t>
            </a:r>
            <a:r>
              <a:rPr lang="ja-JP" altLang="en-US" dirty="0" smtClean="0"/>
              <a:t>の消費者が、インターネットを利用して家庭で居ながらにして買い物をする、つまりインターネットショッピング</a:t>
            </a:r>
            <a:r>
              <a:rPr lang="ja-JP" altLang="en-US" dirty="0" smtClean="0"/>
              <a:t>を指す。</a:t>
            </a:r>
            <a:endParaRPr lang="en-US" altLang="ja-JP" dirty="0" smtClean="0"/>
          </a:p>
          <a:p>
            <a:pPr>
              <a:buNone/>
            </a:pPr>
            <a:endParaRPr lang="en-US" altLang="ja-JP"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おも</a:t>
            </a:r>
            <a:r>
              <a:rPr lang="ja-JP" altLang="en-US" dirty="0" smtClean="0"/>
              <a:t>な会社</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ヤフー</a:t>
            </a:r>
            <a:endParaRPr kumimoji="1" lang="en-US" altLang="ja-JP" dirty="0" smtClean="0"/>
          </a:p>
          <a:p>
            <a:r>
              <a:rPr lang="ja-JP" altLang="en-US" dirty="0" smtClean="0"/>
              <a:t>楽天</a:t>
            </a:r>
            <a:endParaRPr lang="en-US" altLang="ja-JP" dirty="0" smtClean="0"/>
          </a:p>
          <a:p>
            <a:r>
              <a:rPr kumimoji="1" lang="ja-JP" altLang="en-US" dirty="0" smtClean="0"/>
              <a:t>ライブドア</a:t>
            </a:r>
            <a:endParaRPr kumimoji="1" lang="en-US" altLang="ja-JP" dirty="0" smtClean="0"/>
          </a:p>
          <a:p>
            <a:r>
              <a:rPr lang="ja-JP" altLang="en-US" dirty="0" smtClean="0"/>
              <a:t>エキサイト</a:t>
            </a:r>
            <a:endParaRPr lang="en-US" altLang="ja-JP" dirty="0" smtClean="0"/>
          </a:p>
          <a:p>
            <a:r>
              <a:rPr kumimoji="1" lang="ja-JP" altLang="en-US" dirty="0" smtClean="0"/>
              <a:t>ディー・エヌ・エー</a:t>
            </a:r>
            <a:endParaRPr kumimoji="1" lang="en-US" altLang="ja-JP" dirty="0" smtClean="0"/>
          </a:p>
          <a:p>
            <a:r>
              <a:rPr lang="ja-JP" altLang="en-US" dirty="0" smtClean="0"/>
              <a:t>イーネット・ジャパン</a:t>
            </a:r>
            <a:endParaRPr lang="en-US" altLang="ja-JP" dirty="0" smtClean="0"/>
          </a:p>
          <a:p>
            <a:r>
              <a:rPr kumimoji="1" lang="ja-JP" altLang="en-US" dirty="0" smtClean="0"/>
              <a:t>アマゾン</a:t>
            </a:r>
            <a:endParaRPr kumimoji="1" lang="en-US" altLang="ja-JP"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主な仕事内容</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経営戦略部門</a:t>
            </a:r>
            <a:endParaRPr kumimoji="1" lang="en-US" altLang="ja-JP" dirty="0" smtClean="0"/>
          </a:p>
          <a:p>
            <a:r>
              <a:rPr lang="ja-JP" altLang="en-US" dirty="0" smtClean="0"/>
              <a:t>エンジニア部門</a:t>
            </a:r>
            <a:endParaRPr lang="en-US" altLang="ja-JP" dirty="0" smtClean="0"/>
          </a:p>
          <a:p>
            <a:r>
              <a:rPr lang="ja-JP" altLang="en-US" dirty="0" smtClean="0"/>
              <a:t>営業部門</a:t>
            </a:r>
            <a:endParaRPr lang="en-US" altLang="ja-JP" dirty="0" smtClean="0"/>
          </a:p>
          <a:p>
            <a:r>
              <a:rPr lang="ja-JP" altLang="en-US" dirty="0" smtClean="0"/>
              <a:t>企画・マーケティング部門</a:t>
            </a:r>
            <a:endParaRPr lang="en-US" altLang="ja-JP" dirty="0" smtClean="0"/>
          </a:p>
          <a:p>
            <a:r>
              <a:rPr lang="ja-JP" altLang="en-US" dirty="0" smtClean="0"/>
              <a:t>法務</a:t>
            </a:r>
            <a:endParaRPr lang="en-US" altLang="ja-JP" dirty="0" smtClean="0"/>
          </a:p>
          <a:p>
            <a:r>
              <a:rPr lang="ja-JP" altLang="en-US" sz="1600" dirty="0" smtClean="0"/>
              <a:t>総務</a:t>
            </a:r>
            <a:endParaRPr lang="en-US" altLang="ja-JP" sz="1600" dirty="0" smtClean="0"/>
          </a:p>
          <a:p>
            <a:r>
              <a:rPr lang="ja-JP" altLang="en-US" sz="1600" dirty="0" smtClean="0"/>
              <a:t>人事</a:t>
            </a:r>
            <a:endParaRPr lang="en-US" altLang="ja-JP" sz="1600" dirty="0" smtClean="0"/>
          </a:p>
          <a:p>
            <a:pPr>
              <a:buNone/>
            </a:pPr>
            <a:r>
              <a:rPr lang="ja-JP" altLang="en-US" dirty="0" smtClean="0"/>
              <a:t> </a:t>
            </a:r>
            <a:r>
              <a:rPr lang="ja-JP" altLang="en-US" dirty="0" smtClean="0"/>
              <a:t>        </a:t>
            </a:r>
            <a:r>
              <a:rPr kumimoji="1" lang="ja-JP" altLang="en-US" dirty="0" smtClean="0"/>
              <a:t>　　　　　　　　　　</a:t>
            </a:r>
            <a:r>
              <a:rPr kumimoji="1" lang="en-US" altLang="ja-JP" dirty="0" smtClean="0"/>
              <a:t>etc…</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利点と欠点</a:t>
            </a:r>
            <a:endParaRPr kumimoji="1" lang="ja-JP" altLang="en-US" dirty="0"/>
          </a:p>
        </p:txBody>
      </p:sp>
      <p:sp>
        <p:nvSpPr>
          <p:cNvPr id="3" name="コンテンツ プレースホルダ 2"/>
          <p:cNvSpPr>
            <a:spLocks noGrp="1"/>
          </p:cNvSpPr>
          <p:nvPr>
            <p:ph sz="quarter" idx="1"/>
          </p:nvPr>
        </p:nvSpPr>
        <p:spPr/>
        <p:txBody>
          <a:bodyPr/>
          <a:lstStyle/>
          <a:p>
            <a:r>
              <a:rPr lang="ja-JP" altLang="en-US" b="1" dirty="0" smtClean="0"/>
              <a:t>利点</a:t>
            </a:r>
            <a:endParaRPr lang="en-US" altLang="ja-JP" b="1" dirty="0" smtClean="0"/>
          </a:p>
          <a:p>
            <a:pPr>
              <a:buNone/>
            </a:pPr>
            <a:r>
              <a:rPr lang="ja-JP" altLang="en-US" dirty="0" smtClean="0"/>
              <a:t>　 </a:t>
            </a:r>
            <a:r>
              <a:rPr lang="en-US" altLang="ja-JP" dirty="0" smtClean="0"/>
              <a:t>1</a:t>
            </a:r>
            <a:r>
              <a:rPr lang="en-US" altLang="ja-JP" dirty="0" smtClean="0"/>
              <a:t>.</a:t>
            </a:r>
            <a:r>
              <a:rPr lang="ja-JP" altLang="en-US" dirty="0" smtClean="0"/>
              <a:t>時間を気にせず買い物ができる</a:t>
            </a:r>
            <a:br>
              <a:rPr lang="ja-JP" altLang="en-US" dirty="0" smtClean="0"/>
            </a:br>
            <a:r>
              <a:rPr lang="en-US" altLang="ja-JP" dirty="0" smtClean="0"/>
              <a:t>2.</a:t>
            </a:r>
            <a:r>
              <a:rPr lang="ja-JP" altLang="en-US" dirty="0" smtClean="0"/>
              <a:t>居ながらにして買い物ができる</a:t>
            </a:r>
            <a:br>
              <a:rPr lang="ja-JP" altLang="en-US" dirty="0" smtClean="0"/>
            </a:br>
            <a:r>
              <a:rPr lang="en-US" altLang="ja-JP" dirty="0" smtClean="0"/>
              <a:t>3.</a:t>
            </a:r>
            <a:r>
              <a:rPr lang="ja-JP" altLang="en-US" dirty="0" smtClean="0"/>
              <a:t>入手しにくい商品が購入</a:t>
            </a:r>
            <a:r>
              <a:rPr lang="ja-JP" altLang="en-US" dirty="0" smtClean="0"/>
              <a:t>できる</a:t>
            </a:r>
            <a:endParaRPr lang="en-US" altLang="ja-JP" dirty="0" smtClean="0"/>
          </a:p>
          <a:p>
            <a:pPr>
              <a:buNone/>
            </a:pPr>
            <a:r>
              <a:rPr kumimoji="1" lang="en-US" altLang="ja-JP" dirty="0" smtClean="0"/>
              <a:t> </a:t>
            </a:r>
            <a:endParaRPr lang="en-US" altLang="ja-JP" dirty="0" smtClean="0"/>
          </a:p>
          <a:p>
            <a:r>
              <a:rPr lang="ja-JP" altLang="en-US" b="1" dirty="0" smtClean="0"/>
              <a:t>欠点</a:t>
            </a:r>
            <a:endParaRPr lang="en-US" altLang="ja-JP" b="1" dirty="0" smtClean="0"/>
          </a:p>
          <a:p>
            <a:pPr>
              <a:buNone/>
            </a:pPr>
            <a:r>
              <a:rPr lang="ja-JP" altLang="en-US" dirty="0" smtClean="0"/>
              <a:t>　</a:t>
            </a:r>
            <a:r>
              <a:rPr lang="ja-JP" altLang="en-US" dirty="0" smtClean="0"/>
              <a:t> </a:t>
            </a:r>
            <a:r>
              <a:rPr lang="en-US" altLang="ja-JP" dirty="0" smtClean="0"/>
              <a:t>1</a:t>
            </a:r>
            <a:r>
              <a:rPr lang="en-US" altLang="ja-JP" dirty="0" smtClean="0"/>
              <a:t>.</a:t>
            </a:r>
            <a:r>
              <a:rPr lang="ja-JP" altLang="en-US" dirty="0" smtClean="0"/>
              <a:t>個人情報の</a:t>
            </a:r>
            <a:r>
              <a:rPr lang="ja-JP" altLang="en-US" dirty="0" smtClean="0"/>
              <a:t>漏えい</a:t>
            </a:r>
            <a:endParaRPr lang="en-US" altLang="ja-JP" dirty="0" smtClean="0"/>
          </a:p>
          <a:p>
            <a:pPr>
              <a:buNone/>
            </a:pPr>
            <a:r>
              <a:rPr lang="en-US" altLang="ja-JP" dirty="0" smtClean="0"/>
              <a:t> </a:t>
            </a:r>
            <a:r>
              <a:rPr lang="en-US" altLang="ja-JP" dirty="0" smtClean="0"/>
              <a:t>  2</a:t>
            </a:r>
            <a:r>
              <a:rPr lang="en-US" altLang="ja-JP" dirty="0" smtClean="0"/>
              <a:t>.</a:t>
            </a:r>
            <a:r>
              <a:rPr lang="ja-JP" altLang="en-US" dirty="0" smtClean="0"/>
              <a:t>クレジット番号の</a:t>
            </a:r>
            <a:r>
              <a:rPr lang="ja-JP" altLang="en-US" dirty="0" smtClean="0"/>
              <a:t>送信</a:t>
            </a:r>
            <a:endParaRPr lang="en-US" altLang="ja-JP" dirty="0" smtClean="0"/>
          </a:p>
          <a:p>
            <a:pPr>
              <a:buNone/>
            </a:pPr>
            <a:r>
              <a:rPr lang="en-US" altLang="ja-JP" dirty="0" smtClean="0"/>
              <a:t> </a:t>
            </a:r>
            <a:r>
              <a:rPr lang="en-US" altLang="ja-JP" dirty="0" smtClean="0"/>
              <a:t>  3</a:t>
            </a:r>
            <a:r>
              <a:rPr lang="en-US" altLang="ja-JP" dirty="0" smtClean="0"/>
              <a:t>.</a:t>
            </a:r>
            <a:r>
              <a:rPr lang="ja-JP" altLang="en-US" dirty="0" smtClean="0"/>
              <a:t>事業者の</a:t>
            </a:r>
            <a:r>
              <a:rPr lang="ja-JP" altLang="en-US" dirty="0" smtClean="0"/>
              <a:t>信用性</a:t>
            </a:r>
            <a:endParaRPr lang="en-US" altLang="ja-JP" dirty="0" smtClean="0"/>
          </a:p>
          <a:p>
            <a:pPr>
              <a:buNone/>
            </a:pPr>
            <a:r>
              <a:rPr lang="ja-JP" altLang="en-US" dirty="0" smtClean="0"/>
              <a:t>　</a:t>
            </a:r>
            <a:r>
              <a:rPr lang="ja-JP" altLang="en-US" dirty="0" smtClean="0"/>
              <a:t> ４．パソコンが苦手な人にはとっつきにくい</a:t>
            </a:r>
            <a:r>
              <a:rPr lang="ja-JP" altLang="en-US" dirty="0" smtClean="0"/>
              <a:t/>
            </a:r>
            <a:br>
              <a:rPr lang="ja-JP" altLang="en-US" dirty="0" smtClean="0"/>
            </a:br>
            <a:endParaRPr lang="en-US" altLang="ja-JP"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欠点の克服（１）</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b="1" dirty="0" smtClean="0"/>
              <a:t>個人情報の漏えい・クレジットカードの送信</a:t>
            </a:r>
            <a:endParaRPr kumimoji="1" lang="en-US" altLang="ja-JP" b="1" dirty="0" smtClean="0"/>
          </a:p>
          <a:p>
            <a:pPr>
              <a:buNone/>
            </a:pPr>
            <a:r>
              <a:rPr lang="ja-JP" altLang="en-US" dirty="0" smtClean="0"/>
              <a:t>　　→法律の強化・インターネット内のインフラ整備（暗号化・認証化などの）が整ってきているなか、十分克服できる問題</a:t>
            </a:r>
            <a:endParaRPr lang="en-US" altLang="ja-JP" dirty="0" smtClean="0"/>
          </a:p>
          <a:p>
            <a:endParaRPr kumimoji="1" lang="en-US" altLang="ja-JP" dirty="0" smtClean="0"/>
          </a:p>
          <a:p>
            <a:r>
              <a:rPr kumimoji="1" lang="ja-JP" altLang="en-US" b="1" dirty="0" smtClean="0"/>
              <a:t>事業者の信用性</a:t>
            </a:r>
            <a:endParaRPr kumimoji="1" lang="en-US" altLang="ja-JP" b="1" dirty="0" smtClean="0"/>
          </a:p>
          <a:p>
            <a:pPr>
              <a:buNone/>
            </a:pPr>
            <a:r>
              <a:rPr lang="ja-JP" altLang="en-US" dirty="0" smtClean="0"/>
              <a:t>　　→オンラインマーク制度の普及の可能性</a:t>
            </a:r>
            <a:endParaRPr lang="en-US" altLang="ja-JP" dirty="0" smtClean="0"/>
          </a:p>
          <a:p>
            <a:pPr>
              <a:buNone/>
            </a:pPr>
            <a:r>
              <a:rPr lang="ja-JP" altLang="en-US" dirty="0" smtClean="0"/>
              <a:t>　</a:t>
            </a:r>
            <a:r>
              <a:rPr lang="ja-JP" altLang="en-US" dirty="0" smtClean="0"/>
              <a:t>　信頼</a:t>
            </a:r>
            <a:r>
              <a:rPr lang="ja-JP" altLang="en-US" dirty="0" smtClean="0"/>
              <a:t>ある特定機関が所定の基準にもとづいて審査を行い、消費者は安心してインターネット通販を利用するためのひとつの判断材料が提供されることに</a:t>
            </a:r>
            <a:r>
              <a:rPr lang="ja-JP" altLang="en-US" dirty="0" smtClean="0"/>
              <a:t>なる。</a:t>
            </a: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欠点の克服（２）</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b="1" dirty="0" smtClean="0"/>
              <a:t>パソコンが苦手な人に</a:t>
            </a:r>
            <a:r>
              <a:rPr lang="ja-JP" altLang="en-US" b="1" dirty="0" smtClean="0"/>
              <a:t>とって</a:t>
            </a:r>
            <a:r>
              <a:rPr lang="ja-JP" altLang="en-US" b="1" dirty="0" smtClean="0"/>
              <a:t>はとっつきにくい</a:t>
            </a:r>
            <a:endParaRPr lang="en-US" altLang="ja-JP" b="1" dirty="0" smtClean="0"/>
          </a:p>
          <a:p>
            <a:pPr>
              <a:buNone/>
            </a:pPr>
            <a:r>
              <a:rPr lang="ja-JP" altLang="en-US" dirty="0" smtClean="0"/>
              <a:t>　　→取引の際に手続きが安全性を維持したまま簡略化が進んでいる。</a:t>
            </a:r>
            <a:endParaRPr lang="en-US" altLang="ja-JP" dirty="0" smtClean="0"/>
          </a:p>
          <a:p>
            <a:pPr>
              <a:buNone/>
            </a:pPr>
            <a:r>
              <a:rPr lang="ja-JP" altLang="en-US" dirty="0" smtClean="0"/>
              <a:t>　</a:t>
            </a:r>
            <a:r>
              <a:rPr lang="ja-JP" altLang="en-US" dirty="0" smtClean="0"/>
              <a:t>　→さらにインターネット教育が推進されているので、将来的に利用者数はもっと伸びるはず。</a:t>
            </a:r>
            <a:endParaRPr lang="en-US" altLang="ja-JP" dirty="0" smtClean="0"/>
          </a:p>
          <a:p>
            <a:pPr>
              <a:buNone/>
            </a:pPr>
            <a:endParaRPr lang="en-US" altLang="ja-JP" dirty="0" smtClean="0"/>
          </a:p>
          <a:p>
            <a:pPr>
              <a:buNone/>
            </a:pPr>
            <a:endParaRPr lang="en-US" altLang="ja-JP" dirty="0" smtClean="0"/>
          </a:p>
          <a:p>
            <a:pPr>
              <a:buNone/>
            </a:pPr>
            <a:r>
              <a:rPr lang="ja-JP" altLang="en-US" sz="3200" b="1" dirty="0" smtClean="0"/>
              <a:t>→不安要素を取り除くことは現実可能であり、それが改善されれば市場の拡大余地が大いにある。</a:t>
            </a:r>
            <a:endParaRPr lang="en-US" altLang="ja-JP" sz="3200" b="1" dirty="0" smtClean="0"/>
          </a:p>
          <a:p>
            <a:pPr>
              <a:buNone/>
            </a:pPr>
            <a:endParaRPr lang="en-US" altLang="ja-JP" dirty="0" smtClean="0"/>
          </a:p>
          <a:p>
            <a:pPr>
              <a:buNone/>
            </a:pP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利点を伸ばす</a:t>
            </a:r>
            <a:endParaRPr kumimoji="1" lang="ja-JP" altLang="en-US" dirty="0"/>
          </a:p>
        </p:txBody>
      </p:sp>
      <p:sp>
        <p:nvSpPr>
          <p:cNvPr id="3" name="コンテンツ プレースホルダ 2"/>
          <p:cNvSpPr>
            <a:spLocks noGrp="1"/>
          </p:cNvSpPr>
          <p:nvPr>
            <p:ph sz="quarter" idx="1"/>
          </p:nvPr>
        </p:nvSpPr>
        <p:spPr/>
        <p:txBody>
          <a:bodyPr>
            <a:normAutofit fontScale="92500" lnSpcReduction="10000"/>
          </a:bodyPr>
          <a:lstStyle/>
          <a:p>
            <a:r>
              <a:rPr lang="ja-JP" altLang="en-US" dirty="0" smtClean="0"/>
              <a:t>商品をより手軽に買えるようにするには、</a:t>
            </a:r>
            <a:endParaRPr lang="en-US" altLang="ja-JP" dirty="0" smtClean="0"/>
          </a:p>
          <a:p>
            <a:pPr>
              <a:buNone/>
            </a:pPr>
            <a:r>
              <a:rPr lang="ja-JP" altLang="en-US" dirty="0" smtClean="0"/>
              <a:t>　→携帯電話のインターネット利用増加に</a:t>
            </a:r>
            <a:r>
              <a:rPr lang="ja-JP" altLang="en-US" dirty="0" smtClean="0"/>
              <a:t>のっ</a:t>
            </a:r>
            <a:r>
              <a:rPr lang="ja-JP" altLang="en-US" dirty="0" smtClean="0"/>
              <a:t>かってインターネットだけでなく、携帯電話でも気軽に使えるようにする</a:t>
            </a:r>
            <a:endParaRPr lang="en-US" altLang="ja-JP" dirty="0" smtClean="0"/>
          </a:p>
          <a:p>
            <a:endParaRPr lang="en-US" altLang="ja-JP" dirty="0" smtClean="0"/>
          </a:p>
          <a:p>
            <a:r>
              <a:rPr lang="ja-JP" altLang="en-US" dirty="0" smtClean="0"/>
              <a:t>さらに便利になるためには、</a:t>
            </a:r>
            <a:endParaRPr lang="en-US" altLang="ja-JP" dirty="0" smtClean="0"/>
          </a:p>
          <a:p>
            <a:pPr>
              <a:buNone/>
            </a:pPr>
            <a:r>
              <a:rPr lang="ja-JP" altLang="en-US" dirty="0" smtClean="0"/>
              <a:t>　→商品の検索を便利にしたり、現物をみているかのような画像の表示などなど</a:t>
            </a:r>
            <a:r>
              <a:rPr lang="ja-JP" altLang="en-US" dirty="0" err="1" smtClean="0"/>
              <a:t>。。</a:t>
            </a:r>
            <a:endParaRPr lang="en-US" altLang="ja-JP" dirty="0" smtClean="0"/>
          </a:p>
          <a:p>
            <a:endParaRPr lang="en-US" altLang="ja-JP" dirty="0" smtClean="0"/>
          </a:p>
          <a:p>
            <a:pPr>
              <a:buNone/>
            </a:pPr>
            <a:endParaRPr lang="en-US" altLang="ja-JP" dirty="0" smtClean="0"/>
          </a:p>
          <a:p>
            <a:pPr>
              <a:buNone/>
            </a:pPr>
            <a:r>
              <a:rPr lang="ja-JP" altLang="en-US" sz="3200" b="1" dirty="0" smtClean="0"/>
              <a:t>→より市場を拡大させることができる</a:t>
            </a:r>
            <a:endParaRPr lang="en-US" altLang="ja-JP" sz="3200" b="1" dirty="0" smtClean="0"/>
          </a:p>
          <a:p>
            <a:pPr>
              <a:buNone/>
            </a:pPr>
            <a:endParaRPr lang="en-US" altLang="ja-JP" sz="3200" b="1" dirty="0" smtClean="0"/>
          </a:p>
          <a:p>
            <a:pPr>
              <a:buNone/>
            </a:pPr>
            <a:r>
              <a:rPr lang="ja-JP" altLang="en-US" sz="3200" b="1" dirty="0" smtClean="0">
                <a:solidFill>
                  <a:srgbClr val="FF0000"/>
                </a:solidFill>
              </a:rPr>
              <a:t>→将来性のある業種</a:t>
            </a:r>
            <a:endParaRPr lang="en-US" altLang="ja-JP" sz="3200" b="1" dirty="0" smtClean="0">
              <a:solidFill>
                <a:srgbClr val="FF0000"/>
              </a:solidFill>
            </a:endParaRPr>
          </a:p>
          <a:p>
            <a:pPr>
              <a:buNone/>
            </a:pPr>
            <a:endParaRPr lang="en-US" altLang="ja-JP" dirty="0" smtClean="0"/>
          </a:p>
          <a:p>
            <a:pPr>
              <a:buNone/>
            </a:pPr>
            <a:endParaRPr lang="en-US" altLang="ja-JP" dirty="0" smtClean="0"/>
          </a:p>
          <a:p>
            <a:pPr>
              <a:buNone/>
            </a:pPr>
            <a:endParaRPr lang="en-US" altLang="ja-JP"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スパイス">
  <a:themeElements>
    <a:clrScheme name="スパイス">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スパイス">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スパイス">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147</TotalTime>
  <Words>140</Words>
  <Application>Microsoft Office PowerPoint</Application>
  <PresentationFormat>画面に合わせる (4:3)</PresentationFormat>
  <Paragraphs>62</Paragraphs>
  <Slides>9</Slides>
  <Notes>0</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スパイス</vt:lpstr>
      <vt:lpstr>電子商取引（EC）業界</vt:lpstr>
      <vt:lpstr>目次</vt:lpstr>
      <vt:lpstr>電子商取引とは？</vt:lpstr>
      <vt:lpstr>おもな会社</vt:lpstr>
      <vt:lpstr>主な仕事内容</vt:lpstr>
      <vt:lpstr>利点と欠点</vt:lpstr>
      <vt:lpstr>欠点の克服（１）</vt:lpstr>
      <vt:lpstr>欠点の克服（２）</vt:lpstr>
      <vt:lpstr>利点を伸ばす</vt:lpstr>
    </vt:vector>
  </TitlesOfParts>
  <Company>Keio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電子商取引（EC）業界</dc:title>
  <dc:creator>keio</dc:creator>
  <cp:lastModifiedBy>keio</cp:lastModifiedBy>
  <cp:revision>15</cp:revision>
  <dcterms:created xsi:type="dcterms:W3CDTF">2009-05-08T05:19:49Z</dcterms:created>
  <dcterms:modified xsi:type="dcterms:W3CDTF">2009-05-08T07:47:40Z</dcterms:modified>
</cp:coreProperties>
</file>