
<file path=[Content_Types].xml><?xml version="1.0" encoding="utf-8"?>
<Types xmlns="http://schemas.openxmlformats.org/package/2006/content-types">
  <Override PartName="/ppt/diagrams/quickStyle1.xml" ContentType="application/vnd.openxmlformats-officedocument.drawingml.diagramStyle+xml"/>
  <Override PartName="/docProps/core.xml" ContentType="application/vnd.openxmlformats-package.core-properties+xml"/>
  <Override PartName="/ppt/slides/slide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viewProps.xml" ContentType="application/vnd.openxmlformats-officedocument.presentationml.viewProps+xml"/>
  <Override PartName="/docProps/app.xml" ContentType="application/vnd.openxmlformats-officedocument.extended-properties+xml"/>
  <Override PartName="/ppt/slides/slide7.xml" ContentType="application/vnd.openxmlformats-officedocument.presentationml.slide+xml"/>
  <Override PartName="/ppt/slideLayouts/slideLayout8.xml" ContentType="application/vnd.openxmlformats-officedocument.presentationml.slideLayout+xml"/>
  <Override PartName="/ppt/presProps.xml" ContentType="application/vnd.openxmlformats-officedocument.presentationml.presProps+xml"/>
  <Default Extension="xml" ContentType="application/xml"/>
  <Override PartName="/ppt/slides/slide4.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Layouts/slideLayout2.xml" ContentType="application/vnd.openxmlformats-officedocument.presentationml.slideLayout+xml"/>
  <Override PartName="/ppt/diagrams/layout1.xml" ContentType="application/vnd.openxmlformats-officedocument.drawingml.diagramLayout+xml"/>
  <Override PartName="/ppt/slideLayouts/slideLayout10.xml" ContentType="application/vnd.openxmlformats-officedocument.presentationml.slideLayout+xml"/>
  <Default Extension="rels" ContentType="application/vnd.openxmlformats-package.relationships+xml"/>
  <Default Extension="jpeg" ContentType="image/jpeg"/>
  <Override PartName="/ppt/slides/slide8.xml" ContentType="application/vnd.openxmlformats-officedocument.presentationml.slide+xml"/>
  <Override PartName="/ppt/slideLayouts/slideLayout9.xml" ContentType="application/vnd.openxmlformats-officedocument.presentationml.slideLayout+xml"/>
  <Override PartName="/ppt/diagrams/data1.xml" ContentType="application/vnd.openxmlformats-officedocument.drawingml.diagramData+xml"/>
  <Override PartName="/ppt/tableStyles.xml" ContentType="application/vnd.openxmlformats-officedocument.presentationml.tableStyles+xml"/>
  <Override PartName="/ppt/slides/slide5.xml" ContentType="application/vnd.openxmlformats-officedocument.presentationml.slide+xml"/>
  <Override PartName="/ppt/slideLayouts/slideLayout6.xml" ContentType="application/vnd.openxmlformats-officedocument.presentationml.slideLayout+xml"/>
  <Override PartName="/ppt/theme/theme1.xml" ContentType="application/vnd.openxmlformats-officedocument.theme+xml"/>
  <Override PartName="/ppt/diagrams/colors1.xml" ContentType="application/vnd.openxmlformats-officedocument.drawingml.diagramColors+xml"/>
  <Override PartName="/ppt/slides/slide2.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varScale="1">
        <p:scale>
          <a:sx n="83" d="100"/>
          <a:sy n="83" d="100"/>
        </p:scale>
        <p:origin x="-96" y="-3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A07DF9-9FE0-4CDE-BAD5-4F055C8EF700}" type="doc">
      <dgm:prSet loTypeId="urn:microsoft.com/office/officeart/2005/8/layout/hList1" loCatId="list" qsTypeId="urn:microsoft.com/office/officeart/2005/8/quickstyle/simple3" qsCatId="simple" csTypeId="urn:microsoft.com/office/officeart/2005/8/colors/accent1_2" csCatId="accent1" phldr="1"/>
      <dgm:spPr/>
      <dgm:t>
        <a:bodyPr/>
        <a:lstStyle/>
        <a:p>
          <a:endParaRPr kumimoji="1" lang="ja-JP" altLang="en-US"/>
        </a:p>
      </dgm:t>
    </dgm:pt>
    <dgm:pt modelId="{8EB1F70C-4B27-4C1F-A9F0-03B16E1D45C5}">
      <dgm:prSet phldrT="[テキスト]" custT="1"/>
      <dgm:spPr/>
      <dgm:t>
        <a:bodyPr/>
        <a:lstStyle/>
        <a:p>
          <a:r>
            <a:rPr kumimoji="1" lang="ja-JP" altLang="en-US" sz="2400" dirty="0" smtClean="0"/>
            <a:t>デベロッパー系</a:t>
          </a:r>
          <a:endParaRPr kumimoji="1" lang="ja-JP" altLang="en-US" sz="2400" dirty="0"/>
        </a:p>
      </dgm:t>
    </dgm:pt>
    <dgm:pt modelId="{EFDEE4F2-0F12-4518-93F4-5C281FFCA9AD}" type="parTrans" cxnId="{32C076E4-80C2-4BF5-8F85-5A7B938C9894}">
      <dgm:prSet/>
      <dgm:spPr/>
      <dgm:t>
        <a:bodyPr/>
        <a:lstStyle/>
        <a:p>
          <a:endParaRPr kumimoji="1" lang="ja-JP" altLang="en-US"/>
        </a:p>
      </dgm:t>
    </dgm:pt>
    <dgm:pt modelId="{9B2EC55F-FA86-4E72-9AC7-4AAC9D926179}" type="sibTrans" cxnId="{32C076E4-80C2-4BF5-8F85-5A7B938C9894}">
      <dgm:prSet/>
      <dgm:spPr/>
      <dgm:t>
        <a:bodyPr/>
        <a:lstStyle/>
        <a:p>
          <a:endParaRPr kumimoji="1" lang="ja-JP" altLang="en-US"/>
        </a:p>
      </dgm:t>
    </dgm:pt>
    <dgm:pt modelId="{846D97E7-9D5B-49C5-B85A-4A1E74CB733B}">
      <dgm:prSet phldrT="[テキスト]" custT="1"/>
      <dgm:spPr/>
      <dgm:t>
        <a:bodyPr/>
        <a:lstStyle/>
        <a:p>
          <a:r>
            <a:rPr kumimoji="1" lang="ja-JP" altLang="en-US" sz="2000" dirty="0" smtClean="0"/>
            <a:t>ロイヤルパークホテルズ</a:t>
          </a:r>
          <a:endParaRPr kumimoji="1" lang="ja-JP" altLang="en-US" sz="2000" dirty="0"/>
        </a:p>
      </dgm:t>
    </dgm:pt>
    <dgm:pt modelId="{7C05A2E5-6D58-4CD8-BF67-A19C448975F6}" type="parTrans" cxnId="{AA096DBA-83EE-4B77-8A5A-B5C0A103B808}">
      <dgm:prSet/>
      <dgm:spPr/>
      <dgm:t>
        <a:bodyPr/>
        <a:lstStyle/>
        <a:p>
          <a:endParaRPr kumimoji="1" lang="ja-JP" altLang="en-US"/>
        </a:p>
      </dgm:t>
    </dgm:pt>
    <dgm:pt modelId="{89E932A8-EA95-4BE2-8432-69C1E98D57D5}" type="sibTrans" cxnId="{AA096DBA-83EE-4B77-8A5A-B5C0A103B808}">
      <dgm:prSet/>
      <dgm:spPr/>
      <dgm:t>
        <a:bodyPr/>
        <a:lstStyle/>
        <a:p>
          <a:endParaRPr kumimoji="1" lang="ja-JP" altLang="en-US"/>
        </a:p>
      </dgm:t>
    </dgm:pt>
    <dgm:pt modelId="{7F07CC57-24D7-4EA6-9A89-544DA27EB7A4}">
      <dgm:prSet phldrT="[テキスト]" custT="1"/>
      <dgm:spPr/>
      <dgm:t>
        <a:bodyPr/>
        <a:lstStyle/>
        <a:p>
          <a:r>
            <a:rPr kumimoji="1" lang="ja-JP" altLang="en-US" sz="2000" dirty="0" smtClean="0"/>
            <a:t>プリンスホテル</a:t>
          </a:r>
          <a:endParaRPr kumimoji="1" lang="ja-JP" altLang="en-US" sz="2000" dirty="0"/>
        </a:p>
      </dgm:t>
    </dgm:pt>
    <dgm:pt modelId="{2B0844D7-6E5B-4A55-910A-E04D3A63B786}" type="parTrans" cxnId="{6FE3BEE5-72C8-4826-9604-6E54721C45A6}">
      <dgm:prSet/>
      <dgm:spPr/>
      <dgm:t>
        <a:bodyPr/>
        <a:lstStyle/>
        <a:p>
          <a:endParaRPr kumimoji="1" lang="ja-JP" altLang="en-US"/>
        </a:p>
      </dgm:t>
    </dgm:pt>
    <dgm:pt modelId="{6ADFE5EE-B725-4322-A21E-EA4C878D0C0F}" type="sibTrans" cxnId="{6FE3BEE5-72C8-4826-9604-6E54721C45A6}">
      <dgm:prSet/>
      <dgm:spPr/>
      <dgm:t>
        <a:bodyPr/>
        <a:lstStyle/>
        <a:p>
          <a:endParaRPr kumimoji="1" lang="ja-JP" altLang="en-US"/>
        </a:p>
      </dgm:t>
    </dgm:pt>
    <dgm:pt modelId="{C37CC658-899B-4CC5-BB7C-D0E15B9415AA}">
      <dgm:prSet phldrT="[テキスト]" custT="1"/>
      <dgm:spPr/>
      <dgm:t>
        <a:bodyPr/>
        <a:lstStyle/>
        <a:p>
          <a:r>
            <a:rPr kumimoji="1" lang="ja-JP" altLang="en-US" sz="2400" dirty="0" smtClean="0"/>
            <a:t>鉄道系</a:t>
          </a:r>
          <a:endParaRPr kumimoji="1" lang="ja-JP" altLang="en-US" sz="2400" dirty="0"/>
        </a:p>
      </dgm:t>
    </dgm:pt>
    <dgm:pt modelId="{8DF00211-228D-431B-AF78-1F7F46F3048B}" type="parTrans" cxnId="{22A17107-3CD3-4ECA-9DCD-9670375DA1BD}">
      <dgm:prSet/>
      <dgm:spPr/>
      <dgm:t>
        <a:bodyPr/>
        <a:lstStyle/>
        <a:p>
          <a:endParaRPr kumimoji="1" lang="ja-JP" altLang="en-US"/>
        </a:p>
      </dgm:t>
    </dgm:pt>
    <dgm:pt modelId="{FCE68085-D8EF-44DF-8685-2AE4806A342A}" type="sibTrans" cxnId="{22A17107-3CD3-4ECA-9DCD-9670375DA1BD}">
      <dgm:prSet/>
      <dgm:spPr/>
      <dgm:t>
        <a:bodyPr/>
        <a:lstStyle/>
        <a:p>
          <a:endParaRPr kumimoji="1" lang="ja-JP" altLang="en-US"/>
        </a:p>
      </dgm:t>
    </dgm:pt>
    <dgm:pt modelId="{EC729CA6-7A4D-40F8-B7F1-729566A7C10B}">
      <dgm:prSet phldrT="[テキスト]" custT="1"/>
      <dgm:spPr/>
      <dgm:t>
        <a:bodyPr/>
        <a:lstStyle/>
        <a:p>
          <a:r>
            <a:rPr kumimoji="1" lang="en-US" altLang="ja-JP" sz="2000" dirty="0" smtClean="0"/>
            <a:t>JR</a:t>
          </a:r>
          <a:r>
            <a:rPr kumimoji="1" lang="ja-JP" altLang="en-US" sz="2000" dirty="0" smtClean="0"/>
            <a:t>東日本ホテルズ</a:t>
          </a:r>
          <a:endParaRPr kumimoji="1" lang="ja-JP" altLang="en-US" sz="2000" dirty="0"/>
        </a:p>
      </dgm:t>
    </dgm:pt>
    <dgm:pt modelId="{729D4F58-C419-4976-8182-B4FC9DDC1DA0}" type="parTrans" cxnId="{6EC0C2ED-822C-45BA-9785-FCE3D11D82DC}">
      <dgm:prSet/>
      <dgm:spPr/>
      <dgm:t>
        <a:bodyPr/>
        <a:lstStyle/>
        <a:p>
          <a:endParaRPr kumimoji="1" lang="ja-JP" altLang="en-US"/>
        </a:p>
      </dgm:t>
    </dgm:pt>
    <dgm:pt modelId="{3AFE4DCD-D50E-499A-96BC-F5B7FA08E44E}" type="sibTrans" cxnId="{6EC0C2ED-822C-45BA-9785-FCE3D11D82DC}">
      <dgm:prSet/>
      <dgm:spPr/>
      <dgm:t>
        <a:bodyPr/>
        <a:lstStyle/>
        <a:p>
          <a:endParaRPr kumimoji="1" lang="ja-JP" altLang="en-US"/>
        </a:p>
      </dgm:t>
    </dgm:pt>
    <dgm:pt modelId="{0545C516-AA31-4733-A867-429EC4B1F5F5}">
      <dgm:prSet phldrT="[テキスト]" custT="1"/>
      <dgm:spPr/>
      <dgm:t>
        <a:bodyPr/>
        <a:lstStyle/>
        <a:p>
          <a:r>
            <a:rPr kumimoji="1" lang="en-US" altLang="ja-JP" sz="2000" dirty="0" smtClean="0"/>
            <a:t>JR</a:t>
          </a:r>
          <a:r>
            <a:rPr kumimoji="1" lang="ja-JP" altLang="en-US" sz="2000" dirty="0" smtClean="0"/>
            <a:t>西日本ホテルズ</a:t>
          </a:r>
          <a:endParaRPr kumimoji="1" lang="ja-JP" altLang="en-US" sz="2000" dirty="0"/>
        </a:p>
      </dgm:t>
    </dgm:pt>
    <dgm:pt modelId="{EF845FAB-DC35-43F7-B33E-D258E8AE6AAC}" type="parTrans" cxnId="{0170CFAE-424F-4CCF-ADD1-45D42683E2BD}">
      <dgm:prSet/>
      <dgm:spPr/>
      <dgm:t>
        <a:bodyPr/>
        <a:lstStyle/>
        <a:p>
          <a:endParaRPr kumimoji="1" lang="ja-JP" altLang="en-US"/>
        </a:p>
      </dgm:t>
    </dgm:pt>
    <dgm:pt modelId="{8B1D6C36-DD11-455E-A12C-DBC5F5875779}" type="sibTrans" cxnId="{0170CFAE-424F-4CCF-ADD1-45D42683E2BD}">
      <dgm:prSet/>
      <dgm:spPr/>
      <dgm:t>
        <a:bodyPr/>
        <a:lstStyle/>
        <a:p>
          <a:endParaRPr kumimoji="1" lang="ja-JP" altLang="en-US"/>
        </a:p>
      </dgm:t>
    </dgm:pt>
    <dgm:pt modelId="{5A32DAD9-9F5D-4214-8817-B1256C022FA6}">
      <dgm:prSet phldrT="[テキスト]" custT="1"/>
      <dgm:spPr/>
      <dgm:t>
        <a:bodyPr/>
        <a:lstStyle/>
        <a:p>
          <a:r>
            <a:rPr kumimoji="1" lang="ja-JP" altLang="en-US" sz="2400" dirty="0" smtClean="0"/>
            <a:t>航空会社系＆宿泊特化型</a:t>
          </a:r>
          <a:endParaRPr kumimoji="1" lang="ja-JP" altLang="en-US" sz="2400" dirty="0"/>
        </a:p>
      </dgm:t>
    </dgm:pt>
    <dgm:pt modelId="{F6BB8594-15FF-4F3A-A31F-39DF7BB0A9A9}" type="parTrans" cxnId="{82A62C88-02C4-4A00-82A0-BD6E208AF1A0}">
      <dgm:prSet/>
      <dgm:spPr/>
      <dgm:t>
        <a:bodyPr/>
        <a:lstStyle/>
        <a:p>
          <a:endParaRPr kumimoji="1" lang="ja-JP" altLang="en-US"/>
        </a:p>
      </dgm:t>
    </dgm:pt>
    <dgm:pt modelId="{B65DCC05-37DB-4585-9C5D-71E5A6591256}" type="sibTrans" cxnId="{82A62C88-02C4-4A00-82A0-BD6E208AF1A0}">
      <dgm:prSet/>
      <dgm:spPr/>
      <dgm:t>
        <a:bodyPr/>
        <a:lstStyle/>
        <a:p>
          <a:endParaRPr kumimoji="1" lang="ja-JP" altLang="en-US"/>
        </a:p>
      </dgm:t>
    </dgm:pt>
    <dgm:pt modelId="{95BD49F2-A7F5-4E74-812D-F77E2569776D}">
      <dgm:prSet phldrT="[テキスト]" custT="1"/>
      <dgm:spPr/>
      <dgm:t>
        <a:bodyPr/>
        <a:lstStyle/>
        <a:p>
          <a:r>
            <a:rPr kumimoji="1" lang="en-US" altLang="ja-JP" sz="1800" dirty="0" smtClean="0"/>
            <a:t>JAL</a:t>
          </a:r>
          <a:r>
            <a:rPr kumimoji="1" lang="ja-JP" altLang="en-US" sz="1800" dirty="0" smtClean="0"/>
            <a:t>ホテルズ</a:t>
          </a:r>
          <a:endParaRPr kumimoji="1" lang="ja-JP" altLang="en-US" sz="1800" dirty="0"/>
        </a:p>
      </dgm:t>
    </dgm:pt>
    <dgm:pt modelId="{3C1A63AC-D332-48B9-AAB9-A4BBE090E413}" type="parTrans" cxnId="{9AC0F7FB-2CE7-4BE1-A558-381DD5B69674}">
      <dgm:prSet/>
      <dgm:spPr/>
      <dgm:t>
        <a:bodyPr/>
        <a:lstStyle/>
        <a:p>
          <a:endParaRPr kumimoji="1" lang="ja-JP" altLang="en-US"/>
        </a:p>
      </dgm:t>
    </dgm:pt>
    <dgm:pt modelId="{ADCFB5C5-CBC0-4E7B-A510-18890B731EE4}" type="sibTrans" cxnId="{9AC0F7FB-2CE7-4BE1-A558-381DD5B69674}">
      <dgm:prSet/>
      <dgm:spPr/>
      <dgm:t>
        <a:bodyPr/>
        <a:lstStyle/>
        <a:p>
          <a:endParaRPr kumimoji="1" lang="ja-JP" altLang="en-US"/>
        </a:p>
      </dgm:t>
    </dgm:pt>
    <dgm:pt modelId="{088A223B-2D1A-4EFC-A683-40E9185EADBA}">
      <dgm:prSet phldrT="[テキスト]" custT="1"/>
      <dgm:spPr/>
      <dgm:t>
        <a:bodyPr/>
        <a:lstStyle/>
        <a:p>
          <a:r>
            <a:rPr kumimoji="1" lang="en-US" altLang="ja-JP" sz="1800" dirty="0" smtClean="0"/>
            <a:t>IHG</a:t>
          </a:r>
          <a:r>
            <a:rPr kumimoji="1" lang="en-US" altLang="ja-JP" sz="1800" dirty="0" smtClean="0"/>
            <a:t>･</a:t>
          </a:r>
          <a:r>
            <a:rPr kumimoji="1" lang="en-US" altLang="ja-JP" sz="1800" dirty="0" smtClean="0"/>
            <a:t>ANA</a:t>
          </a:r>
          <a:r>
            <a:rPr kumimoji="1" lang="ja-JP" altLang="en-US" sz="1800" dirty="0" smtClean="0"/>
            <a:t>ホテルズ</a:t>
          </a:r>
          <a:endParaRPr kumimoji="1" lang="ja-JP" altLang="en-US" sz="1800" dirty="0"/>
        </a:p>
      </dgm:t>
    </dgm:pt>
    <dgm:pt modelId="{5D5F6C75-2570-4F9B-A5E8-DBFCE9DAA632}" type="parTrans" cxnId="{FF0F9F21-EC33-498C-BA56-FC4C7AF1BC8D}">
      <dgm:prSet/>
      <dgm:spPr/>
      <dgm:t>
        <a:bodyPr/>
        <a:lstStyle/>
        <a:p>
          <a:endParaRPr kumimoji="1" lang="ja-JP" altLang="en-US"/>
        </a:p>
      </dgm:t>
    </dgm:pt>
    <dgm:pt modelId="{B7A76C16-43C8-4E39-9065-62C6F08BC046}" type="sibTrans" cxnId="{FF0F9F21-EC33-498C-BA56-FC4C7AF1BC8D}">
      <dgm:prSet/>
      <dgm:spPr/>
      <dgm:t>
        <a:bodyPr/>
        <a:lstStyle/>
        <a:p>
          <a:endParaRPr kumimoji="1" lang="ja-JP" altLang="en-US"/>
        </a:p>
      </dgm:t>
    </dgm:pt>
    <dgm:pt modelId="{68B856E4-2DDB-43C5-8586-E1EC535ABFD6}">
      <dgm:prSet phldrT="[テキスト]" custT="1"/>
      <dgm:spPr/>
      <dgm:t>
        <a:bodyPr/>
        <a:lstStyle/>
        <a:p>
          <a:r>
            <a:rPr kumimoji="1" lang="ja-JP" altLang="en-US" sz="2000" dirty="0" smtClean="0"/>
            <a:t>東急ホテルズ</a:t>
          </a:r>
          <a:endParaRPr kumimoji="1" lang="ja-JP" altLang="en-US" sz="2000" dirty="0"/>
        </a:p>
      </dgm:t>
    </dgm:pt>
    <dgm:pt modelId="{E60B9B39-D6CA-4CBD-A707-190C472F2F78}" type="parTrans" cxnId="{A3AB8786-B8AE-4C37-A653-BED536B79CA2}">
      <dgm:prSet/>
      <dgm:spPr/>
      <dgm:t>
        <a:bodyPr/>
        <a:lstStyle/>
        <a:p>
          <a:endParaRPr kumimoji="1" lang="ja-JP" altLang="en-US"/>
        </a:p>
      </dgm:t>
    </dgm:pt>
    <dgm:pt modelId="{16F41FCD-39CE-4D25-82EB-DBF85CF97AA5}" type="sibTrans" cxnId="{A3AB8786-B8AE-4C37-A653-BED536B79CA2}">
      <dgm:prSet/>
      <dgm:spPr/>
      <dgm:t>
        <a:bodyPr/>
        <a:lstStyle/>
        <a:p>
          <a:endParaRPr kumimoji="1" lang="ja-JP" altLang="en-US"/>
        </a:p>
      </dgm:t>
    </dgm:pt>
    <dgm:pt modelId="{BFBCB75B-81A2-4F3D-9DA7-390561A01632}">
      <dgm:prSet phldrT="[テキスト]" custT="1"/>
      <dgm:spPr/>
      <dgm:t>
        <a:bodyPr/>
        <a:lstStyle/>
        <a:p>
          <a:r>
            <a:rPr kumimoji="1" lang="en-US" altLang="ja-JP" sz="2000" dirty="0" smtClean="0"/>
            <a:t>JR</a:t>
          </a:r>
          <a:r>
            <a:rPr kumimoji="1" lang="ja-JP" altLang="en-US" sz="2000" dirty="0" smtClean="0"/>
            <a:t>東海ホテルズ</a:t>
          </a:r>
          <a:endParaRPr kumimoji="1" lang="ja-JP" altLang="en-US" sz="2000" dirty="0"/>
        </a:p>
      </dgm:t>
    </dgm:pt>
    <dgm:pt modelId="{C976CF74-A300-4DF3-9F46-C8B115FE449C}" type="parTrans" cxnId="{D4450FFC-7F97-4B48-AB36-82CD0D8449E2}">
      <dgm:prSet/>
      <dgm:spPr/>
      <dgm:t>
        <a:bodyPr/>
        <a:lstStyle/>
        <a:p>
          <a:endParaRPr kumimoji="1" lang="ja-JP" altLang="en-US"/>
        </a:p>
      </dgm:t>
    </dgm:pt>
    <dgm:pt modelId="{46834F73-9C7E-43F2-87F9-11BE65AAECE4}" type="sibTrans" cxnId="{D4450FFC-7F97-4B48-AB36-82CD0D8449E2}">
      <dgm:prSet/>
      <dgm:spPr/>
      <dgm:t>
        <a:bodyPr/>
        <a:lstStyle/>
        <a:p>
          <a:endParaRPr kumimoji="1" lang="ja-JP" altLang="en-US"/>
        </a:p>
      </dgm:t>
    </dgm:pt>
    <dgm:pt modelId="{12FCD816-C952-4AC4-A2B9-4FB380E164B4}">
      <dgm:prSet phldrT="[テキスト]" custT="1"/>
      <dgm:spPr/>
      <dgm:t>
        <a:bodyPr/>
        <a:lstStyle/>
        <a:p>
          <a:r>
            <a:rPr kumimoji="1" lang="ja-JP" altLang="en-US" sz="1800" dirty="0" smtClean="0"/>
            <a:t>東横イン</a:t>
          </a:r>
          <a:endParaRPr kumimoji="1" lang="ja-JP" altLang="en-US" sz="1800" dirty="0"/>
        </a:p>
      </dgm:t>
    </dgm:pt>
    <dgm:pt modelId="{2DA7F61D-90D8-4073-A123-627D6ECC6681}" type="parTrans" cxnId="{9A001E88-9E58-440F-9D40-53DE4AE44C2B}">
      <dgm:prSet/>
      <dgm:spPr/>
      <dgm:t>
        <a:bodyPr/>
        <a:lstStyle/>
        <a:p>
          <a:endParaRPr kumimoji="1" lang="ja-JP" altLang="en-US"/>
        </a:p>
      </dgm:t>
    </dgm:pt>
    <dgm:pt modelId="{21A993A8-18EB-481E-ACCF-6A32586BE42B}" type="sibTrans" cxnId="{9A001E88-9E58-440F-9D40-53DE4AE44C2B}">
      <dgm:prSet/>
      <dgm:spPr/>
      <dgm:t>
        <a:bodyPr/>
        <a:lstStyle/>
        <a:p>
          <a:endParaRPr kumimoji="1" lang="ja-JP" altLang="en-US"/>
        </a:p>
      </dgm:t>
    </dgm:pt>
    <dgm:pt modelId="{BF0539B4-155A-4A86-8318-2E38DB015D03}">
      <dgm:prSet phldrT="[テキスト]" custT="1"/>
      <dgm:spPr/>
      <dgm:t>
        <a:bodyPr/>
        <a:lstStyle/>
        <a:p>
          <a:endParaRPr kumimoji="1" lang="ja-JP" altLang="en-US" sz="1800" dirty="0"/>
        </a:p>
      </dgm:t>
    </dgm:pt>
    <dgm:pt modelId="{5EFD953C-61BB-41A1-9EB7-C5700E0AE6CC}" type="parTrans" cxnId="{15EED815-0C82-45BE-99FA-46F23EC97335}">
      <dgm:prSet/>
      <dgm:spPr/>
      <dgm:t>
        <a:bodyPr/>
        <a:lstStyle/>
        <a:p>
          <a:endParaRPr kumimoji="1" lang="ja-JP" altLang="en-US"/>
        </a:p>
      </dgm:t>
    </dgm:pt>
    <dgm:pt modelId="{3B62280C-3150-4F8F-A182-C2A89E030CA4}" type="sibTrans" cxnId="{15EED815-0C82-45BE-99FA-46F23EC97335}">
      <dgm:prSet/>
      <dgm:spPr/>
      <dgm:t>
        <a:bodyPr/>
        <a:lstStyle/>
        <a:p>
          <a:endParaRPr kumimoji="1" lang="ja-JP" altLang="en-US"/>
        </a:p>
      </dgm:t>
    </dgm:pt>
    <dgm:pt modelId="{8DD163DA-65FF-4607-BE95-0D2F6FEA6DB3}">
      <dgm:prSet phldrT="[テキスト]" custT="1"/>
      <dgm:spPr/>
      <dgm:t>
        <a:bodyPr/>
        <a:lstStyle/>
        <a:p>
          <a:r>
            <a:rPr kumimoji="1" lang="ja-JP" altLang="en-US" sz="1800" dirty="0" smtClean="0"/>
            <a:t>ルートインジャパン</a:t>
          </a:r>
          <a:endParaRPr kumimoji="1" lang="ja-JP" altLang="en-US" sz="1800" dirty="0"/>
        </a:p>
      </dgm:t>
    </dgm:pt>
    <dgm:pt modelId="{A2EB617E-FE35-461E-9F5C-28E92381284E}" type="parTrans" cxnId="{D53B853B-AB2B-4D06-BE0F-5E4C67AAC73F}">
      <dgm:prSet/>
      <dgm:spPr/>
      <dgm:t>
        <a:bodyPr/>
        <a:lstStyle/>
        <a:p>
          <a:endParaRPr kumimoji="1" lang="ja-JP" altLang="en-US"/>
        </a:p>
      </dgm:t>
    </dgm:pt>
    <dgm:pt modelId="{E7215618-BC0E-462C-A4BE-79A190DAE419}" type="sibTrans" cxnId="{D53B853B-AB2B-4D06-BE0F-5E4C67AAC73F}">
      <dgm:prSet/>
      <dgm:spPr/>
      <dgm:t>
        <a:bodyPr/>
        <a:lstStyle/>
        <a:p>
          <a:endParaRPr kumimoji="1" lang="ja-JP" altLang="en-US"/>
        </a:p>
      </dgm:t>
    </dgm:pt>
    <dgm:pt modelId="{021C5385-5B59-4F79-A090-CD3195302F4D}">
      <dgm:prSet phldrT="[テキスト]" custT="1"/>
      <dgm:spPr/>
      <dgm:t>
        <a:bodyPr/>
        <a:lstStyle/>
        <a:p>
          <a:r>
            <a:rPr kumimoji="1" lang="ja-JP" altLang="en-US" sz="1800" dirty="0" smtClean="0"/>
            <a:t>アパホテル</a:t>
          </a:r>
          <a:endParaRPr kumimoji="1" lang="ja-JP" altLang="en-US" sz="1800" dirty="0"/>
        </a:p>
      </dgm:t>
    </dgm:pt>
    <dgm:pt modelId="{CB9E8381-BB94-4ED2-84F5-A68DEBCA0F49}" type="parTrans" cxnId="{1D7D5913-6BEF-4AB4-AE28-7781DA2B4CEF}">
      <dgm:prSet/>
      <dgm:spPr/>
      <dgm:t>
        <a:bodyPr/>
        <a:lstStyle/>
        <a:p>
          <a:endParaRPr kumimoji="1" lang="ja-JP" altLang="en-US"/>
        </a:p>
      </dgm:t>
    </dgm:pt>
    <dgm:pt modelId="{2D95EC17-41CC-48A3-A4B6-979B9D356396}" type="sibTrans" cxnId="{1D7D5913-6BEF-4AB4-AE28-7781DA2B4CEF}">
      <dgm:prSet/>
      <dgm:spPr/>
      <dgm:t>
        <a:bodyPr/>
        <a:lstStyle/>
        <a:p>
          <a:endParaRPr kumimoji="1" lang="ja-JP" altLang="en-US"/>
        </a:p>
      </dgm:t>
    </dgm:pt>
    <dgm:pt modelId="{1A70E01A-84FA-4FA4-96E3-F4ACF9771445}" type="pres">
      <dgm:prSet presAssocID="{44A07DF9-9FE0-4CDE-BAD5-4F055C8EF700}" presName="Name0" presStyleCnt="0">
        <dgm:presLayoutVars>
          <dgm:dir/>
          <dgm:animLvl val="lvl"/>
          <dgm:resizeHandles val="exact"/>
        </dgm:presLayoutVars>
      </dgm:prSet>
      <dgm:spPr/>
    </dgm:pt>
    <dgm:pt modelId="{FE0D4EA3-CAAF-439A-B001-216C44C3F808}" type="pres">
      <dgm:prSet presAssocID="{8EB1F70C-4B27-4C1F-A9F0-03B16E1D45C5}" presName="composite" presStyleCnt="0"/>
      <dgm:spPr/>
    </dgm:pt>
    <dgm:pt modelId="{BA70D7BD-3343-4247-81B1-F2878673F6FC}" type="pres">
      <dgm:prSet presAssocID="{8EB1F70C-4B27-4C1F-A9F0-03B16E1D45C5}" presName="parTx" presStyleLbl="alignNode1" presStyleIdx="0" presStyleCnt="3" custScaleX="105515" custScaleY="85219" custLinFactNeighborX="2785" custLinFactNeighborY="-23110">
        <dgm:presLayoutVars>
          <dgm:chMax val="0"/>
          <dgm:chPref val="0"/>
          <dgm:bulletEnabled val="1"/>
        </dgm:presLayoutVars>
      </dgm:prSet>
      <dgm:spPr/>
    </dgm:pt>
    <dgm:pt modelId="{99D4A6AB-7065-49E3-9736-3CC382B4D976}" type="pres">
      <dgm:prSet presAssocID="{8EB1F70C-4B27-4C1F-A9F0-03B16E1D45C5}" presName="desTx" presStyleLbl="alignAccFollowNode1" presStyleIdx="0" presStyleCnt="3" custScaleX="105254" custScaleY="63995" custLinFactNeighborX="2655" custLinFactNeighborY="-24171">
        <dgm:presLayoutVars>
          <dgm:bulletEnabled val="1"/>
        </dgm:presLayoutVars>
      </dgm:prSet>
      <dgm:spPr/>
    </dgm:pt>
    <dgm:pt modelId="{9AC754F8-2DFB-4A42-9AF2-661E00617030}" type="pres">
      <dgm:prSet presAssocID="{9B2EC55F-FA86-4E72-9AC7-4AAC9D926179}" presName="space" presStyleCnt="0"/>
      <dgm:spPr/>
    </dgm:pt>
    <dgm:pt modelId="{1122152D-B1E8-4F01-98EE-ABB100F85588}" type="pres">
      <dgm:prSet presAssocID="{C37CC658-899B-4CC5-BB7C-D0E15B9415AA}" presName="composite" presStyleCnt="0"/>
      <dgm:spPr/>
    </dgm:pt>
    <dgm:pt modelId="{3D5D0102-6F76-40BC-9B00-3CA31CF1AF5C}" type="pres">
      <dgm:prSet presAssocID="{C37CC658-899B-4CC5-BB7C-D0E15B9415AA}" presName="parTx" presStyleLbl="alignNode1" presStyleIdx="1" presStyleCnt="3" custScaleY="96101" custLinFactNeighborX="-1809" custLinFactNeighborY="-18630">
        <dgm:presLayoutVars>
          <dgm:chMax val="0"/>
          <dgm:chPref val="0"/>
          <dgm:bulletEnabled val="1"/>
        </dgm:presLayoutVars>
      </dgm:prSet>
      <dgm:spPr/>
    </dgm:pt>
    <dgm:pt modelId="{F698C2FE-E033-451E-AF6B-F12DE40304EF}" type="pres">
      <dgm:prSet presAssocID="{C37CC658-899B-4CC5-BB7C-D0E15B9415AA}" presName="desTx" presStyleLbl="alignAccFollowNode1" presStyleIdx="1" presStyleCnt="3" custScaleY="65306" custLinFactNeighborX="-1809" custLinFactNeighborY="-24281">
        <dgm:presLayoutVars>
          <dgm:bulletEnabled val="1"/>
        </dgm:presLayoutVars>
      </dgm:prSet>
      <dgm:spPr/>
      <dgm:t>
        <a:bodyPr/>
        <a:lstStyle/>
        <a:p>
          <a:endParaRPr kumimoji="1" lang="ja-JP" altLang="en-US"/>
        </a:p>
      </dgm:t>
    </dgm:pt>
    <dgm:pt modelId="{42219F72-68C4-4BDE-95E9-BCDF1CD4EC8C}" type="pres">
      <dgm:prSet presAssocID="{FCE68085-D8EF-44DF-8685-2AE4806A342A}" presName="space" presStyleCnt="0"/>
      <dgm:spPr/>
    </dgm:pt>
    <dgm:pt modelId="{0CDC68A5-6326-44D5-8F7E-081E44C243E4}" type="pres">
      <dgm:prSet presAssocID="{5A32DAD9-9F5D-4214-8817-B1256C022FA6}" presName="composite" presStyleCnt="0"/>
      <dgm:spPr/>
    </dgm:pt>
    <dgm:pt modelId="{726D1831-6B3F-4064-BAB5-12E7FD78B315}" type="pres">
      <dgm:prSet presAssocID="{5A32DAD9-9F5D-4214-8817-B1256C022FA6}" presName="parTx" presStyleLbl="alignNode1" presStyleIdx="2" presStyleCnt="3" custScaleY="88676" custLinFactNeighborX="-888" custLinFactNeighborY="-14483">
        <dgm:presLayoutVars>
          <dgm:chMax val="0"/>
          <dgm:chPref val="0"/>
          <dgm:bulletEnabled val="1"/>
        </dgm:presLayoutVars>
      </dgm:prSet>
      <dgm:spPr/>
    </dgm:pt>
    <dgm:pt modelId="{7A24FC4C-18F3-4F43-9E7A-DE8122CBA716}" type="pres">
      <dgm:prSet presAssocID="{5A32DAD9-9F5D-4214-8817-B1256C022FA6}" presName="desTx" presStyleLbl="alignAccFollowNode1" presStyleIdx="2" presStyleCnt="3" custScaleY="71283" custLinFactNeighborX="-888" custLinFactNeighborY="-17209">
        <dgm:presLayoutVars>
          <dgm:bulletEnabled val="1"/>
        </dgm:presLayoutVars>
      </dgm:prSet>
      <dgm:spPr/>
    </dgm:pt>
  </dgm:ptLst>
  <dgm:cxnLst>
    <dgm:cxn modelId="{C2F84303-73AC-4762-8030-841E58D0C309}" type="presOf" srcId="{68B856E4-2DDB-43C5-8586-E1EC535ABFD6}" destId="{F698C2FE-E033-451E-AF6B-F12DE40304EF}" srcOrd="0" destOrd="2" presId="urn:microsoft.com/office/officeart/2005/8/layout/hList1"/>
    <dgm:cxn modelId="{6DB0E0E6-A097-4C08-AC17-5A8EBC105062}" type="presOf" srcId="{C37CC658-899B-4CC5-BB7C-D0E15B9415AA}" destId="{3D5D0102-6F76-40BC-9B00-3CA31CF1AF5C}" srcOrd="0" destOrd="0" presId="urn:microsoft.com/office/officeart/2005/8/layout/hList1"/>
    <dgm:cxn modelId="{F13CA5B6-6157-41F4-8A5C-63EF5FE3378D}" type="presOf" srcId="{44A07DF9-9FE0-4CDE-BAD5-4F055C8EF700}" destId="{1A70E01A-84FA-4FA4-96E3-F4ACF9771445}" srcOrd="0" destOrd="0" presId="urn:microsoft.com/office/officeart/2005/8/layout/hList1"/>
    <dgm:cxn modelId="{0E9CA882-C6B4-4038-B156-5267D1881258}" type="presOf" srcId="{8EB1F70C-4B27-4C1F-A9F0-03B16E1D45C5}" destId="{BA70D7BD-3343-4247-81B1-F2878673F6FC}" srcOrd="0" destOrd="0" presId="urn:microsoft.com/office/officeart/2005/8/layout/hList1"/>
    <dgm:cxn modelId="{6114D285-14BE-4633-A40C-2243EE633C81}" type="presOf" srcId="{8DD163DA-65FF-4607-BE95-0D2F6FEA6DB3}" destId="{7A24FC4C-18F3-4F43-9E7A-DE8122CBA716}" srcOrd="0" destOrd="4" presId="urn:microsoft.com/office/officeart/2005/8/layout/hList1"/>
    <dgm:cxn modelId="{32C076E4-80C2-4BF5-8F85-5A7B938C9894}" srcId="{44A07DF9-9FE0-4CDE-BAD5-4F055C8EF700}" destId="{8EB1F70C-4B27-4C1F-A9F0-03B16E1D45C5}" srcOrd="0" destOrd="0" parTransId="{EFDEE4F2-0F12-4518-93F4-5C281FFCA9AD}" sibTransId="{9B2EC55F-FA86-4E72-9AC7-4AAC9D926179}"/>
    <dgm:cxn modelId="{8AAFD9BB-CB27-4694-8EC2-0B02527990B2}" type="presOf" srcId="{021C5385-5B59-4F79-A090-CD3195302F4D}" destId="{7A24FC4C-18F3-4F43-9E7A-DE8122CBA716}" srcOrd="0" destOrd="5" presId="urn:microsoft.com/office/officeart/2005/8/layout/hList1"/>
    <dgm:cxn modelId="{CA9BA504-3D8A-48C7-8305-45B67A584629}" type="presOf" srcId="{088A223B-2D1A-4EFC-A683-40E9185EADBA}" destId="{7A24FC4C-18F3-4F43-9E7A-DE8122CBA716}" srcOrd="0" destOrd="1" presId="urn:microsoft.com/office/officeart/2005/8/layout/hList1"/>
    <dgm:cxn modelId="{0170CFAE-424F-4CCF-ADD1-45D42683E2BD}" srcId="{C37CC658-899B-4CC5-BB7C-D0E15B9415AA}" destId="{0545C516-AA31-4733-A867-429EC4B1F5F5}" srcOrd="1" destOrd="0" parTransId="{EF845FAB-DC35-43F7-B33E-D258E8AE6AAC}" sibTransId="{8B1D6C36-DD11-455E-A12C-DBC5F5875779}"/>
    <dgm:cxn modelId="{6EC0C2ED-822C-45BA-9785-FCE3D11D82DC}" srcId="{C37CC658-899B-4CC5-BB7C-D0E15B9415AA}" destId="{EC729CA6-7A4D-40F8-B7F1-729566A7C10B}" srcOrd="0" destOrd="0" parTransId="{729D4F58-C419-4976-8182-B4FC9DDC1DA0}" sibTransId="{3AFE4DCD-D50E-499A-96BC-F5B7FA08E44E}"/>
    <dgm:cxn modelId="{4E33BE82-3BDD-4480-8075-1239A6D88846}" type="presOf" srcId="{846D97E7-9D5B-49C5-B85A-4A1E74CB733B}" destId="{99D4A6AB-7065-49E3-9736-3CC382B4D976}" srcOrd="0" destOrd="0" presId="urn:microsoft.com/office/officeart/2005/8/layout/hList1"/>
    <dgm:cxn modelId="{A0A60C80-0E18-437B-8B3D-D967F4DACF52}" type="presOf" srcId="{0545C516-AA31-4733-A867-429EC4B1F5F5}" destId="{F698C2FE-E033-451E-AF6B-F12DE40304EF}" srcOrd="0" destOrd="1" presId="urn:microsoft.com/office/officeart/2005/8/layout/hList1"/>
    <dgm:cxn modelId="{1D7D5913-6BEF-4AB4-AE28-7781DA2B4CEF}" srcId="{5A32DAD9-9F5D-4214-8817-B1256C022FA6}" destId="{021C5385-5B59-4F79-A090-CD3195302F4D}" srcOrd="5" destOrd="0" parTransId="{CB9E8381-BB94-4ED2-84F5-A68DEBCA0F49}" sibTransId="{2D95EC17-41CC-48A3-A4B6-979B9D356396}"/>
    <dgm:cxn modelId="{AA096DBA-83EE-4B77-8A5A-B5C0A103B808}" srcId="{8EB1F70C-4B27-4C1F-A9F0-03B16E1D45C5}" destId="{846D97E7-9D5B-49C5-B85A-4A1E74CB733B}" srcOrd="0" destOrd="0" parTransId="{7C05A2E5-6D58-4CD8-BF67-A19C448975F6}" sibTransId="{89E932A8-EA95-4BE2-8432-69C1E98D57D5}"/>
    <dgm:cxn modelId="{9406133A-30D8-4585-B4BB-556671449494}" type="presOf" srcId="{12FCD816-C952-4AC4-A2B9-4FB380E164B4}" destId="{7A24FC4C-18F3-4F43-9E7A-DE8122CBA716}" srcOrd="0" destOrd="3" presId="urn:microsoft.com/office/officeart/2005/8/layout/hList1"/>
    <dgm:cxn modelId="{06B29D9A-8C8A-4E99-A64A-54EDA6A9DC94}" type="presOf" srcId="{EC729CA6-7A4D-40F8-B7F1-729566A7C10B}" destId="{F698C2FE-E033-451E-AF6B-F12DE40304EF}" srcOrd="0" destOrd="0" presId="urn:microsoft.com/office/officeart/2005/8/layout/hList1"/>
    <dgm:cxn modelId="{82A62C88-02C4-4A00-82A0-BD6E208AF1A0}" srcId="{44A07DF9-9FE0-4CDE-BAD5-4F055C8EF700}" destId="{5A32DAD9-9F5D-4214-8817-B1256C022FA6}" srcOrd="2" destOrd="0" parTransId="{F6BB8594-15FF-4F3A-A31F-39DF7BB0A9A9}" sibTransId="{B65DCC05-37DB-4585-9C5D-71E5A6591256}"/>
    <dgm:cxn modelId="{FF0F9F21-EC33-498C-BA56-FC4C7AF1BC8D}" srcId="{5A32DAD9-9F5D-4214-8817-B1256C022FA6}" destId="{088A223B-2D1A-4EFC-A683-40E9185EADBA}" srcOrd="1" destOrd="0" parTransId="{5D5F6C75-2570-4F9B-A5E8-DBFCE9DAA632}" sibTransId="{B7A76C16-43C8-4E39-9065-62C6F08BC046}"/>
    <dgm:cxn modelId="{22A17107-3CD3-4ECA-9DCD-9670375DA1BD}" srcId="{44A07DF9-9FE0-4CDE-BAD5-4F055C8EF700}" destId="{C37CC658-899B-4CC5-BB7C-D0E15B9415AA}" srcOrd="1" destOrd="0" parTransId="{8DF00211-228D-431B-AF78-1F7F46F3048B}" sibTransId="{FCE68085-D8EF-44DF-8685-2AE4806A342A}"/>
    <dgm:cxn modelId="{67C1B595-19B7-4FFD-A13F-4DBA596881D4}" type="presOf" srcId="{95BD49F2-A7F5-4E74-812D-F77E2569776D}" destId="{7A24FC4C-18F3-4F43-9E7A-DE8122CBA716}" srcOrd="0" destOrd="0" presId="urn:microsoft.com/office/officeart/2005/8/layout/hList1"/>
    <dgm:cxn modelId="{9A001E88-9E58-440F-9D40-53DE4AE44C2B}" srcId="{5A32DAD9-9F5D-4214-8817-B1256C022FA6}" destId="{12FCD816-C952-4AC4-A2B9-4FB380E164B4}" srcOrd="3" destOrd="0" parTransId="{2DA7F61D-90D8-4073-A123-627D6ECC6681}" sibTransId="{21A993A8-18EB-481E-ACCF-6A32586BE42B}"/>
    <dgm:cxn modelId="{9AC0F7FB-2CE7-4BE1-A558-381DD5B69674}" srcId="{5A32DAD9-9F5D-4214-8817-B1256C022FA6}" destId="{95BD49F2-A7F5-4E74-812D-F77E2569776D}" srcOrd="0" destOrd="0" parTransId="{3C1A63AC-D332-48B9-AAB9-A4BBE090E413}" sibTransId="{ADCFB5C5-CBC0-4E7B-A510-18890B731EE4}"/>
    <dgm:cxn modelId="{5A0DF530-487B-4E92-96DF-9CE9FC92FE0E}" type="presOf" srcId="{BF0539B4-155A-4A86-8318-2E38DB015D03}" destId="{7A24FC4C-18F3-4F43-9E7A-DE8122CBA716}" srcOrd="0" destOrd="2" presId="urn:microsoft.com/office/officeart/2005/8/layout/hList1"/>
    <dgm:cxn modelId="{10019785-C0DC-43FC-BBE7-21CE0B87B054}" type="presOf" srcId="{BFBCB75B-81A2-4F3D-9DA7-390561A01632}" destId="{F698C2FE-E033-451E-AF6B-F12DE40304EF}" srcOrd="0" destOrd="3" presId="urn:microsoft.com/office/officeart/2005/8/layout/hList1"/>
    <dgm:cxn modelId="{18FE877B-D75F-41EE-A149-9E15F9058EC4}" type="presOf" srcId="{7F07CC57-24D7-4EA6-9A89-544DA27EB7A4}" destId="{99D4A6AB-7065-49E3-9736-3CC382B4D976}" srcOrd="0" destOrd="1" presId="urn:microsoft.com/office/officeart/2005/8/layout/hList1"/>
    <dgm:cxn modelId="{D4450FFC-7F97-4B48-AB36-82CD0D8449E2}" srcId="{C37CC658-899B-4CC5-BB7C-D0E15B9415AA}" destId="{BFBCB75B-81A2-4F3D-9DA7-390561A01632}" srcOrd="3" destOrd="0" parTransId="{C976CF74-A300-4DF3-9F46-C8B115FE449C}" sibTransId="{46834F73-9C7E-43F2-87F9-11BE65AAECE4}"/>
    <dgm:cxn modelId="{A3AB8786-B8AE-4C37-A653-BED536B79CA2}" srcId="{C37CC658-899B-4CC5-BB7C-D0E15B9415AA}" destId="{68B856E4-2DDB-43C5-8586-E1EC535ABFD6}" srcOrd="2" destOrd="0" parTransId="{E60B9B39-D6CA-4CBD-A707-190C472F2F78}" sibTransId="{16F41FCD-39CE-4D25-82EB-DBF85CF97AA5}"/>
    <dgm:cxn modelId="{15EED815-0C82-45BE-99FA-46F23EC97335}" srcId="{5A32DAD9-9F5D-4214-8817-B1256C022FA6}" destId="{BF0539B4-155A-4A86-8318-2E38DB015D03}" srcOrd="2" destOrd="0" parTransId="{5EFD953C-61BB-41A1-9EB7-C5700E0AE6CC}" sibTransId="{3B62280C-3150-4F8F-A182-C2A89E030CA4}"/>
    <dgm:cxn modelId="{6FE3BEE5-72C8-4826-9604-6E54721C45A6}" srcId="{8EB1F70C-4B27-4C1F-A9F0-03B16E1D45C5}" destId="{7F07CC57-24D7-4EA6-9A89-544DA27EB7A4}" srcOrd="1" destOrd="0" parTransId="{2B0844D7-6E5B-4A55-910A-E04D3A63B786}" sibTransId="{6ADFE5EE-B725-4322-A21E-EA4C878D0C0F}"/>
    <dgm:cxn modelId="{D53B853B-AB2B-4D06-BE0F-5E4C67AAC73F}" srcId="{5A32DAD9-9F5D-4214-8817-B1256C022FA6}" destId="{8DD163DA-65FF-4607-BE95-0D2F6FEA6DB3}" srcOrd="4" destOrd="0" parTransId="{A2EB617E-FE35-461E-9F5C-28E92381284E}" sibTransId="{E7215618-BC0E-462C-A4BE-79A190DAE419}"/>
    <dgm:cxn modelId="{BAB22FED-CAD3-4BA3-9E14-EB5FD056BE5A}" type="presOf" srcId="{5A32DAD9-9F5D-4214-8817-B1256C022FA6}" destId="{726D1831-6B3F-4064-BAB5-12E7FD78B315}" srcOrd="0" destOrd="0" presId="urn:microsoft.com/office/officeart/2005/8/layout/hList1"/>
    <dgm:cxn modelId="{7E7867DE-4A5A-40E6-9C71-55A6878B05E5}" type="presParOf" srcId="{1A70E01A-84FA-4FA4-96E3-F4ACF9771445}" destId="{FE0D4EA3-CAAF-439A-B001-216C44C3F808}" srcOrd="0" destOrd="0" presId="urn:microsoft.com/office/officeart/2005/8/layout/hList1"/>
    <dgm:cxn modelId="{88A2D6EB-8956-4361-ADE0-EE15E5F6D609}" type="presParOf" srcId="{FE0D4EA3-CAAF-439A-B001-216C44C3F808}" destId="{BA70D7BD-3343-4247-81B1-F2878673F6FC}" srcOrd="0" destOrd="0" presId="urn:microsoft.com/office/officeart/2005/8/layout/hList1"/>
    <dgm:cxn modelId="{238AB65D-44A7-49DA-B1E2-4A35F172A664}" type="presParOf" srcId="{FE0D4EA3-CAAF-439A-B001-216C44C3F808}" destId="{99D4A6AB-7065-49E3-9736-3CC382B4D976}" srcOrd="1" destOrd="0" presId="urn:microsoft.com/office/officeart/2005/8/layout/hList1"/>
    <dgm:cxn modelId="{B4AB5385-178F-40F0-9114-661903E5AD94}" type="presParOf" srcId="{1A70E01A-84FA-4FA4-96E3-F4ACF9771445}" destId="{9AC754F8-2DFB-4A42-9AF2-661E00617030}" srcOrd="1" destOrd="0" presId="urn:microsoft.com/office/officeart/2005/8/layout/hList1"/>
    <dgm:cxn modelId="{B648A102-4B1E-4AB8-B705-25F0899FF385}" type="presParOf" srcId="{1A70E01A-84FA-4FA4-96E3-F4ACF9771445}" destId="{1122152D-B1E8-4F01-98EE-ABB100F85588}" srcOrd="2" destOrd="0" presId="urn:microsoft.com/office/officeart/2005/8/layout/hList1"/>
    <dgm:cxn modelId="{EA5A4D64-A068-4AA1-B9E9-3BD59B08299B}" type="presParOf" srcId="{1122152D-B1E8-4F01-98EE-ABB100F85588}" destId="{3D5D0102-6F76-40BC-9B00-3CA31CF1AF5C}" srcOrd="0" destOrd="0" presId="urn:microsoft.com/office/officeart/2005/8/layout/hList1"/>
    <dgm:cxn modelId="{F684FFBC-0F54-4B4A-B048-7FCBA90D997C}" type="presParOf" srcId="{1122152D-B1E8-4F01-98EE-ABB100F85588}" destId="{F698C2FE-E033-451E-AF6B-F12DE40304EF}" srcOrd="1" destOrd="0" presId="urn:microsoft.com/office/officeart/2005/8/layout/hList1"/>
    <dgm:cxn modelId="{B6CB06E9-2238-44FD-931C-76F2B6E3CA4C}" type="presParOf" srcId="{1A70E01A-84FA-4FA4-96E3-F4ACF9771445}" destId="{42219F72-68C4-4BDE-95E9-BCDF1CD4EC8C}" srcOrd="3" destOrd="0" presId="urn:microsoft.com/office/officeart/2005/8/layout/hList1"/>
    <dgm:cxn modelId="{E8C0F138-F53F-4DCB-A5A6-B2223852EB6B}" type="presParOf" srcId="{1A70E01A-84FA-4FA4-96E3-F4ACF9771445}" destId="{0CDC68A5-6326-44D5-8F7E-081E44C243E4}" srcOrd="4" destOrd="0" presId="urn:microsoft.com/office/officeart/2005/8/layout/hList1"/>
    <dgm:cxn modelId="{31F02DAD-9AFE-4343-8569-BEAFB88F00A3}" type="presParOf" srcId="{0CDC68A5-6326-44D5-8F7E-081E44C243E4}" destId="{726D1831-6B3F-4064-BAB5-12E7FD78B315}" srcOrd="0" destOrd="0" presId="urn:microsoft.com/office/officeart/2005/8/layout/hList1"/>
    <dgm:cxn modelId="{600823DB-2182-47EF-942F-8CA9C4F850A1}" type="presParOf" srcId="{0CDC68A5-6326-44D5-8F7E-081E44C243E4}" destId="{7A24FC4C-18F3-4F43-9E7A-DE8122CBA716}" srcOrd="1" destOrd="0" presId="urn:microsoft.com/office/officeart/2005/8/layout/hList1"/>
  </dgm:cxnLst>
  <dgm:bg/>
  <dgm:whole/>
</dgm:dataModel>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ja-JP" altLang="en-US" smtClean="0"/>
              <a:t>マスタ タイトルの書式設定</a:t>
            </a:r>
            <a:endParaRPr kumimoji="0" lang="en-US"/>
          </a:p>
        </p:txBody>
      </p:sp>
      <p:sp>
        <p:nvSpPr>
          <p:cNvPr id="28" name="日付プレースホルダ 27"/>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17" name="フッター プレースホルダ 16"/>
          <p:cNvSpPr>
            <a:spLocks noGrp="1"/>
          </p:cNvSpPr>
          <p:nvPr>
            <p:ph type="ftr" sz="quarter" idx="11"/>
          </p:nvPr>
        </p:nvSpPr>
        <p:spPr/>
        <p:txBody>
          <a:bodyPr/>
          <a:lstStyle/>
          <a:p>
            <a:endParaRPr lang="ja-JP" altLang="en-US"/>
          </a:p>
        </p:txBody>
      </p:sp>
      <p:sp>
        <p:nvSpPr>
          <p:cNvPr id="29" name="スライド番号プレースホルダ 28"/>
          <p:cNvSpPr>
            <a:spLocks noGrp="1"/>
          </p:cNvSpPr>
          <p:nvPr>
            <p:ph type="sldNum" sz="quarter" idx="12"/>
          </p:nvPr>
        </p:nvSpPr>
        <p:spPr/>
        <p:txBody>
          <a:bodyPr/>
          <a:lstStyle/>
          <a:p>
            <a:fld id="{29FC9F38-054A-4CA7-BF7D-E92DC47EB478}" type="slidenum">
              <a:rPr lang="ja-JP" altLang="en-US" smtClean="0"/>
              <a:t>‹#›</a:t>
            </a:fld>
            <a:endParaRPr lang="ja-JP" altLang="en-US"/>
          </a:p>
        </p:txBody>
      </p:sp>
      <p:sp>
        <p:nvSpPr>
          <p:cNvPr id="9" name="サブタイトル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a:xfrm>
            <a:off x="7924800" y="6416675"/>
            <a:ext cx="762000" cy="365125"/>
          </a:xfrm>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ja-JP" altLang="en-US" smtClean="0">
                <a:solidFill>
                  <a:schemeClr val="lt1"/>
                </a:solidFill>
                <a:latin typeface="+mn-lt"/>
                <a:ea typeface="+mn-ea"/>
                <a:cs typeface="+mn-cs"/>
              </a:rPr>
              <a:t>アイコンをクリックして図を追加</a:t>
            </a:r>
            <a:endParaRPr kumimoji="0" lang="en-US" dirty="0">
              <a:solidFill>
                <a:schemeClr val="lt1"/>
              </a:solidFill>
              <a:latin typeface="+mn-lt"/>
              <a:ea typeface="+mn-ea"/>
              <a:cs typeface="+mn-cs"/>
            </a:endParaRPr>
          </a:p>
        </p:txBody>
      </p:sp>
      <p:sp>
        <p:nvSpPr>
          <p:cNvPr id="4" name="テキスト プレースホルダ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8DBDAF6C-0D11-4172-9136-BCBE10CE8E88}" type="datetimeFigureOut">
              <a:rPr lang="ja-JP" altLang="en-US" smtClean="0"/>
              <a:t>09.7.3</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29FC9F38-054A-4CA7-BF7D-E92DC47EB478}" type="slidenum">
              <a:rPr lang="ja-JP" altLang="en-US" smtClean="0"/>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8DBDAF6C-0D11-4172-9136-BCBE10CE8E88}" type="datetimeFigureOut">
              <a:rPr lang="ja-JP" altLang="en-US" smtClean="0"/>
              <a:t>09.7.3</a:t>
            </a:fld>
            <a:endParaRPr lang="ja-JP" altLang="en-US"/>
          </a:p>
        </p:txBody>
      </p:sp>
      <p:sp>
        <p:nvSpPr>
          <p:cNvPr id="3" name="フッター プレースホルダ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ja-JP" altLang="en-US"/>
          </a:p>
        </p:txBody>
      </p:sp>
      <p:sp>
        <p:nvSpPr>
          <p:cNvPr id="23" name="スライド番号プレースホルダ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9FC9F38-054A-4CA7-BF7D-E92DC47EB478}" type="slidenum">
              <a:rPr lang="ja-JP" altLang="en-US" smtClean="0"/>
              <a:t>‹#›</a:t>
            </a:fld>
            <a:endParaRPr lang="ja-JP"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1"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1"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1"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1"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1"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1"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1"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1"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1"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1" sz="1400" kern="1200" baseline="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diagramData" Target="../diagrams/data1.xml"/><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sz="7200" dirty="0" smtClean="0"/>
              <a:t>ホテル業界</a:t>
            </a:r>
            <a:endParaRPr lang="ja-JP" altLang="en-US" sz="7200" dirty="0"/>
          </a:p>
        </p:txBody>
      </p:sp>
      <p:sp>
        <p:nvSpPr>
          <p:cNvPr id="3" name="サブタイトル 2"/>
          <p:cNvSpPr>
            <a:spLocks noGrp="1"/>
          </p:cNvSpPr>
          <p:nvPr>
            <p:ph type="subTitle" idx="1"/>
          </p:nvPr>
        </p:nvSpPr>
        <p:spPr/>
        <p:txBody>
          <a:bodyPr/>
          <a:lstStyle/>
          <a:p>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ホテル業界の歴史</a:t>
            </a:r>
            <a:endParaRPr lang="ja-JP" altLang="en-US" dirty="0"/>
          </a:p>
        </p:txBody>
      </p:sp>
      <p:sp>
        <p:nvSpPr>
          <p:cNvPr id="3" name="コンテンツ プレースホルダ 2"/>
          <p:cNvSpPr>
            <a:spLocks noGrp="1"/>
          </p:cNvSpPr>
          <p:nvPr>
            <p:ph idx="1"/>
          </p:nvPr>
        </p:nvSpPr>
        <p:spPr/>
        <p:txBody>
          <a:bodyPr>
            <a:normAutofit fontScale="70000" lnSpcReduction="20000"/>
          </a:bodyPr>
          <a:lstStyle/>
          <a:p>
            <a:r>
              <a:rPr lang="en-US" altLang="ja-JP" dirty="0" smtClean="0"/>
              <a:t>1860</a:t>
            </a:r>
            <a:r>
              <a:rPr lang="ja-JP" altLang="en-US" dirty="0" smtClean="0"/>
              <a:t>年　日本初のホテル</a:t>
            </a:r>
            <a:r>
              <a:rPr lang="ja-JP" altLang="en-US" dirty="0" smtClean="0"/>
              <a:t>「</a:t>
            </a:r>
            <a:r>
              <a:rPr lang="ja-JP" altLang="en-US" u="sng" dirty="0" smtClean="0">
                <a:solidFill>
                  <a:srgbClr val="FF6600"/>
                </a:solidFill>
              </a:rPr>
              <a:t>横浜ホテル</a:t>
            </a:r>
            <a:r>
              <a:rPr lang="ja-JP" altLang="en-US" dirty="0" smtClean="0"/>
              <a:t>」ができる</a:t>
            </a:r>
          </a:p>
          <a:p>
            <a:r>
              <a:rPr lang="en-US" altLang="ja-JP" dirty="0" smtClean="0"/>
              <a:t>1890</a:t>
            </a:r>
            <a:r>
              <a:rPr lang="ja-JP" altLang="en-US" dirty="0" smtClean="0"/>
              <a:t>年　宮内庁と財界の有志に</a:t>
            </a:r>
            <a:r>
              <a:rPr lang="ja-JP" altLang="en-US" dirty="0" smtClean="0"/>
              <a:t>よって</a:t>
            </a:r>
            <a:r>
              <a:rPr lang="ja-JP" altLang="en-US" dirty="0" smtClean="0"/>
              <a:t>帝国ホテルが</a:t>
            </a:r>
            <a:r>
              <a:rPr lang="ja-JP" altLang="en-US" dirty="0" smtClean="0"/>
              <a:t>建てられる</a:t>
            </a:r>
          </a:p>
          <a:p>
            <a:r>
              <a:rPr lang="en-US" altLang="ja-JP" dirty="0" smtClean="0"/>
              <a:t>1955</a:t>
            </a:r>
            <a:r>
              <a:rPr lang="ja-JP" altLang="en-US" dirty="0" smtClean="0"/>
              <a:t>年　赤坂プリンスホテル</a:t>
            </a:r>
            <a:r>
              <a:rPr lang="ja-JP" altLang="en-US" dirty="0" smtClean="0"/>
              <a:t>開業</a:t>
            </a:r>
          </a:p>
          <a:p>
            <a:r>
              <a:rPr lang="en-US" altLang="ja-JP" dirty="0" smtClean="0"/>
              <a:t>1962</a:t>
            </a:r>
            <a:r>
              <a:rPr lang="ja-JP" altLang="en-US" dirty="0" smtClean="0"/>
              <a:t>年　ホテルオークラ東京</a:t>
            </a:r>
            <a:r>
              <a:rPr lang="ja-JP" altLang="en-US" dirty="0" smtClean="0"/>
              <a:t>開業</a:t>
            </a:r>
          </a:p>
          <a:p>
            <a:r>
              <a:rPr lang="en-US" altLang="ja-JP" dirty="0" smtClean="0"/>
              <a:t>1963</a:t>
            </a:r>
            <a:r>
              <a:rPr lang="ja-JP" altLang="en-US" dirty="0" smtClean="0"/>
              <a:t>年　東京ヒルトンホテル開業</a:t>
            </a:r>
            <a:r>
              <a:rPr lang="en-US" altLang="ja-JP" dirty="0" smtClean="0"/>
              <a:t>(</a:t>
            </a:r>
            <a:r>
              <a:rPr lang="ja-JP" altLang="en-US" dirty="0" smtClean="0"/>
              <a:t>後のキャピトル東急ホテル・</a:t>
            </a:r>
            <a:r>
              <a:rPr lang="en-US" altLang="ja-JP" dirty="0" smtClean="0"/>
              <a:t>2006</a:t>
            </a:r>
            <a:r>
              <a:rPr lang="ja-JP" altLang="en-US" dirty="0" smtClean="0"/>
              <a:t>年</a:t>
            </a:r>
            <a:r>
              <a:rPr lang="en-US" altLang="ja-JP" dirty="0" smtClean="0"/>
              <a:t>11</a:t>
            </a:r>
            <a:r>
              <a:rPr lang="ja-JP" altLang="en-US" dirty="0" smtClean="0"/>
              <a:t>月末閉館・</a:t>
            </a:r>
            <a:r>
              <a:rPr lang="en-US" altLang="ja-JP" dirty="0" smtClean="0"/>
              <a:t>2010</a:t>
            </a:r>
            <a:r>
              <a:rPr lang="ja-JP" altLang="en-US" dirty="0" smtClean="0"/>
              <a:t>年営業再開予定</a:t>
            </a:r>
            <a:r>
              <a:rPr lang="en-US" altLang="ja-JP" dirty="0" smtClean="0"/>
              <a:t>)</a:t>
            </a:r>
            <a:endParaRPr lang="ja-JP" altLang="en-US" dirty="0" smtClean="0"/>
          </a:p>
          <a:p>
            <a:r>
              <a:rPr lang="en-US" altLang="ja-JP" dirty="0" smtClean="0"/>
              <a:t>1964</a:t>
            </a:r>
            <a:r>
              <a:rPr lang="ja-JP" altLang="en-US" dirty="0" smtClean="0"/>
              <a:t>年　</a:t>
            </a:r>
            <a:r>
              <a:rPr lang="ja-JP" altLang="en-US" u="sng" dirty="0" smtClean="0"/>
              <a:t>東京オリンピック開催により多数のホテルが開業</a:t>
            </a:r>
            <a:r>
              <a:rPr lang="ja-JP" altLang="en-US" dirty="0" smtClean="0"/>
              <a:t>、ホテルニューオータニ開業、東京プリンスホテル</a:t>
            </a:r>
            <a:r>
              <a:rPr lang="ja-JP" altLang="en-US" dirty="0" smtClean="0"/>
              <a:t>開業</a:t>
            </a:r>
          </a:p>
          <a:p>
            <a:r>
              <a:rPr lang="en-US" altLang="ja-JP" dirty="0" smtClean="0"/>
              <a:t>2002</a:t>
            </a:r>
            <a:r>
              <a:rPr lang="ja-JP" altLang="en-US" dirty="0" smtClean="0"/>
              <a:t>年　フォーシーズンズホテル丸の内 東京</a:t>
            </a:r>
            <a:r>
              <a:rPr lang="ja-JP" altLang="en-US" dirty="0" smtClean="0"/>
              <a:t>開業</a:t>
            </a:r>
          </a:p>
          <a:p>
            <a:r>
              <a:rPr lang="en-US" altLang="ja-JP" dirty="0" smtClean="0"/>
              <a:t>2003</a:t>
            </a:r>
            <a:r>
              <a:rPr lang="ja-JP" altLang="en-US" dirty="0" smtClean="0"/>
              <a:t>年　グランド ハイアット 東京</a:t>
            </a:r>
            <a:r>
              <a:rPr lang="ja-JP" altLang="en-US" dirty="0" smtClean="0"/>
              <a:t>開業</a:t>
            </a:r>
          </a:p>
          <a:p>
            <a:r>
              <a:rPr lang="en-US" altLang="ja-JP" dirty="0" smtClean="0"/>
              <a:t>2005</a:t>
            </a:r>
            <a:r>
              <a:rPr lang="ja-JP" altLang="en-US" dirty="0" smtClean="0"/>
              <a:t>年　コンラッド東京開業、マンダリン オリエンタル 東京</a:t>
            </a:r>
            <a:r>
              <a:rPr lang="ja-JP" altLang="en-US" dirty="0" smtClean="0"/>
              <a:t>開業</a:t>
            </a:r>
          </a:p>
          <a:p>
            <a:r>
              <a:rPr lang="en-US" altLang="ja-JP" dirty="0" smtClean="0"/>
              <a:t>2007</a:t>
            </a:r>
            <a:r>
              <a:rPr lang="ja-JP" altLang="en-US" dirty="0" smtClean="0"/>
              <a:t>年　ザ・リッツ・カールトン東京開業、ザ・ペニンシュラ東京</a:t>
            </a:r>
            <a:r>
              <a:rPr lang="ja-JP" altLang="en-US" dirty="0" smtClean="0"/>
              <a:t>開業</a:t>
            </a:r>
          </a:p>
          <a:p>
            <a:r>
              <a:rPr lang="en-US" altLang="ja-JP" dirty="0" smtClean="0"/>
              <a:t>2009</a:t>
            </a:r>
            <a:r>
              <a:rPr lang="ja-JP" altLang="en-US" dirty="0" smtClean="0"/>
              <a:t>年　シャングリ・ラ ホテル 東京</a:t>
            </a:r>
            <a:r>
              <a:rPr lang="ja-JP" altLang="en-US" dirty="0" smtClean="0"/>
              <a:t>開業</a:t>
            </a:r>
          </a:p>
          <a:p>
            <a:r>
              <a:rPr lang="en-US" altLang="ja-JP" dirty="0" smtClean="0"/>
              <a:t>2010</a:t>
            </a:r>
            <a:r>
              <a:rPr lang="ja-JP" altLang="en-US" dirty="0" smtClean="0"/>
              <a:t>年　ザ・キャピトルホテル東急開業</a:t>
            </a:r>
            <a:r>
              <a:rPr lang="en-US" altLang="ja-JP" dirty="0" smtClean="0"/>
              <a:t>(</a:t>
            </a:r>
            <a:r>
              <a:rPr lang="ja-JP" altLang="en-US" dirty="0" smtClean="0"/>
              <a:t>予定</a:t>
            </a:r>
            <a:r>
              <a:rPr lang="en-US" altLang="ja-JP" dirty="0" smtClean="0"/>
              <a:t>)</a:t>
            </a:r>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業界現状</a:t>
            </a:r>
            <a:endParaRPr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都内のホテルは</a:t>
            </a:r>
            <a:r>
              <a:rPr lang="ja-JP" altLang="en-US" u="sng" dirty="0" smtClean="0"/>
              <a:t>サブプライムの影響</a:t>
            </a:r>
            <a:r>
              <a:rPr lang="ja-JP" altLang="en-US" dirty="0" smtClean="0"/>
              <a:t>で一時的に落ち込むも、長期的に見ると業績を</a:t>
            </a:r>
            <a:r>
              <a:rPr lang="ja-JP" altLang="en-US" dirty="0" smtClean="0"/>
              <a:t>伸ばす</a:t>
            </a:r>
          </a:p>
          <a:p>
            <a:r>
              <a:rPr lang="ja-JP" altLang="en-US" dirty="0" smtClean="0"/>
              <a:t>東京</a:t>
            </a:r>
            <a:r>
              <a:rPr lang="ja-JP" altLang="en-US" dirty="0" smtClean="0"/>
              <a:t>への外資系ホテルの</a:t>
            </a:r>
            <a:r>
              <a:rPr lang="ja-JP" altLang="en-US" dirty="0" smtClean="0"/>
              <a:t>進出</a:t>
            </a:r>
            <a:r>
              <a:rPr lang="en-US" altLang="ja-JP" dirty="0" smtClean="0"/>
              <a:t>(</a:t>
            </a:r>
            <a:r>
              <a:rPr lang="ja-JP" altLang="en-US" dirty="0" smtClean="0"/>
              <a:t>マンダリン オリエンタル東京</a:t>
            </a:r>
            <a:r>
              <a:rPr lang="ja-JP" altLang="en-US" dirty="0" smtClean="0"/>
              <a:t>、</a:t>
            </a:r>
            <a:r>
              <a:rPr lang="ja-JP" altLang="en-US" dirty="0" smtClean="0"/>
              <a:t>コンラッド東京</a:t>
            </a:r>
            <a:r>
              <a:rPr lang="ja-JP" altLang="en-US" dirty="0" smtClean="0"/>
              <a:t>、</a:t>
            </a:r>
            <a:r>
              <a:rPr lang="ja-JP" altLang="en-US" dirty="0" smtClean="0"/>
              <a:t>ザ</a:t>
            </a:r>
            <a:r>
              <a:rPr lang="ja-JP" altLang="en-US" dirty="0" smtClean="0"/>
              <a:t>・リッツ・カールトン</a:t>
            </a:r>
            <a:r>
              <a:rPr lang="ja-JP" altLang="en-US" dirty="0" smtClean="0"/>
              <a:t>東京</a:t>
            </a:r>
            <a:r>
              <a:rPr lang="ja-JP" altLang="en-US" dirty="0" smtClean="0"/>
              <a:t>など</a:t>
            </a:r>
            <a:r>
              <a:rPr lang="en-US" altLang="ja-JP" dirty="0" smtClean="0"/>
              <a:t>)</a:t>
            </a:r>
            <a:r>
              <a:rPr lang="ja-JP" altLang="en-US" dirty="0" smtClean="0"/>
              <a:t>。</a:t>
            </a:r>
            <a:r>
              <a:rPr lang="ja-JP" altLang="en-US" dirty="0" smtClean="0"/>
              <a:t>ターゲット</a:t>
            </a:r>
            <a:r>
              <a:rPr lang="ja-JP" altLang="en-US" dirty="0" smtClean="0"/>
              <a:t>は、海外のビジネスエグゼクティブや都心の経営者などいわゆる</a:t>
            </a:r>
            <a:r>
              <a:rPr lang="ja-JP" altLang="en-US" dirty="0" smtClean="0"/>
              <a:t>富裕層</a:t>
            </a:r>
          </a:p>
          <a:p>
            <a:pPr>
              <a:buNone/>
            </a:pPr>
            <a:r>
              <a:rPr lang="en-US" altLang="ja-JP" dirty="0" smtClean="0"/>
              <a:t>→</a:t>
            </a:r>
            <a:r>
              <a:rPr lang="ja-JP" altLang="en-US" dirty="0" smtClean="0"/>
              <a:t>　東京に進出してきた外資系ホテルの大阪</a:t>
            </a:r>
            <a:r>
              <a:rPr lang="en-US" altLang="ja-JP" dirty="0" err="1" smtClean="0"/>
              <a:t>･</a:t>
            </a:r>
            <a:r>
              <a:rPr lang="ja-JP" altLang="en-US" dirty="0" smtClean="0"/>
              <a:t>横浜な　　どの地方展開</a:t>
            </a:r>
          </a:p>
          <a:p>
            <a:pPr>
              <a:buNone/>
            </a:pPr>
            <a:r>
              <a:rPr lang="en-US" altLang="ja-JP" dirty="0" smtClean="0"/>
              <a:t>→</a:t>
            </a:r>
            <a:r>
              <a:rPr lang="ja-JP" altLang="en-US" dirty="0" smtClean="0"/>
              <a:t>　</a:t>
            </a:r>
            <a:r>
              <a:rPr lang="ja-JP" altLang="en-US" dirty="0" smtClean="0"/>
              <a:t>メディアに</a:t>
            </a:r>
            <a:r>
              <a:rPr lang="ja-JP" altLang="en-US" dirty="0" smtClean="0"/>
              <a:t>より</a:t>
            </a:r>
            <a:r>
              <a:rPr lang="ja-JP" altLang="en-US" dirty="0" smtClean="0"/>
              <a:t>、今までホテルを利用してこなかった層のホテル利用を促すという好影響を業界全体にもたら</a:t>
            </a:r>
            <a:r>
              <a:rPr lang="ja-JP" altLang="en-US" dirty="0" smtClean="0"/>
              <a:t>す</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業界現状２</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高級</a:t>
            </a:r>
            <a:r>
              <a:rPr lang="ja-JP" altLang="en-US" dirty="0" smtClean="0"/>
              <a:t>シティホテルと格安ビジネスホテルの</a:t>
            </a:r>
            <a:r>
              <a:rPr lang="ja-JP" altLang="en-US" dirty="0" smtClean="0"/>
              <a:t>二極化</a:t>
            </a:r>
            <a:r>
              <a:rPr lang="ja-JP" altLang="en-US" dirty="0" smtClean="0"/>
              <a:t>が進む</a:t>
            </a:r>
            <a:endParaRPr lang="ja-JP" altLang="en-US" dirty="0" smtClean="0"/>
          </a:p>
          <a:p>
            <a:r>
              <a:rPr lang="ja-JP" altLang="en-US" dirty="0" smtClean="0"/>
              <a:t>バブル崩壊後落ち込んでいた法人の</a:t>
            </a:r>
            <a:r>
              <a:rPr lang="ja-JP" altLang="en-US" dirty="0" smtClean="0"/>
              <a:t>宴会</a:t>
            </a:r>
            <a:r>
              <a:rPr lang="ja-JP" altLang="en-US" dirty="0" smtClean="0"/>
              <a:t>、イベントの</a:t>
            </a:r>
            <a:r>
              <a:rPr lang="ja-JP" altLang="en-US" dirty="0" smtClean="0"/>
              <a:t>需要</a:t>
            </a:r>
            <a:r>
              <a:rPr lang="ja-JP" altLang="en-US" dirty="0" smtClean="0"/>
              <a:t>の急激な</a:t>
            </a:r>
            <a:r>
              <a:rPr lang="ja-JP" altLang="en-US" dirty="0" smtClean="0"/>
              <a:t>伸び</a:t>
            </a:r>
          </a:p>
          <a:p>
            <a:r>
              <a:rPr lang="en-US" altLang="ja-JP" dirty="0" smtClean="0"/>
              <a:t>1964</a:t>
            </a:r>
            <a:r>
              <a:rPr lang="ja-JP" altLang="en-US" dirty="0" smtClean="0"/>
              <a:t>年の東京オリンピック時に建てられたホテルが老朽化により建て替え・改装</a:t>
            </a:r>
          </a:p>
          <a:p>
            <a:pPr>
              <a:buNone/>
            </a:pPr>
            <a:endParaRPr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ホテルの分類</a:t>
            </a:r>
            <a:endParaRPr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dirty="0" smtClean="0"/>
              <a:t>ホテルは形態別に、シティホテル、リゾートホテルビジネスホテルの</a:t>
            </a:r>
            <a:r>
              <a:rPr lang="en-US" altLang="ja-JP" dirty="0" smtClean="0"/>
              <a:t>3</a:t>
            </a:r>
            <a:r>
              <a:rPr lang="ja-JP" altLang="en-US" dirty="0" smtClean="0"/>
              <a:t>つに</a:t>
            </a:r>
            <a:r>
              <a:rPr lang="ja-JP" altLang="en-US" dirty="0" smtClean="0"/>
              <a:t>分類</a:t>
            </a:r>
            <a:r>
              <a:rPr lang="ja-JP" altLang="en-US" dirty="0" smtClean="0"/>
              <a:t>される</a:t>
            </a:r>
          </a:p>
          <a:p>
            <a:r>
              <a:rPr lang="ja-JP" altLang="en-US" u="sng" dirty="0" smtClean="0"/>
              <a:t>シティホテル</a:t>
            </a:r>
          </a:p>
          <a:p>
            <a:pPr>
              <a:buNone/>
            </a:pPr>
            <a:r>
              <a:rPr lang="ja-JP" altLang="en-US" dirty="0" smtClean="0"/>
              <a:t>　</a:t>
            </a:r>
            <a:r>
              <a:rPr lang="en-US" altLang="ja-JP" dirty="0" smtClean="0"/>
              <a:t>[</a:t>
            </a:r>
            <a:r>
              <a:rPr lang="ja-JP" altLang="en-US" dirty="0" smtClean="0"/>
              <a:t>国内ホテル</a:t>
            </a:r>
            <a:r>
              <a:rPr lang="en-US" altLang="ja-JP" dirty="0" smtClean="0"/>
              <a:t>] </a:t>
            </a:r>
            <a:r>
              <a:rPr lang="ja-JP" altLang="en-US" dirty="0" smtClean="0"/>
              <a:t>　都市部に立地する大型ホテルで、平日はビジネス客、休日は旅行客を</a:t>
            </a:r>
            <a:r>
              <a:rPr lang="ja-JP" altLang="en-US" dirty="0" smtClean="0"/>
              <a:t>中心。</a:t>
            </a:r>
            <a:r>
              <a:rPr lang="ja-JP" altLang="en-US" dirty="0" smtClean="0"/>
              <a:t>宴会場、レストラン、フィットネスジムなどさまざまな施設があり、結婚式や講演会などの</a:t>
            </a:r>
            <a:r>
              <a:rPr lang="ja-JP" altLang="en-US" dirty="0" smtClean="0"/>
              <a:t>イベントも。</a:t>
            </a:r>
          </a:p>
          <a:p>
            <a:pPr>
              <a:buNone/>
            </a:pPr>
            <a:r>
              <a:rPr lang="ja-JP" altLang="en-US" dirty="0" smtClean="0"/>
              <a:t>　</a:t>
            </a:r>
            <a:r>
              <a:rPr lang="en-US" altLang="ja-JP" dirty="0" smtClean="0"/>
              <a:t>[</a:t>
            </a:r>
            <a:r>
              <a:rPr lang="ja-JP" altLang="en-US" dirty="0" smtClean="0"/>
              <a:t>外資系ホテル</a:t>
            </a:r>
            <a:r>
              <a:rPr lang="en-US" altLang="ja-JP" dirty="0" smtClean="0"/>
              <a:t>] </a:t>
            </a:r>
            <a:r>
              <a:rPr lang="ja-JP" altLang="en-US" dirty="0" smtClean="0"/>
              <a:t>　日本</a:t>
            </a:r>
            <a:r>
              <a:rPr lang="ja-JP" altLang="en-US" dirty="0" smtClean="0"/>
              <a:t>の一般的客室より面積、平均単価が２倍ほど高い。きめ細やかなサービスと豪華で上質な空間を</a:t>
            </a:r>
            <a:r>
              <a:rPr lang="ja-JP" altLang="en-US" dirty="0" smtClean="0"/>
              <a:t>提供、</a:t>
            </a:r>
            <a:r>
              <a:rPr lang="ja-JP" altLang="en-US" dirty="0" smtClean="0"/>
              <a:t>富裕層だけでなく週末などは女性</a:t>
            </a:r>
            <a:r>
              <a:rPr lang="ja-JP" altLang="en-US" dirty="0" smtClean="0"/>
              <a:t>同士などの</a:t>
            </a:r>
            <a:r>
              <a:rPr lang="ja-JP" altLang="en-US" dirty="0" smtClean="0"/>
              <a:t>レ</a:t>
            </a:r>
            <a:r>
              <a:rPr lang="ja-JP" altLang="en-US" dirty="0" smtClean="0"/>
              <a:t>ジャー客</a:t>
            </a:r>
            <a:r>
              <a:rPr lang="ja-JP" altLang="en-US" dirty="0" smtClean="0"/>
              <a:t>の利用</a:t>
            </a:r>
            <a:r>
              <a:rPr lang="ja-JP" altLang="en-US" dirty="0" smtClean="0"/>
              <a:t>も。その</a:t>
            </a:r>
            <a:r>
              <a:rPr lang="ja-JP" altLang="en-US" dirty="0" smtClean="0"/>
              <a:t>ため、東京に進出してきた外資系ホテルの総客室数は約</a:t>
            </a:r>
            <a:r>
              <a:rPr lang="en-US" altLang="ja-JP" dirty="0" smtClean="0"/>
              <a:t>1500</a:t>
            </a:r>
            <a:r>
              <a:rPr lang="ja-JP" altLang="en-US" dirty="0" smtClean="0"/>
              <a:t>室で、東京のホテル総客室数の約</a:t>
            </a:r>
            <a:r>
              <a:rPr lang="en-US" altLang="ja-JP" dirty="0" smtClean="0"/>
              <a:t>1.4</a:t>
            </a:r>
            <a:r>
              <a:rPr lang="ja-JP" altLang="en-US" dirty="0" smtClean="0"/>
              <a:t>％でしかない。</a:t>
            </a:r>
            <a:endParaRPr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ホテルの分類２</a:t>
            </a:r>
            <a:endParaRPr lang="ja-JP" altLang="en-US" dirty="0"/>
          </a:p>
        </p:txBody>
      </p:sp>
      <p:sp>
        <p:nvSpPr>
          <p:cNvPr id="3" name="コンテンツ プレースホルダ 2"/>
          <p:cNvSpPr>
            <a:spLocks noGrp="1"/>
          </p:cNvSpPr>
          <p:nvPr>
            <p:ph idx="1"/>
          </p:nvPr>
        </p:nvSpPr>
        <p:spPr/>
        <p:txBody>
          <a:bodyPr>
            <a:normAutofit fontScale="85000" lnSpcReduction="20000"/>
          </a:bodyPr>
          <a:lstStyle/>
          <a:p>
            <a:r>
              <a:rPr lang="ja-JP" altLang="en-US" u="sng" dirty="0" smtClean="0"/>
              <a:t>ビジネスホテル</a:t>
            </a:r>
            <a:endParaRPr lang="ja-JP" altLang="en-US" u="sng" dirty="0" smtClean="0"/>
          </a:p>
          <a:p>
            <a:pPr>
              <a:buNone/>
            </a:pPr>
            <a:r>
              <a:rPr lang="ja-JP" altLang="en-US" dirty="0" smtClean="0"/>
              <a:t>　</a:t>
            </a:r>
            <a:r>
              <a:rPr lang="ja-JP" altLang="en-US" dirty="0" smtClean="0"/>
              <a:t>日本</a:t>
            </a:r>
            <a:r>
              <a:rPr lang="ja-JP" altLang="en-US" dirty="0" smtClean="0"/>
              <a:t>特有の形態で、出張するビジネスマン向けに格安料金を打ち出した客室主体のホテル。安さを追求するために宴会場、レストランなどの宿泊以外の設備を抑え、代わりに客室からのブロードバンド接続や朝食を無料にするなどのサービスを</a:t>
            </a:r>
            <a:r>
              <a:rPr lang="ja-JP" altLang="en-US" dirty="0" smtClean="0"/>
              <a:t>打ち出</a:t>
            </a:r>
            <a:r>
              <a:rPr lang="ja-JP" altLang="en-US" dirty="0" smtClean="0"/>
              <a:t>す。</a:t>
            </a:r>
          </a:p>
          <a:p>
            <a:r>
              <a:rPr lang="ja-JP" altLang="en-US" u="sng" dirty="0" smtClean="0"/>
              <a:t>リゾートホテル</a:t>
            </a:r>
          </a:p>
          <a:p>
            <a:pPr>
              <a:buNone/>
            </a:pPr>
            <a:r>
              <a:rPr lang="ja-JP" altLang="en-US" dirty="0" smtClean="0"/>
              <a:t>　</a:t>
            </a:r>
            <a:r>
              <a:rPr lang="ja-JP" altLang="en-US" dirty="0" smtClean="0"/>
              <a:t>海</a:t>
            </a:r>
            <a:r>
              <a:rPr lang="ja-JP" altLang="en-US" dirty="0" smtClean="0"/>
              <a:t>や山、避暑地、温泉地など観光や保養などを目的に利用され、独自のアミューズメント施設を売り</a:t>
            </a:r>
            <a:r>
              <a:rPr lang="ja-JP" altLang="en-US" dirty="0" smtClean="0"/>
              <a:t>に</a:t>
            </a:r>
            <a:r>
              <a:rPr lang="ja-JP" altLang="en-US" dirty="0" smtClean="0"/>
              <a:t>す</a:t>
            </a:r>
            <a:r>
              <a:rPr lang="ja-JP" altLang="en-US" dirty="0" smtClean="0"/>
              <a:t>る</a:t>
            </a:r>
            <a:r>
              <a:rPr lang="ja-JP" altLang="en-US" dirty="0" smtClean="0"/>
              <a:t>。地域の特色を活かした個性あふれるサービスが</a:t>
            </a:r>
            <a:r>
              <a:rPr lang="ja-JP" altLang="en-US" dirty="0" smtClean="0"/>
              <a:t>魅力。リゾートブ</a:t>
            </a:r>
            <a:r>
              <a:rPr lang="ja-JP" altLang="en-US" dirty="0" smtClean="0"/>
              <a:t>ー</a:t>
            </a:r>
            <a:r>
              <a:rPr lang="ja-JP" altLang="en-US" dirty="0" smtClean="0"/>
              <a:t>ム</a:t>
            </a:r>
            <a:r>
              <a:rPr lang="ja-JP" altLang="en-US" dirty="0" smtClean="0"/>
              <a:t>は</a:t>
            </a:r>
            <a:r>
              <a:rPr lang="ja-JP" altLang="en-US" dirty="0" smtClean="0"/>
              <a:t>収束</a:t>
            </a:r>
            <a:r>
              <a:rPr lang="ja-JP" altLang="en-US" dirty="0" smtClean="0"/>
              <a:t>するも</a:t>
            </a:r>
            <a:r>
              <a:rPr lang="ja-JP" altLang="en-US" dirty="0" smtClean="0"/>
              <a:t>、</a:t>
            </a:r>
            <a:r>
              <a:rPr lang="ja-JP" altLang="en-US" dirty="0" smtClean="0"/>
              <a:t>近年の「ビジット・ジャパン・キャンペーン」により海外からの旅行客が増え、リゾート再生事業が注目を集めている。地域経済の活性化にも一役買っている。</a:t>
            </a:r>
            <a:endParaRPr lang="ja-JP"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業界大手</a:t>
            </a:r>
            <a:endParaRPr lang="ja-JP" altLang="en-US" dirty="0"/>
          </a:p>
        </p:txBody>
      </p:sp>
      <p:sp>
        <p:nvSpPr>
          <p:cNvPr id="3" name="コンテンツ プレースホルダ 2"/>
          <p:cNvSpPr>
            <a:spLocks noGrp="1"/>
          </p:cNvSpPr>
          <p:nvPr>
            <p:ph idx="1"/>
          </p:nvPr>
        </p:nvSpPr>
        <p:spPr/>
        <p:txBody>
          <a:bodyPr/>
          <a:lstStyle/>
          <a:p>
            <a:r>
              <a:rPr lang="ja-JP" altLang="en-US" dirty="0" smtClean="0"/>
              <a:t>御三家　日本を代表する高級ホテルブランド</a:t>
            </a:r>
          </a:p>
        </p:txBody>
      </p:sp>
      <p:sp>
        <p:nvSpPr>
          <p:cNvPr id="7" name="フローチャート: 代替処理 6"/>
          <p:cNvSpPr/>
          <p:nvPr/>
        </p:nvSpPr>
        <p:spPr>
          <a:xfrm>
            <a:off x="0" y="2133600"/>
            <a:ext cx="9097493" cy="1606872"/>
          </a:xfrm>
          <a:prstGeom prst="flowChartAlternateProcess">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kumimoji="1" lang="ja-JP" altLang="en-US" dirty="0">
              <a:solidFill>
                <a:schemeClr val="bg2">
                  <a:lumMod val="75000"/>
                </a:schemeClr>
              </a:solidFill>
            </a:endParaRPr>
          </a:p>
        </p:txBody>
      </p:sp>
      <p:sp>
        <p:nvSpPr>
          <p:cNvPr id="8" name="角丸四角形 7"/>
          <p:cNvSpPr/>
          <p:nvPr/>
        </p:nvSpPr>
        <p:spPr>
          <a:xfrm>
            <a:off x="228600" y="2438400"/>
            <a:ext cx="2375684" cy="1057280"/>
          </a:xfrm>
          <a:prstGeom prst="roundRect">
            <a:avLst/>
          </a:prstGeom>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smtClean="0">
                <a:solidFill>
                  <a:srgbClr val="000000"/>
                </a:solidFill>
              </a:rPr>
              <a:t>ホテルオークラ</a:t>
            </a:r>
          </a:p>
          <a:p>
            <a:pPr algn="ctr"/>
            <a:r>
              <a:rPr lang="ja-JP" altLang="en-US" dirty="0" smtClean="0">
                <a:solidFill>
                  <a:srgbClr val="000000"/>
                </a:solidFill>
              </a:rPr>
              <a:t>国内</a:t>
            </a:r>
            <a:r>
              <a:rPr lang="en-US" altLang="ja-JP" dirty="0" smtClean="0">
                <a:solidFill>
                  <a:srgbClr val="000000"/>
                </a:solidFill>
              </a:rPr>
              <a:t>･17</a:t>
            </a:r>
            <a:r>
              <a:rPr lang="ja-JP" altLang="en-US" dirty="0" smtClean="0">
                <a:solidFill>
                  <a:srgbClr val="000000"/>
                </a:solidFill>
              </a:rPr>
              <a:t>　海外</a:t>
            </a:r>
            <a:r>
              <a:rPr lang="en-US" altLang="ja-JP" dirty="0" smtClean="0">
                <a:solidFill>
                  <a:srgbClr val="000000"/>
                </a:solidFill>
              </a:rPr>
              <a:t>･6</a:t>
            </a:r>
            <a:endParaRPr lang="ja-JP" altLang="en-US" dirty="0" smtClean="0">
              <a:solidFill>
                <a:srgbClr val="000000"/>
              </a:solidFill>
            </a:endParaRPr>
          </a:p>
          <a:p>
            <a:pPr algn="ctr"/>
            <a:r>
              <a:rPr kumimoji="1" lang="ja-JP" altLang="en-US" dirty="0" smtClean="0">
                <a:solidFill>
                  <a:srgbClr val="000000"/>
                </a:solidFill>
              </a:rPr>
              <a:t>売上高：</a:t>
            </a:r>
            <a:r>
              <a:rPr kumimoji="1" lang="en-US" altLang="ja-JP" dirty="0" smtClean="0">
                <a:solidFill>
                  <a:srgbClr val="000000"/>
                </a:solidFill>
              </a:rPr>
              <a:t>503</a:t>
            </a:r>
            <a:r>
              <a:rPr kumimoji="1" lang="ja-JP" altLang="en-US" dirty="0" smtClean="0">
                <a:solidFill>
                  <a:srgbClr val="000000"/>
                </a:solidFill>
              </a:rPr>
              <a:t>億</a:t>
            </a:r>
            <a:endParaRPr kumimoji="1" lang="ja-JP" altLang="en-US" dirty="0">
              <a:solidFill>
                <a:srgbClr val="000000"/>
              </a:solidFill>
            </a:endParaRPr>
          </a:p>
        </p:txBody>
      </p:sp>
      <p:sp>
        <p:nvSpPr>
          <p:cNvPr id="10" name="角丸四角形 9"/>
          <p:cNvSpPr/>
          <p:nvPr/>
        </p:nvSpPr>
        <p:spPr>
          <a:xfrm>
            <a:off x="3048000" y="2438400"/>
            <a:ext cx="2898182" cy="1072580"/>
          </a:xfrm>
          <a:prstGeom prst="roundRect">
            <a:avLst/>
          </a:prstGeom>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sp3d extrusionH="57150">
              <a:bevelT w="38100" h="38100"/>
            </a:sp3d>
          </a:bodyPr>
          <a:lstStyle/>
          <a:p>
            <a:pPr algn="ctr"/>
            <a:r>
              <a:rPr lang="ja-JP" altLang="en-US" dirty="0" smtClean="0">
                <a:solidFill>
                  <a:srgbClr val="000000"/>
                </a:solidFill>
              </a:rPr>
              <a:t>帝国ホテル</a:t>
            </a:r>
          </a:p>
          <a:p>
            <a:pPr algn="ctr"/>
            <a:r>
              <a:rPr kumimoji="1" lang="ja-JP" altLang="en-US" dirty="0" smtClean="0">
                <a:solidFill>
                  <a:srgbClr val="000000"/>
                </a:solidFill>
              </a:rPr>
              <a:t>国内</a:t>
            </a:r>
            <a:r>
              <a:rPr kumimoji="1" lang="en-US" altLang="ja-JP" dirty="0" smtClean="0">
                <a:solidFill>
                  <a:srgbClr val="000000"/>
                </a:solidFill>
              </a:rPr>
              <a:t>･5</a:t>
            </a:r>
            <a:r>
              <a:rPr kumimoji="1" lang="ja-JP" altLang="en-US" dirty="0" smtClean="0">
                <a:solidFill>
                  <a:srgbClr val="000000"/>
                </a:solidFill>
              </a:rPr>
              <a:t>　海外</a:t>
            </a:r>
            <a:r>
              <a:rPr kumimoji="1" lang="en-US" altLang="ja-JP" dirty="0" smtClean="0">
                <a:solidFill>
                  <a:srgbClr val="000000"/>
                </a:solidFill>
              </a:rPr>
              <a:t>･0</a:t>
            </a:r>
            <a:endParaRPr kumimoji="1" lang="ja-JP" altLang="en-US" dirty="0" smtClean="0">
              <a:solidFill>
                <a:srgbClr val="000000"/>
              </a:solidFill>
            </a:endParaRPr>
          </a:p>
          <a:p>
            <a:pPr algn="ctr"/>
            <a:r>
              <a:rPr lang="ja-JP" altLang="en-US" dirty="0" smtClean="0">
                <a:solidFill>
                  <a:srgbClr val="000000"/>
                </a:solidFill>
              </a:rPr>
              <a:t>売上高：</a:t>
            </a:r>
            <a:r>
              <a:rPr lang="en-US" altLang="ja-JP" dirty="0" smtClean="0">
                <a:solidFill>
                  <a:srgbClr val="000000"/>
                </a:solidFill>
              </a:rPr>
              <a:t>532</a:t>
            </a:r>
            <a:r>
              <a:rPr lang="ja-JP" altLang="en-US" dirty="0" smtClean="0">
                <a:solidFill>
                  <a:srgbClr val="000000"/>
                </a:solidFill>
              </a:rPr>
              <a:t>億</a:t>
            </a:r>
            <a:endParaRPr kumimoji="1" lang="ja-JP" altLang="en-US" dirty="0" smtClean="0">
              <a:solidFill>
                <a:srgbClr val="000000"/>
              </a:solidFill>
            </a:endParaRPr>
          </a:p>
        </p:txBody>
      </p:sp>
      <p:sp>
        <p:nvSpPr>
          <p:cNvPr id="11" name="角丸四角形 10"/>
          <p:cNvSpPr/>
          <p:nvPr/>
        </p:nvSpPr>
        <p:spPr>
          <a:xfrm>
            <a:off x="6248400" y="2438400"/>
            <a:ext cx="2611265" cy="1057280"/>
          </a:xfrm>
          <a:prstGeom prst="roundRect">
            <a:avLst/>
          </a:prstGeom>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pPr algn="ctr"/>
            <a:r>
              <a:rPr kumimoji="1" lang="ja-JP" altLang="en-US" dirty="0" smtClean="0">
                <a:solidFill>
                  <a:srgbClr val="000000"/>
                </a:solidFill>
              </a:rPr>
              <a:t>ニューオータニ</a:t>
            </a:r>
          </a:p>
          <a:p>
            <a:pPr algn="ctr"/>
            <a:r>
              <a:rPr lang="ja-JP" altLang="en-US" dirty="0" smtClean="0">
                <a:solidFill>
                  <a:srgbClr val="000000"/>
                </a:solidFill>
              </a:rPr>
              <a:t>国内</a:t>
            </a:r>
            <a:r>
              <a:rPr lang="en-US" altLang="ja-JP" dirty="0" smtClean="0">
                <a:solidFill>
                  <a:srgbClr val="000000"/>
                </a:solidFill>
              </a:rPr>
              <a:t>･17</a:t>
            </a:r>
            <a:r>
              <a:rPr lang="ja-JP" altLang="en-US" dirty="0" smtClean="0">
                <a:solidFill>
                  <a:srgbClr val="000000"/>
                </a:solidFill>
              </a:rPr>
              <a:t>　海外</a:t>
            </a:r>
            <a:r>
              <a:rPr lang="en-US" altLang="ja-JP" dirty="0" smtClean="0">
                <a:solidFill>
                  <a:srgbClr val="000000"/>
                </a:solidFill>
              </a:rPr>
              <a:t>･2</a:t>
            </a:r>
            <a:endParaRPr lang="ja-JP" altLang="en-US" dirty="0" smtClean="0">
              <a:solidFill>
                <a:srgbClr val="000000"/>
              </a:solidFill>
            </a:endParaRPr>
          </a:p>
          <a:p>
            <a:pPr algn="ctr"/>
            <a:r>
              <a:rPr kumimoji="1" lang="ja-JP" altLang="en-US" dirty="0" smtClean="0">
                <a:solidFill>
                  <a:srgbClr val="000000"/>
                </a:solidFill>
              </a:rPr>
              <a:t>売上高：</a:t>
            </a:r>
            <a:r>
              <a:rPr kumimoji="1" lang="en-US" altLang="ja-JP" dirty="0" smtClean="0">
                <a:solidFill>
                  <a:srgbClr val="000000"/>
                </a:solidFill>
              </a:rPr>
              <a:t>489</a:t>
            </a:r>
            <a:r>
              <a:rPr kumimoji="1" lang="ja-JP" altLang="en-US" dirty="0" smtClean="0">
                <a:solidFill>
                  <a:srgbClr val="000000"/>
                </a:solidFill>
              </a:rPr>
              <a:t>億</a:t>
            </a:r>
            <a:endParaRPr kumimoji="1" lang="ja-JP" altLang="en-US" dirty="0">
              <a:solidFill>
                <a:srgbClr val="000000"/>
              </a:solidFill>
            </a:endParaRPr>
          </a:p>
        </p:txBody>
      </p:sp>
      <p:graphicFrame>
        <p:nvGraphicFramePr>
          <p:cNvPr id="12" name="図表 11"/>
          <p:cNvGraphicFramePr/>
          <p:nvPr/>
        </p:nvGraphicFramePr>
        <p:xfrm>
          <a:off x="0" y="3657600"/>
          <a:ext cx="90678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　ホテル業界の課題と展望</a:t>
            </a:r>
            <a:endParaRPr lang="ja-JP" altLang="en-US" dirty="0"/>
          </a:p>
        </p:txBody>
      </p:sp>
      <p:sp>
        <p:nvSpPr>
          <p:cNvPr id="3" name="コンテンツ プレースホルダ 2"/>
          <p:cNvSpPr>
            <a:spLocks noGrp="1"/>
          </p:cNvSpPr>
          <p:nvPr>
            <p:ph idx="1"/>
          </p:nvPr>
        </p:nvSpPr>
        <p:spPr/>
        <p:txBody>
          <a:bodyPr>
            <a:normAutofit fontScale="70000" lnSpcReduction="20000"/>
          </a:bodyPr>
          <a:lstStyle/>
          <a:p>
            <a:r>
              <a:rPr lang="ja-JP" altLang="en-US" dirty="0" smtClean="0"/>
              <a:t>サブプライムの影響</a:t>
            </a:r>
            <a:r>
              <a:rPr lang="ja-JP" altLang="en-US" dirty="0" smtClean="0"/>
              <a:t>で</a:t>
            </a:r>
            <a:r>
              <a:rPr lang="ja-JP" altLang="en-US" dirty="0" smtClean="0"/>
              <a:t>ホテル業界も例外でなく、海外からの出張客が激減。都市部の外資系ホテルでは稼働率が大幅に下がっている</a:t>
            </a:r>
            <a:r>
              <a:rPr lang="ja-JP" altLang="en-US" dirty="0" smtClean="0"/>
              <a:t>。</a:t>
            </a:r>
          </a:p>
          <a:p>
            <a:r>
              <a:rPr lang="ja-JP" altLang="en-US" dirty="0" smtClean="0"/>
              <a:t>しかし、</a:t>
            </a:r>
            <a:r>
              <a:rPr lang="ja-JP" altLang="en-US" dirty="0" smtClean="0"/>
              <a:t>国</a:t>
            </a:r>
            <a:r>
              <a:rPr lang="ja-JP" altLang="en-US" dirty="0" smtClean="0"/>
              <a:t>の進める「</a:t>
            </a:r>
            <a:r>
              <a:rPr lang="en-US" altLang="ja-JP" dirty="0" smtClean="0"/>
              <a:t>2010</a:t>
            </a:r>
            <a:r>
              <a:rPr lang="ja-JP" altLang="en-US" dirty="0" smtClean="0"/>
              <a:t>年までに</a:t>
            </a:r>
            <a:r>
              <a:rPr lang="en-US" altLang="ja-JP" dirty="0" smtClean="0"/>
              <a:t>1000</a:t>
            </a:r>
            <a:r>
              <a:rPr lang="ja-JP" altLang="en-US" dirty="0" smtClean="0"/>
              <a:t>万人の訪日外国人誘致」を目指す、</a:t>
            </a:r>
            <a:r>
              <a:rPr lang="ja-JP" altLang="en-US" u="sng" dirty="0" smtClean="0">
                <a:solidFill>
                  <a:srgbClr val="FF6600"/>
                </a:solidFill>
              </a:rPr>
              <a:t>ビジット・ジャパン・キャンペーン</a:t>
            </a:r>
            <a:r>
              <a:rPr lang="ja-JP" altLang="en-US" dirty="0" smtClean="0"/>
              <a:t>により海外からの旅行客</a:t>
            </a:r>
            <a:r>
              <a:rPr lang="ja-JP" altLang="en-US" dirty="0" smtClean="0"/>
              <a:t>が</a:t>
            </a:r>
            <a:r>
              <a:rPr lang="ja-JP" altLang="en-US" dirty="0" smtClean="0"/>
              <a:t>増加</a:t>
            </a:r>
            <a:r>
              <a:rPr lang="ja-JP" altLang="en-US" dirty="0" smtClean="0"/>
              <a:t>。</a:t>
            </a:r>
            <a:r>
              <a:rPr lang="ja-JP" altLang="en-US" dirty="0" smtClean="0"/>
              <a:t>国をあげて観光</a:t>
            </a:r>
            <a:r>
              <a:rPr lang="ja-JP" altLang="en-US" dirty="0" smtClean="0"/>
              <a:t>に</a:t>
            </a:r>
            <a:r>
              <a:rPr lang="ja-JP" altLang="en-US" dirty="0" smtClean="0"/>
              <a:t>注力するため、</a:t>
            </a:r>
            <a:r>
              <a:rPr lang="ja-JP" altLang="en-US" dirty="0" smtClean="0"/>
              <a:t>ホテル</a:t>
            </a:r>
            <a:r>
              <a:rPr lang="ja-JP" altLang="en-US" dirty="0" smtClean="0"/>
              <a:t>業界は今後の</a:t>
            </a:r>
            <a:r>
              <a:rPr lang="ja-JP" altLang="en-US" dirty="0" smtClean="0"/>
              <a:t>伸び</a:t>
            </a:r>
            <a:r>
              <a:rPr lang="ja-JP" altLang="en-US" dirty="0" smtClean="0"/>
              <a:t>に</a:t>
            </a:r>
            <a:r>
              <a:rPr lang="ja-JP" altLang="en-US" dirty="0" smtClean="0"/>
              <a:t>期待。</a:t>
            </a:r>
          </a:p>
          <a:p>
            <a:r>
              <a:rPr lang="ja-JP" altLang="en-US" dirty="0" smtClean="0"/>
              <a:t>インターネットの普及でホテルのオンライン予約</a:t>
            </a:r>
            <a:r>
              <a:rPr lang="ja-JP" altLang="en-US" dirty="0" smtClean="0"/>
              <a:t>が</a:t>
            </a:r>
            <a:r>
              <a:rPr lang="ja-JP" altLang="en-US" dirty="0" smtClean="0"/>
              <a:t>可能</a:t>
            </a:r>
            <a:r>
              <a:rPr lang="ja-JP" altLang="en-US" dirty="0" smtClean="0"/>
              <a:t>に</a:t>
            </a:r>
            <a:r>
              <a:rPr lang="ja-JP" altLang="en-US" dirty="0" smtClean="0"/>
              <a:t>なり、個人客でも手軽にホテルが利用できるようになったことから</a:t>
            </a:r>
            <a:r>
              <a:rPr lang="ja-JP" altLang="en-US" dirty="0" smtClean="0"/>
              <a:t>、ネット</a:t>
            </a:r>
            <a:r>
              <a:rPr lang="ja-JP" altLang="en-US" dirty="0" smtClean="0"/>
              <a:t>に対応したホテルが業績を</a:t>
            </a:r>
            <a:r>
              <a:rPr lang="ja-JP" altLang="en-US" dirty="0" smtClean="0"/>
              <a:t>伸ばす。今後</a:t>
            </a:r>
            <a:r>
              <a:rPr lang="ja-JP" altLang="en-US" dirty="0" smtClean="0"/>
              <a:t>は、</a:t>
            </a:r>
            <a:r>
              <a:rPr lang="ja-JP" altLang="en-US" u="sng" dirty="0" smtClean="0"/>
              <a:t>ネットを通して個人客をマーケティングするシステムや個人客を</a:t>
            </a:r>
            <a:r>
              <a:rPr lang="ja-JP" altLang="en-US" u="sng" dirty="0" smtClean="0"/>
              <a:t>リピーターに</a:t>
            </a:r>
            <a:r>
              <a:rPr lang="ja-JP" altLang="en-US" u="sng" dirty="0" smtClean="0"/>
              <a:t>するサービス</a:t>
            </a:r>
            <a:r>
              <a:rPr lang="ja-JP" altLang="en-US" dirty="0" smtClean="0"/>
              <a:t>や工夫も必要</a:t>
            </a:r>
            <a:r>
              <a:rPr lang="ja-JP" altLang="en-US" dirty="0" smtClean="0"/>
              <a:t>に。</a:t>
            </a:r>
          </a:p>
          <a:p>
            <a:r>
              <a:rPr lang="ja-JP" altLang="en-US" dirty="0" smtClean="0"/>
              <a:t>高級ホテルの過当競争が懸念されるなか、ビジネスマンを相手にした</a:t>
            </a:r>
            <a:r>
              <a:rPr lang="ja-JP" altLang="en-US" u="sng" dirty="0" smtClean="0">
                <a:solidFill>
                  <a:srgbClr val="FF6600"/>
                </a:solidFill>
              </a:rPr>
              <a:t>低料金</a:t>
            </a:r>
            <a:r>
              <a:rPr lang="ja-JP" altLang="en-US" u="sng" dirty="0" smtClean="0">
                <a:solidFill>
                  <a:srgbClr val="FF6600"/>
                </a:solidFill>
              </a:rPr>
              <a:t>の宿泊</a:t>
            </a:r>
            <a:r>
              <a:rPr lang="ja-JP" altLang="en-US" u="sng" dirty="0" smtClean="0">
                <a:solidFill>
                  <a:srgbClr val="FF6600"/>
                </a:solidFill>
              </a:rPr>
              <a:t>特化型ホテル</a:t>
            </a:r>
            <a:r>
              <a:rPr lang="ja-JP" altLang="en-US" dirty="0" smtClean="0"/>
              <a:t>の台頭も著しく、生き残りのために顧客ニーズを捉えた独自</a:t>
            </a:r>
            <a:r>
              <a:rPr lang="ja-JP" altLang="en-US" dirty="0" smtClean="0"/>
              <a:t>の路線</a:t>
            </a:r>
            <a:r>
              <a:rPr lang="ja-JP" altLang="en-US" dirty="0" smtClean="0"/>
              <a:t>で利用客を引き寄せる魅力的なサービスが生み出せるかが今後のホテル</a:t>
            </a:r>
            <a:r>
              <a:rPr lang="ja-JP" altLang="en-US" dirty="0" smtClean="0"/>
              <a:t>業界の課題</a:t>
            </a:r>
            <a:r>
              <a:rPr lang="ja-JP" altLang="en-US" dirty="0" smtClean="0"/>
              <a:t>になる。</a:t>
            </a:r>
            <a:endParaRPr lang="ja-JP"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ひらめき">
  <a:themeElements>
    <a:clrScheme name="エクスポ">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ひらめき">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ひらめき">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ひらめき.thmx</Template>
  <TotalTime>164</TotalTime>
  <Words>882</Words>
  <Application>Microsoft Macintosh PowerPoint</Application>
  <PresentationFormat>画面に合わせる (4:3)</PresentationFormat>
  <Paragraphs>63</Paragraphs>
  <Slides>8</Slides>
  <Notes>0</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8</vt:i4>
      </vt:variant>
    </vt:vector>
  </HeadingPairs>
  <TitlesOfParts>
    <vt:vector size="9" baseType="lpstr">
      <vt:lpstr>ひらめき</vt:lpstr>
      <vt:lpstr>ホテル業界</vt:lpstr>
      <vt:lpstr>ホテル業界の歴史</vt:lpstr>
      <vt:lpstr>　業界現状</vt:lpstr>
      <vt:lpstr>　業界現状２</vt:lpstr>
      <vt:lpstr>　ホテルの分類</vt:lpstr>
      <vt:lpstr>　ホテルの分類２</vt:lpstr>
      <vt:lpstr>　業界大手</vt:lpstr>
      <vt:lpstr>　ホテル業界の課題と展望</vt:lpstr>
    </vt:vector>
  </TitlesOfParts>
  <Company>目白大学</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ホテル業界</dc:title>
  <dc:creator>原 裕視</dc:creator>
  <cp:lastModifiedBy>原 裕視</cp:lastModifiedBy>
  <cp:revision>3</cp:revision>
  <dcterms:created xsi:type="dcterms:W3CDTF">2009-07-02T17:12:50Z</dcterms:created>
  <dcterms:modified xsi:type="dcterms:W3CDTF">2009-07-02T19:57:39Z</dcterms:modified>
</cp:coreProperties>
</file>