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角丸四角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0" name="サブタイトル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角丸四角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 つの角を丸めた四角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角丸四角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タイトル プレースホル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3A7ED9F-7092-4AE3-8502-6D70D3F3A81B}" type="datetimeFigureOut">
              <a:rPr kumimoji="1" lang="ja-JP" altLang="en-US" smtClean="0"/>
              <a:t>2009/6/26</a:t>
            </a:fld>
            <a:endParaRPr kumimoji="1" lang="ja-JP" altLang="en-US"/>
          </a:p>
        </p:txBody>
      </p:sp>
      <p:sp>
        <p:nvSpPr>
          <p:cNvPr id="18" name="フッター プレースホル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64E135-376A-4FB8-B376-C0D4E2C2BE4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1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1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1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旅行業界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旅行業界のデータ</a:t>
            </a:r>
            <a:endParaRPr kumimoji="1" lang="ja-JP" altLang="en-US" dirty="0"/>
          </a:p>
        </p:txBody>
      </p:sp>
      <p:pic>
        <p:nvPicPr>
          <p:cNvPr id="4" name="コンテンツ プレースホルダ 3" descr="ぎょうかい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357298"/>
            <a:ext cx="7831172" cy="2619392"/>
          </a:xfrm>
        </p:spPr>
      </p:pic>
      <p:sp>
        <p:nvSpPr>
          <p:cNvPr id="5" name="テキスト ボックス 4"/>
          <p:cNvSpPr txBox="1"/>
          <p:nvPr/>
        </p:nvSpPr>
        <p:spPr>
          <a:xfrm>
            <a:off x="2857488" y="428625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平成</a:t>
            </a:r>
            <a:r>
              <a:rPr lang="en-US" altLang="ja-JP" dirty="0" smtClean="0"/>
              <a:t>20</a:t>
            </a:r>
            <a:r>
              <a:rPr lang="ja-JP" altLang="en-US" dirty="0" smtClean="0"/>
              <a:t>年</a:t>
            </a:r>
            <a:r>
              <a:rPr lang="en-US" altLang="ja-JP" dirty="0" smtClean="0"/>
              <a:t>3</a:t>
            </a:r>
            <a:r>
              <a:rPr lang="ja-JP" altLang="en-US" dirty="0" smtClean="0"/>
              <a:t>月現在（他時期決算企業あり）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旅行業界の現状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/>
          <a:lstStyle/>
          <a:p>
            <a:r>
              <a:rPr lang="ja-JP" altLang="en-US" dirty="0" smtClean="0"/>
              <a:t>参入</a:t>
            </a:r>
            <a:r>
              <a:rPr lang="ja-JP" altLang="en-US" dirty="0" smtClean="0"/>
              <a:t>障壁は低く、様々な規模の会社</a:t>
            </a:r>
            <a:r>
              <a:rPr lang="en-US" altLang="ja-JP" dirty="0" smtClean="0"/>
              <a:t>1,100</a:t>
            </a:r>
            <a:r>
              <a:rPr lang="ja-JP" altLang="en-US" dirty="0" smtClean="0"/>
              <a:t>社弱が業界を</a:t>
            </a:r>
            <a:r>
              <a:rPr lang="ja-JP" altLang="en-US" dirty="0" smtClean="0"/>
              <a:t>構成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鉄道系</a:t>
            </a:r>
            <a:r>
              <a:rPr lang="en-US" altLang="ja-JP" dirty="0" smtClean="0"/>
              <a:t>(</a:t>
            </a:r>
            <a:r>
              <a:rPr lang="ja-JP" altLang="en-US" dirty="0" smtClean="0"/>
              <a:t>旧国鉄・私鉄</a:t>
            </a:r>
            <a:r>
              <a:rPr lang="en-US" altLang="ja-JP" dirty="0" smtClean="0"/>
              <a:t>)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航空</a:t>
            </a:r>
            <a:r>
              <a:rPr lang="ja-JP" altLang="en-US" dirty="0" smtClean="0"/>
              <a:t>系、 新聞系、流通系、ディスカウンター</a:t>
            </a:r>
            <a:r>
              <a:rPr lang="ja-JP" altLang="en-US" dirty="0" smtClean="0"/>
              <a:t>など</a:t>
            </a:r>
            <a:endParaRPr lang="en-US" altLang="ja-JP" dirty="0" smtClean="0"/>
          </a:p>
          <a:p>
            <a:r>
              <a:rPr kumimoji="1" lang="ja-JP" altLang="en-US" dirty="0" smtClean="0"/>
              <a:t>海外旅行者、シニア層の旅行者も増加傾向</a:t>
            </a:r>
            <a:endParaRPr kumimoji="1" lang="en-US" altLang="ja-JP" dirty="0" smtClean="0"/>
          </a:p>
          <a:p>
            <a:r>
              <a:rPr lang="ja-JP" altLang="en-US" dirty="0" smtClean="0"/>
              <a:t>シニア層は、これから増加傾向⇒ビジネスチャンス</a:t>
            </a:r>
            <a:endParaRPr lang="en-US" altLang="ja-JP" dirty="0" smtClean="0"/>
          </a:p>
          <a:p>
            <a:r>
              <a:rPr lang="ja-JP" altLang="en-US" dirty="0" smtClean="0"/>
              <a:t>消費・法人需要動向、国際政治情勢の影響を受けやすい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 3" descr="03_map_ryoko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8715436" cy="6858000"/>
          </a:xfr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308" y="5806440"/>
            <a:ext cx="2211692" cy="1051560"/>
          </a:xfrm>
        </p:spPr>
        <p:txBody>
          <a:bodyPr/>
          <a:lstStyle/>
          <a:p>
            <a:r>
              <a:rPr kumimoji="1" lang="ja-JP" altLang="en-US" dirty="0" smtClean="0"/>
              <a:t>業界地図</a:t>
            </a:r>
            <a:endParaRPr kumimoji="1" lang="ja-JP" altLang="en-US" dirty="0"/>
          </a:p>
        </p:txBody>
      </p:sp>
      <p:sp>
        <p:nvSpPr>
          <p:cNvPr id="5" name="横巻き 4"/>
          <p:cNvSpPr/>
          <p:nvPr/>
        </p:nvSpPr>
        <p:spPr>
          <a:xfrm>
            <a:off x="1357290" y="1500174"/>
            <a:ext cx="928694" cy="35719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１番</a:t>
            </a:r>
            <a:endParaRPr kumimoji="1" lang="ja-JP" altLang="en-US" dirty="0"/>
          </a:p>
        </p:txBody>
      </p:sp>
      <p:sp>
        <p:nvSpPr>
          <p:cNvPr id="7" name="横巻き 6"/>
          <p:cNvSpPr/>
          <p:nvPr/>
        </p:nvSpPr>
        <p:spPr>
          <a:xfrm>
            <a:off x="428596" y="500042"/>
            <a:ext cx="928694" cy="35719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</a:t>
            </a:r>
            <a:r>
              <a:rPr lang="ja-JP" altLang="en-US" dirty="0" smtClean="0"/>
              <a:t>番</a:t>
            </a:r>
            <a:endParaRPr kumimoji="1" lang="ja-JP" altLang="en-US" dirty="0"/>
          </a:p>
        </p:txBody>
      </p:sp>
      <p:sp>
        <p:nvSpPr>
          <p:cNvPr id="8" name="フローチャート : 順次アクセス記憶 7"/>
          <p:cNvSpPr/>
          <p:nvPr/>
        </p:nvSpPr>
        <p:spPr>
          <a:xfrm>
            <a:off x="357158" y="4572008"/>
            <a:ext cx="1928826" cy="428628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これ</a:t>
            </a:r>
            <a:r>
              <a:rPr lang="ja-JP" altLang="en-US" sz="1200" dirty="0" smtClean="0"/>
              <a:t>からやで～</a:t>
            </a:r>
            <a:endParaRPr kumimoji="1" lang="ja-JP" alt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  <p:bldP spid="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課題と展望１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2800" dirty="0" smtClean="0"/>
              <a:t>～</a:t>
            </a:r>
            <a:r>
              <a:rPr lang="ja-JP" altLang="en-US" sz="3100" dirty="0" smtClean="0"/>
              <a:t>ネットサービス</a:t>
            </a:r>
            <a:r>
              <a:rPr lang="ja-JP" altLang="en-US" sz="3100" dirty="0" smtClean="0"/>
              <a:t>「</a:t>
            </a:r>
            <a:r>
              <a:rPr lang="ja-JP" altLang="en-US" sz="3100" dirty="0" smtClean="0"/>
              <a:t>ダイナミックパッケージ」～</a:t>
            </a:r>
            <a:endParaRPr kumimoji="1" lang="ja-JP" altLang="en-US" sz="31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ウェブサイトで航空会社や宿泊施設を自由に選び、オリジナルの旅行を組み立てられる「ダイナミックパッケージ」</a:t>
            </a:r>
            <a:r>
              <a:rPr lang="ja-JP" altLang="en-US" dirty="0" smtClean="0"/>
              <a:t>サービスの普及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⇒安く、自由度の高い旅行プラン</a:t>
            </a:r>
            <a:endParaRPr lang="en-US" altLang="ja-JP" dirty="0" smtClean="0"/>
          </a:p>
          <a:p>
            <a:r>
              <a:rPr kumimoji="1" lang="ja-JP" altLang="en-US" dirty="0" smtClean="0"/>
              <a:t>楽天</a:t>
            </a:r>
            <a:r>
              <a:rPr kumimoji="1" lang="ja-JP" altLang="en-US" dirty="0" smtClean="0"/>
              <a:t>トラベル！得意のこの分野で先行</a:t>
            </a:r>
            <a:r>
              <a:rPr lang="ja-JP" altLang="en-US" dirty="0" smtClean="0"/>
              <a:t>！</a:t>
            </a:r>
            <a:endParaRPr lang="en-US" altLang="ja-JP" dirty="0" smtClean="0"/>
          </a:p>
          <a:p>
            <a:r>
              <a:rPr lang="ja-JP" altLang="en-US" dirty="0" smtClean="0"/>
              <a:t>大手各社</a:t>
            </a:r>
            <a:r>
              <a:rPr lang="ja-JP" altLang="en-US" dirty="0" smtClean="0"/>
              <a:t>も追従の構え</a:t>
            </a:r>
            <a:endParaRPr lang="en-US" altLang="ja-JP" dirty="0" smtClean="0"/>
          </a:p>
          <a:p>
            <a:r>
              <a:rPr lang="ja-JP" altLang="en-US" dirty="0" smtClean="0"/>
              <a:t>航空会社や</a:t>
            </a:r>
            <a:r>
              <a:rPr lang="ja-JP" altLang="en-US" dirty="0" smtClean="0"/>
              <a:t>ホテルは</a:t>
            </a:r>
            <a:r>
              <a:rPr lang="ja-JP" altLang="en-US" dirty="0" smtClean="0"/>
              <a:t>、</a:t>
            </a:r>
            <a:r>
              <a:rPr lang="ja-JP" altLang="en-US" dirty="0" smtClean="0"/>
              <a:t>行</a:t>
            </a:r>
            <a:r>
              <a:rPr lang="ja-JP" altLang="en-US" dirty="0" smtClean="0"/>
              <a:t>代理店を通さず予約販売ができる自社サイトを立ち上げるなど、インターネットの普及により、異業種との競争も</a:t>
            </a:r>
            <a:r>
              <a:rPr lang="ja-JP" altLang="en-US" dirty="0" smtClean="0"/>
              <a:t>激化！！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課題と展望２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2800" dirty="0" smtClean="0"/>
              <a:t>～</a:t>
            </a:r>
            <a:r>
              <a:rPr lang="ja-JP" altLang="en-US" sz="3100" dirty="0" smtClean="0"/>
              <a:t>付加</a:t>
            </a:r>
            <a:r>
              <a:rPr lang="ja-JP" altLang="en-US" sz="3100" dirty="0" smtClean="0"/>
              <a:t>価値の高いツアープランの</a:t>
            </a:r>
            <a:r>
              <a:rPr lang="ja-JP" altLang="en-US" sz="3100" dirty="0" smtClean="0"/>
              <a:t>開発へ～</a:t>
            </a:r>
            <a:endParaRPr kumimoji="1" lang="ja-JP" altLang="en-US" sz="31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34" y="785794"/>
            <a:ext cx="8183880" cy="4187952"/>
          </a:xfrm>
        </p:spPr>
        <p:txBody>
          <a:bodyPr/>
          <a:lstStyle/>
          <a:p>
            <a:r>
              <a:rPr lang="ja-JP" altLang="en-US" dirty="0" smtClean="0"/>
              <a:t>各社、付加</a:t>
            </a:r>
            <a:r>
              <a:rPr lang="ja-JP" altLang="en-US" dirty="0" smtClean="0"/>
              <a:t>価値の高いツアープランの</a:t>
            </a:r>
            <a:r>
              <a:rPr lang="ja-JP" altLang="en-US" dirty="0" smtClean="0"/>
              <a:t>開発が目立つ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アメリカ</a:t>
            </a:r>
            <a:r>
              <a:rPr lang="ja-JP" altLang="en-US" dirty="0" smtClean="0"/>
              <a:t>で資金運用を学ぶシニア向けツアー、</a:t>
            </a:r>
            <a:r>
              <a:rPr lang="en-US" altLang="ja-JP" dirty="0" smtClean="0"/>
              <a:t>30</a:t>
            </a:r>
            <a:r>
              <a:rPr lang="ja-JP" altLang="en-US" dirty="0" smtClean="0"/>
              <a:t>代独身女性向けの同年代ガイド付きツアー</a:t>
            </a:r>
            <a:r>
              <a:rPr lang="ja-JP" altLang="en-US" dirty="0" smtClean="0"/>
              <a:t>など</a:t>
            </a:r>
            <a:endParaRPr lang="en-US" altLang="ja-JP" dirty="0" smtClean="0"/>
          </a:p>
          <a:p>
            <a:r>
              <a:rPr lang="ja-JP" altLang="en-US" dirty="0" smtClean="0"/>
              <a:t>ターゲットを絞った個性豊かなツアー商品が生き残りへのカギ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課題と展望３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sz="2800" dirty="0" smtClean="0"/>
              <a:t>～外国人旅行者と団塊世代をターゲットに～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政府主導の外国人</a:t>
            </a:r>
            <a:r>
              <a:rPr lang="ja-JP" altLang="en-US" dirty="0" smtClean="0"/>
              <a:t>の訪日旅行者</a:t>
            </a:r>
            <a:r>
              <a:rPr lang="ja-JP" altLang="en-US" dirty="0" smtClean="0"/>
              <a:t>を増やす</a:t>
            </a:r>
            <a:r>
              <a:rPr lang="ja-JP" altLang="en-US" dirty="0" smtClean="0"/>
              <a:t>「ビジット・ジャパン・キャンペーン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⇒各旅行</a:t>
            </a:r>
            <a:r>
              <a:rPr lang="ja-JP" altLang="en-US" dirty="0" smtClean="0"/>
              <a:t>会社はこの政策をビジネスチャンスと捉え、外国人旅行者をターゲットにした</a:t>
            </a:r>
            <a:r>
              <a:rPr lang="ja-JP" altLang="en-US" dirty="0" smtClean="0"/>
              <a:t>商品企画</a:t>
            </a:r>
            <a:endParaRPr lang="en-US" altLang="ja-JP" dirty="0" smtClean="0"/>
          </a:p>
          <a:p>
            <a:r>
              <a:rPr lang="ja-JP" altLang="en-US" dirty="0" smtClean="0"/>
              <a:t>特に</a:t>
            </a:r>
            <a:r>
              <a:rPr lang="ja-JP" altLang="en-US" dirty="0" smtClean="0"/>
              <a:t>中国市場は注目されていて、各社攻勢！</a:t>
            </a:r>
            <a:endParaRPr lang="en-US" altLang="ja-JP" dirty="0" smtClean="0"/>
          </a:p>
          <a:p>
            <a:r>
              <a:rPr lang="ja-JP" altLang="en-US" dirty="0" smtClean="0"/>
              <a:t>大量</a:t>
            </a:r>
            <a:r>
              <a:rPr lang="ja-JP" altLang="en-US" dirty="0" smtClean="0"/>
              <a:t>退職が始まった団塊</a:t>
            </a:r>
            <a:r>
              <a:rPr lang="ja-JP" altLang="en-US" dirty="0" smtClean="0"/>
              <a:t>世代をターゲットにした旅行プラン企画</a:t>
            </a:r>
            <a:endParaRPr lang="en-US" altLang="ja-JP" dirty="0" smtClean="0"/>
          </a:p>
          <a:p>
            <a:r>
              <a:rPr lang="ja-JP" altLang="en-US" dirty="0" smtClean="0"/>
              <a:t>スパ</a:t>
            </a:r>
            <a:r>
              <a:rPr lang="en-US" altLang="ja-JP" dirty="0" smtClean="0"/>
              <a:t>(</a:t>
            </a:r>
            <a:r>
              <a:rPr lang="ja-JP" altLang="en-US" dirty="0" smtClean="0"/>
              <a:t>温浴施設</a:t>
            </a:r>
            <a:r>
              <a:rPr lang="en-US" altLang="ja-JP" dirty="0" smtClean="0"/>
              <a:t>)</a:t>
            </a:r>
            <a:r>
              <a:rPr lang="ja-JP" altLang="en-US" dirty="0" smtClean="0"/>
              <a:t>やトリートメント施設など、リゾート</a:t>
            </a:r>
            <a:r>
              <a:rPr lang="ja-JP" altLang="en-US" dirty="0" smtClean="0"/>
              <a:t>機能の高い施設で団塊世代</a:t>
            </a:r>
            <a:r>
              <a:rPr lang="ja-JP" altLang="en-US" dirty="0" err="1" smtClean="0"/>
              <a:t>ず</a:t>
            </a:r>
            <a:r>
              <a:rPr lang="ja-JP" altLang="en-US" dirty="0" smtClean="0"/>
              <a:t>消費争い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ック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シック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シッ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</TotalTime>
  <Words>314</Words>
  <Application>Microsoft Office PowerPoint</Application>
  <PresentationFormat>画面に合わせる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シック</vt:lpstr>
      <vt:lpstr>旅行業界</vt:lpstr>
      <vt:lpstr>旅行業界のデータ</vt:lpstr>
      <vt:lpstr>旅行業界の現状</vt:lpstr>
      <vt:lpstr>業界地図</vt:lpstr>
      <vt:lpstr>課題と展望１ ～ネットサービス「ダイナミックパッケージ」～</vt:lpstr>
      <vt:lpstr>課題と展望２ ～付加価値の高いツアープランの開発へ～</vt:lpstr>
      <vt:lpstr>課題と展望３ ～外国人旅行者と団塊世代をターゲットに～</vt:lpstr>
    </vt:vector>
  </TitlesOfParts>
  <Company>Keio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旅行業界</dc:title>
  <dc:creator>keio</dc:creator>
  <cp:lastModifiedBy>keio</cp:lastModifiedBy>
  <cp:revision>6</cp:revision>
  <dcterms:created xsi:type="dcterms:W3CDTF">2009-06-26T06:31:14Z</dcterms:created>
  <dcterms:modified xsi:type="dcterms:W3CDTF">2009-06-26T07:22:05Z</dcterms:modified>
</cp:coreProperties>
</file>