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8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991CE-4FC2-498A-8849-B8974655A44C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B1D9940D-A389-49C8-9E67-1F7B51B7608B}">
      <dgm:prSet phldrT="[テキスト]"/>
      <dgm:spPr/>
      <dgm:t>
        <a:bodyPr/>
        <a:lstStyle/>
        <a:p>
          <a:r>
            <a:rPr kumimoji="1" lang="ja-JP" altLang="en-US" dirty="0" smtClean="0"/>
            <a:t>農業金融事業センター</a:t>
          </a:r>
          <a:endParaRPr kumimoji="1" lang="ja-JP" altLang="en-US" dirty="0"/>
        </a:p>
      </dgm:t>
    </dgm:pt>
    <dgm:pt modelId="{45AC2977-924B-47C8-B397-C3EAB98C9F0A}" type="parTrans" cxnId="{691D3988-8BB9-463C-994F-B5F8280E021F}">
      <dgm:prSet/>
      <dgm:spPr/>
      <dgm:t>
        <a:bodyPr/>
        <a:lstStyle/>
        <a:p>
          <a:endParaRPr kumimoji="1" lang="ja-JP" altLang="en-US"/>
        </a:p>
      </dgm:t>
    </dgm:pt>
    <dgm:pt modelId="{515DE33B-BBC2-4A79-B047-73CA58385D22}" type="sibTrans" cxnId="{691D3988-8BB9-463C-994F-B5F8280E021F}">
      <dgm:prSet/>
      <dgm:spPr/>
      <dgm:t>
        <a:bodyPr/>
        <a:lstStyle/>
        <a:p>
          <a:endParaRPr kumimoji="1" lang="ja-JP" altLang="en-US"/>
        </a:p>
      </dgm:t>
    </dgm:pt>
    <dgm:pt modelId="{FE748113-0553-499B-B533-61DF313B8521}">
      <dgm:prSet phldrT="[テキスト]"/>
      <dgm:spPr/>
      <dgm:t>
        <a:bodyPr/>
        <a:lstStyle/>
        <a:p>
          <a:r>
            <a:rPr kumimoji="1" lang="ja-JP" altLang="en-US" dirty="0" smtClean="0"/>
            <a:t>加盟店</a:t>
          </a:r>
          <a:endParaRPr kumimoji="1" lang="ja-JP" altLang="en-US" dirty="0"/>
        </a:p>
      </dgm:t>
    </dgm:pt>
    <dgm:pt modelId="{ED9D45B6-DB5E-46D2-BC42-ADC8FD8B9892}" type="parTrans" cxnId="{02BE057E-D593-4FD8-9E5C-21FEDB3A8754}">
      <dgm:prSet/>
      <dgm:spPr/>
      <dgm:t>
        <a:bodyPr/>
        <a:lstStyle/>
        <a:p>
          <a:endParaRPr kumimoji="1" lang="ja-JP" altLang="en-US"/>
        </a:p>
      </dgm:t>
    </dgm:pt>
    <dgm:pt modelId="{BE75BD7D-B741-46C6-A3B3-2162C7F10604}" type="sibTrans" cxnId="{02BE057E-D593-4FD8-9E5C-21FEDB3A8754}">
      <dgm:prSet/>
      <dgm:spPr/>
      <dgm:t>
        <a:bodyPr/>
        <a:lstStyle/>
        <a:p>
          <a:endParaRPr kumimoji="1" lang="ja-JP" altLang="en-US"/>
        </a:p>
      </dgm:t>
    </dgm:pt>
    <dgm:pt modelId="{EAA8D3E4-3498-448D-AD21-D8CB35C90829}">
      <dgm:prSet phldrT="[テキスト]"/>
      <dgm:spPr/>
      <dgm:t>
        <a:bodyPr/>
        <a:lstStyle/>
        <a:p>
          <a:r>
            <a:rPr kumimoji="1" lang="ja-JP" altLang="en-US" dirty="0" smtClean="0"/>
            <a:t>消費者</a:t>
          </a:r>
          <a:endParaRPr kumimoji="1" lang="ja-JP" altLang="en-US" dirty="0"/>
        </a:p>
      </dgm:t>
    </dgm:pt>
    <dgm:pt modelId="{76809E32-1023-42F9-921D-6490D88C715D}" type="parTrans" cxnId="{4CAFEA73-B634-4730-B58E-40A6FF3546FF}">
      <dgm:prSet/>
      <dgm:spPr/>
      <dgm:t>
        <a:bodyPr/>
        <a:lstStyle/>
        <a:p>
          <a:endParaRPr kumimoji="1" lang="ja-JP" altLang="en-US"/>
        </a:p>
      </dgm:t>
    </dgm:pt>
    <dgm:pt modelId="{91423ABB-9FCC-4BD5-8E67-B56DADBB878E}" type="sibTrans" cxnId="{4CAFEA73-B634-4730-B58E-40A6FF3546FF}">
      <dgm:prSet/>
      <dgm:spPr/>
      <dgm:t>
        <a:bodyPr/>
        <a:lstStyle/>
        <a:p>
          <a:endParaRPr kumimoji="1" lang="ja-JP" altLang="en-US"/>
        </a:p>
      </dgm:t>
    </dgm:pt>
    <dgm:pt modelId="{3B53624A-FE91-4A08-B0B5-B43588669058}">
      <dgm:prSet phldrT="[テキスト]"/>
      <dgm:spPr/>
      <dgm:t>
        <a:bodyPr/>
        <a:lstStyle/>
        <a:p>
          <a:r>
            <a:rPr kumimoji="1" lang="ja-JP" altLang="en-US" dirty="0" smtClean="0"/>
            <a:t>農家</a:t>
          </a:r>
          <a:endParaRPr kumimoji="1" lang="ja-JP" altLang="en-US" dirty="0"/>
        </a:p>
      </dgm:t>
    </dgm:pt>
    <dgm:pt modelId="{B86D8273-4B45-4F77-97EA-E99809BEF006}" type="parTrans" cxnId="{C3E5E449-F07D-4B49-8C4B-A6DFB92EC436}">
      <dgm:prSet/>
      <dgm:spPr/>
      <dgm:t>
        <a:bodyPr/>
        <a:lstStyle/>
        <a:p>
          <a:endParaRPr kumimoji="1" lang="ja-JP" altLang="en-US"/>
        </a:p>
      </dgm:t>
    </dgm:pt>
    <dgm:pt modelId="{E72108DB-2CB7-491B-921D-83C9A38699EC}" type="sibTrans" cxnId="{C3E5E449-F07D-4B49-8C4B-A6DFB92EC436}">
      <dgm:prSet/>
      <dgm:spPr/>
      <dgm:t>
        <a:bodyPr/>
        <a:lstStyle/>
        <a:p>
          <a:endParaRPr kumimoji="1" lang="ja-JP" altLang="en-US"/>
        </a:p>
      </dgm:t>
    </dgm:pt>
    <dgm:pt modelId="{F201A09A-D462-4B87-ABB4-2DCEC4BDCF23}">
      <dgm:prSet phldrT="[テキスト]"/>
      <dgm:spPr/>
      <dgm:t>
        <a:bodyPr/>
        <a:lstStyle/>
        <a:p>
          <a:r>
            <a:rPr kumimoji="1" lang="ja-JP" altLang="en-US" dirty="0" smtClean="0"/>
            <a:t>企業機関</a:t>
          </a:r>
          <a:endParaRPr kumimoji="1" lang="ja-JP" altLang="en-US" dirty="0"/>
        </a:p>
      </dgm:t>
    </dgm:pt>
    <dgm:pt modelId="{2E3559AC-4A5F-42EF-A703-471B300331A1}" type="parTrans" cxnId="{C7F092E5-A962-47B7-8299-5A77E8005595}">
      <dgm:prSet/>
      <dgm:spPr/>
      <dgm:t>
        <a:bodyPr/>
        <a:lstStyle/>
        <a:p>
          <a:endParaRPr kumimoji="1" lang="ja-JP" altLang="en-US"/>
        </a:p>
      </dgm:t>
    </dgm:pt>
    <dgm:pt modelId="{C41E9037-4D7B-41D4-91D9-E7F27CCAC595}" type="sibTrans" cxnId="{C7F092E5-A962-47B7-8299-5A77E8005595}">
      <dgm:prSet/>
      <dgm:spPr/>
      <dgm:t>
        <a:bodyPr/>
        <a:lstStyle/>
        <a:p>
          <a:endParaRPr kumimoji="1" lang="ja-JP" altLang="en-US"/>
        </a:p>
      </dgm:t>
    </dgm:pt>
    <dgm:pt modelId="{4525AA72-F617-464A-BFD9-22D8C97AEDEC}" type="pres">
      <dgm:prSet presAssocID="{788991CE-4FC2-498A-8849-B8974655A44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29D7BE6-E53F-4E5E-A8D8-D9EEE23390AE}" type="pres">
      <dgm:prSet presAssocID="{B1D9940D-A389-49C8-9E67-1F7B51B7608B}" presName="centerShape" presStyleLbl="node0" presStyleIdx="0" presStyleCnt="1"/>
      <dgm:spPr/>
    </dgm:pt>
    <dgm:pt modelId="{47516CC4-D9F9-4BF0-BF65-4DEFF5E907A9}" type="pres">
      <dgm:prSet presAssocID="{ED9D45B6-DB5E-46D2-BC42-ADC8FD8B9892}" presName="Name9" presStyleLbl="parChTrans1D2" presStyleIdx="0" presStyleCnt="4"/>
      <dgm:spPr/>
    </dgm:pt>
    <dgm:pt modelId="{A8E2D8D5-B9B9-47AC-940E-D049F6EAADE5}" type="pres">
      <dgm:prSet presAssocID="{ED9D45B6-DB5E-46D2-BC42-ADC8FD8B9892}" presName="connTx" presStyleLbl="parChTrans1D2" presStyleIdx="0" presStyleCnt="4"/>
      <dgm:spPr/>
    </dgm:pt>
    <dgm:pt modelId="{43DDFB7D-9D64-4B7F-9704-128CAEE5EC28}" type="pres">
      <dgm:prSet presAssocID="{FE748113-0553-499B-B533-61DF313B8521}" presName="node" presStyleLbl="node1" presStyleIdx="0" presStyleCnt="4">
        <dgm:presLayoutVars>
          <dgm:bulletEnabled val="1"/>
        </dgm:presLayoutVars>
      </dgm:prSet>
      <dgm:spPr/>
    </dgm:pt>
    <dgm:pt modelId="{BE01CC0E-8311-4813-915D-B95CA102CC9C}" type="pres">
      <dgm:prSet presAssocID="{76809E32-1023-42F9-921D-6490D88C715D}" presName="Name9" presStyleLbl="parChTrans1D2" presStyleIdx="1" presStyleCnt="4"/>
      <dgm:spPr/>
    </dgm:pt>
    <dgm:pt modelId="{36FE1E7E-64D8-48EF-98A6-F15C0C194E19}" type="pres">
      <dgm:prSet presAssocID="{76809E32-1023-42F9-921D-6490D88C715D}" presName="connTx" presStyleLbl="parChTrans1D2" presStyleIdx="1" presStyleCnt="4"/>
      <dgm:spPr/>
    </dgm:pt>
    <dgm:pt modelId="{DDBC2465-F04D-45E3-AF23-BE33D43D78BA}" type="pres">
      <dgm:prSet presAssocID="{EAA8D3E4-3498-448D-AD21-D8CB35C90829}" presName="node" presStyleLbl="node1" presStyleIdx="1" presStyleCnt="4">
        <dgm:presLayoutVars>
          <dgm:bulletEnabled val="1"/>
        </dgm:presLayoutVars>
      </dgm:prSet>
      <dgm:spPr/>
    </dgm:pt>
    <dgm:pt modelId="{EEDE1A73-7B7F-490F-B2CE-262588D64BA7}" type="pres">
      <dgm:prSet presAssocID="{B86D8273-4B45-4F77-97EA-E99809BEF006}" presName="Name9" presStyleLbl="parChTrans1D2" presStyleIdx="2" presStyleCnt="4"/>
      <dgm:spPr/>
    </dgm:pt>
    <dgm:pt modelId="{7D99FD1F-338B-4C3F-9C5F-D2BA38E2CABC}" type="pres">
      <dgm:prSet presAssocID="{B86D8273-4B45-4F77-97EA-E99809BEF006}" presName="connTx" presStyleLbl="parChTrans1D2" presStyleIdx="2" presStyleCnt="4"/>
      <dgm:spPr/>
    </dgm:pt>
    <dgm:pt modelId="{5AE8FFA1-CFF0-48E7-8B15-3823C09A0A6B}" type="pres">
      <dgm:prSet presAssocID="{3B53624A-FE91-4A08-B0B5-B43588669058}" presName="node" presStyleLbl="node1" presStyleIdx="2" presStyleCnt="4">
        <dgm:presLayoutVars>
          <dgm:bulletEnabled val="1"/>
        </dgm:presLayoutVars>
      </dgm:prSet>
      <dgm:spPr/>
    </dgm:pt>
    <dgm:pt modelId="{0BBCE337-BDB5-4280-BE3B-FBE51C17A929}" type="pres">
      <dgm:prSet presAssocID="{2E3559AC-4A5F-42EF-A703-471B300331A1}" presName="Name9" presStyleLbl="parChTrans1D2" presStyleIdx="3" presStyleCnt="4"/>
      <dgm:spPr/>
    </dgm:pt>
    <dgm:pt modelId="{91FD7A10-C9FB-438A-9FFC-D36697774432}" type="pres">
      <dgm:prSet presAssocID="{2E3559AC-4A5F-42EF-A703-471B300331A1}" presName="connTx" presStyleLbl="parChTrans1D2" presStyleIdx="3" presStyleCnt="4"/>
      <dgm:spPr/>
    </dgm:pt>
    <dgm:pt modelId="{172F9A23-E6E7-4F6C-A7AE-B2FFF3BD3749}" type="pres">
      <dgm:prSet presAssocID="{F201A09A-D462-4B87-ABB4-2DCEC4BDCF2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3E5E449-F07D-4B49-8C4B-A6DFB92EC436}" srcId="{B1D9940D-A389-49C8-9E67-1F7B51B7608B}" destId="{3B53624A-FE91-4A08-B0B5-B43588669058}" srcOrd="2" destOrd="0" parTransId="{B86D8273-4B45-4F77-97EA-E99809BEF006}" sibTransId="{E72108DB-2CB7-491B-921D-83C9A38699EC}"/>
    <dgm:cxn modelId="{8B1F0DFA-271E-48AA-B266-F7C3EE5987F9}" type="presOf" srcId="{788991CE-4FC2-498A-8849-B8974655A44C}" destId="{4525AA72-F617-464A-BFD9-22D8C97AEDEC}" srcOrd="0" destOrd="0" presId="urn:microsoft.com/office/officeart/2005/8/layout/radial1"/>
    <dgm:cxn modelId="{4AE19461-65D2-4EB8-A47B-1766DB88739F}" type="presOf" srcId="{2E3559AC-4A5F-42EF-A703-471B300331A1}" destId="{91FD7A10-C9FB-438A-9FFC-D36697774432}" srcOrd="1" destOrd="0" presId="urn:microsoft.com/office/officeart/2005/8/layout/radial1"/>
    <dgm:cxn modelId="{C7F092E5-A962-47B7-8299-5A77E8005595}" srcId="{B1D9940D-A389-49C8-9E67-1F7B51B7608B}" destId="{F201A09A-D462-4B87-ABB4-2DCEC4BDCF23}" srcOrd="3" destOrd="0" parTransId="{2E3559AC-4A5F-42EF-A703-471B300331A1}" sibTransId="{C41E9037-4D7B-41D4-91D9-E7F27CCAC595}"/>
    <dgm:cxn modelId="{E6BFBC4C-B631-466E-A7A3-248DA3EBCD49}" type="presOf" srcId="{EAA8D3E4-3498-448D-AD21-D8CB35C90829}" destId="{DDBC2465-F04D-45E3-AF23-BE33D43D78BA}" srcOrd="0" destOrd="0" presId="urn:microsoft.com/office/officeart/2005/8/layout/radial1"/>
    <dgm:cxn modelId="{4CAFEA73-B634-4730-B58E-40A6FF3546FF}" srcId="{B1D9940D-A389-49C8-9E67-1F7B51B7608B}" destId="{EAA8D3E4-3498-448D-AD21-D8CB35C90829}" srcOrd="1" destOrd="0" parTransId="{76809E32-1023-42F9-921D-6490D88C715D}" sibTransId="{91423ABB-9FCC-4BD5-8E67-B56DADBB878E}"/>
    <dgm:cxn modelId="{7D1D4553-04F9-418A-B82A-357978D9240C}" type="presOf" srcId="{B86D8273-4B45-4F77-97EA-E99809BEF006}" destId="{EEDE1A73-7B7F-490F-B2CE-262588D64BA7}" srcOrd="0" destOrd="0" presId="urn:microsoft.com/office/officeart/2005/8/layout/radial1"/>
    <dgm:cxn modelId="{94AEED3A-0789-4993-915F-84E593777E9A}" type="presOf" srcId="{ED9D45B6-DB5E-46D2-BC42-ADC8FD8B9892}" destId="{47516CC4-D9F9-4BF0-BF65-4DEFF5E907A9}" srcOrd="0" destOrd="0" presId="urn:microsoft.com/office/officeart/2005/8/layout/radial1"/>
    <dgm:cxn modelId="{02BE057E-D593-4FD8-9E5C-21FEDB3A8754}" srcId="{B1D9940D-A389-49C8-9E67-1F7B51B7608B}" destId="{FE748113-0553-499B-B533-61DF313B8521}" srcOrd="0" destOrd="0" parTransId="{ED9D45B6-DB5E-46D2-BC42-ADC8FD8B9892}" sibTransId="{BE75BD7D-B741-46C6-A3B3-2162C7F10604}"/>
    <dgm:cxn modelId="{0C428BF8-8D06-44EA-BA01-534A8908EACB}" type="presOf" srcId="{3B53624A-FE91-4A08-B0B5-B43588669058}" destId="{5AE8FFA1-CFF0-48E7-8B15-3823C09A0A6B}" srcOrd="0" destOrd="0" presId="urn:microsoft.com/office/officeart/2005/8/layout/radial1"/>
    <dgm:cxn modelId="{EB38FC9F-C399-4EAE-801F-7646BD073453}" type="presOf" srcId="{FE748113-0553-499B-B533-61DF313B8521}" destId="{43DDFB7D-9D64-4B7F-9704-128CAEE5EC28}" srcOrd="0" destOrd="0" presId="urn:microsoft.com/office/officeart/2005/8/layout/radial1"/>
    <dgm:cxn modelId="{A1B14D89-EF01-45BA-995F-C70610FA1379}" type="presOf" srcId="{2E3559AC-4A5F-42EF-A703-471B300331A1}" destId="{0BBCE337-BDB5-4280-BE3B-FBE51C17A929}" srcOrd="0" destOrd="0" presId="urn:microsoft.com/office/officeart/2005/8/layout/radial1"/>
    <dgm:cxn modelId="{245E68CD-F98A-4564-B416-B1CFEE3042D9}" type="presOf" srcId="{F201A09A-D462-4B87-ABB4-2DCEC4BDCF23}" destId="{172F9A23-E6E7-4F6C-A7AE-B2FFF3BD3749}" srcOrd="0" destOrd="0" presId="urn:microsoft.com/office/officeart/2005/8/layout/radial1"/>
    <dgm:cxn modelId="{7F246E67-4B9A-43A1-8564-37481B9202AF}" type="presOf" srcId="{76809E32-1023-42F9-921D-6490D88C715D}" destId="{BE01CC0E-8311-4813-915D-B95CA102CC9C}" srcOrd="0" destOrd="0" presId="urn:microsoft.com/office/officeart/2005/8/layout/radial1"/>
    <dgm:cxn modelId="{D39CA20F-5164-4FEC-AF0A-20231628BA6B}" type="presOf" srcId="{B1D9940D-A389-49C8-9E67-1F7B51B7608B}" destId="{429D7BE6-E53F-4E5E-A8D8-D9EEE23390AE}" srcOrd="0" destOrd="0" presId="urn:microsoft.com/office/officeart/2005/8/layout/radial1"/>
    <dgm:cxn modelId="{F1475A96-FA19-45CF-BD04-BE844DB0DBF9}" type="presOf" srcId="{B86D8273-4B45-4F77-97EA-E99809BEF006}" destId="{7D99FD1F-338B-4C3F-9C5F-D2BA38E2CABC}" srcOrd="1" destOrd="0" presId="urn:microsoft.com/office/officeart/2005/8/layout/radial1"/>
    <dgm:cxn modelId="{F1C904E6-E56A-4DEF-A792-FEB4CC1E66A6}" type="presOf" srcId="{ED9D45B6-DB5E-46D2-BC42-ADC8FD8B9892}" destId="{A8E2D8D5-B9B9-47AC-940E-D049F6EAADE5}" srcOrd="1" destOrd="0" presId="urn:microsoft.com/office/officeart/2005/8/layout/radial1"/>
    <dgm:cxn modelId="{691D3988-8BB9-463C-994F-B5F8280E021F}" srcId="{788991CE-4FC2-498A-8849-B8974655A44C}" destId="{B1D9940D-A389-49C8-9E67-1F7B51B7608B}" srcOrd="0" destOrd="0" parTransId="{45AC2977-924B-47C8-B397-C3EAB98C9F0A}" sibTransId="{515DE33B-BBC2-4A79-B047-73CA58385D22}"/>
    <dgm:cxn modelId="{B71AA5C8-C93D-4D8C-A4DA-8FB69B2941F9}" type="presOf" srcId="{76809E32-1023-42F9-921D-6490D88C715D}" destId="{36FE1E7E-64D8-48EF-98A6-F15C0C194E19}" srcOrd="1" destOrd="0" presId="urn:microsoft.com/office/officeart/2005/8/layout/radial1"/>
    <dgm:cxn modelId="{45B5A003-B3E0-47B8-A95F-E44059A3F2B8}" type="presParOf" srcId="{4525AA72-F617-464A-BFD9-22D8C97AEDEC}" destId="{429D7BE6-E53F-4E5E-A8D8-D9EEE23390AE}" srcOrd="0" destOrd="0" presId="urn:microsoft.com/office/officeart/2005/8/layout/radial1"/>
    <dgm:cxn modelId="{DD648055-25B4-45E0-A691-274EBE140E08}" type="presParOf" srcId="{4525AA72-F617-464A-BFD9-22D8C97AEDEC}" destId="{47516CC4-D9F9-4BF0-BF65-4DEFF5E907A9}" srcOrd="1" destOrd="0" presId="urn:microsoft.com/office/officeart/2005/8/layout/radial1"/>
    <dgm:cxn modelId="{E5364063-C39F-4099-8278-AF990FB761B2}" type="presParOf" srcId="{47516CC4-D9F9-4BF0-BF65-4DEFF5E907A9}" destId="{A8E2D8D5-B9B9-47AC-940E-D049F6EAADE5}" srcOrd="0" destOrd="0" presId="urn:microsoft.com/office/officeart/2005/8/layout/radial1"/>
    <dgm:cxn modelId="{EA319C93-BFA1-44E6-A06A-F57BDAC64007}" type="presParOf" srcId="{4525AA72-F617-464A-BFD9-22D8C97AEDEC}" destId="{43DDFB7D-9D64-4B7F-9704-128CAEE5EC28}" srcOrd="2" destOrd="0" presId="urn:microsoft.com/office/officeart/2005/8/layout/radial1"/>
    <dgm:cxn modelId="{EF34A846-B2A3-49D0-B843-A3C7B390AEB9}" type="presParOf" srcId="{4525AA72-F617-464A-BFD9-22D8C97AEDEC}" destId="{BE01CC0E-8311-4813-915D-B95CA102CC9C}" srcOrd="3" destOrd="0" presId="urn:microsoft.com/office/officeart/2005/8/layout/radial1"/>
    <dgm:cxn modelId="{586748A4-1F40-4B57-9BC7-4401FF087E0D}" type="presParOf" srcId="{BE01CC0E-8311-4813-915D-B95CA102CC9C}" destId="{36FE1E7E-64D8-48EF-98A6-F15C0C194E19}" srcOrd="0" destOrd="0" presId="urn:microsoft.com/office/officeart/2005/8/layout/radial1"/>
    <dgm:cxn modelId="{CCE21840-C99D-4881-A755-A114683F54E1}" type="presParOf" srcId="{4525AA72-F617-464A-BFD9-22D8C97AEDEC}" destId="{DDBC2465-F04D-45E3-AF23-BE33D43D78BA}" srcOrd="4" destOrd="0" presId="urn:microsoft.com/office/officeart/2005/8/layout/radial1"/>
    <dgm:cxn modelId="{6A55F17E-C35F-4B7D-89A9-730D84C7142F}" type="presParOf" srcId="{4525AA72-F617-464A-BFD9-22D8C97AEDEC}" destId="{EEDE1A73-7B7F-490F-B2CE-262588D64BA7}" srcOrd="5" destOrd="0" presId="urn:microsoft.com/office/officeart/2005/8/layout/radial1"/>
    <dgm:cxn modelId="{F1B3E57B-AEF4-41BD-9C24-1768E0EE4BE5}" type="presParOf" srcId="{EEDE1A73-7B7F-490F-B2CE-262588D64BA7}" destId="{7D99FD1F-338B-4C3F-9C5F-D2BA38E2CABC}" srcOrd="0" destOrd="0" presId="urn:microsoft.com/office/officeart/2005/8/layout/radial1"/>
    <dgm:cxn modelId="{6E3F158C-472F-414B-BF80-EE40A5128286}" type="presParOf" srcId="{4525AA72-F617-464A-BFD9-22D8C97AEDEC}" destId="{5AE8FFA1-CFF0-48E7-8B15-3823C09A0A6B}" srcOrd="6" destOrd="0" presId="urn:microsoft.com/office/officeart/2005/8/layout/radial1"/>
    <dgm:cxn modelId="{C5D454B1-DD20-466C-B6F4-28D350DC1994}" type="presParOf" srcId="{4525AA72-F617-464A-BFD9-22D8C97AEDEC}" destId="{0BBCE337-BDB5-4280-BE3B-FBE51C17A929}" srcOrd="7" destOrd="0" presId="urn:microsoft.com/office/officeart/2005/8/layout/radial1"/>
    <dgm:cxn modelId="{608074D7-6BF5-41D6-92AF-08CB33B9C6D4}" type="presParOf" srcId="{0BBCE337-BDB5-4280-BE3B-FBE51C17A929}" destId="{91FD7A10-C9FB-438A-9FFC-D36697774432}" srcOrd="0" destOrd="0" presId="urn:microsoft.com/office/officeart/2005/8/layout/radial1"/>
    <dgm:cxn modelId="{F43EBE80-35F9-4ADF-A137-3461B108B65D}" type="presParOf" srcId="{4525AA72-F617-464A-BFD9-22D8C97AEDEC}" destId="{172F9A23-E6E7-4F6C-A7AE-B2FFF3BD3749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円/楕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コンテンツ プレースホル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コンテンツ プレースホル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円/楕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コンテンツ プレースホル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5A86EA-25FA-4562-9D36-E384E6EDB59F}" type="datetimeFigureOut">
              <a:rPr kumimoji="1" lang="ja-JP" altLang="en-US" smtClean="0"/>
              <a:t>2009/6/2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6DF6F2-D943-44B1-9406-750497D261B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食物自給率の向上</a:t>
            </a:r>
            <a:endParaRPr kumimoji="1" lang="en-US" altLang="ja-JP" dirty="0" smtClean="0"/>
          </a:p>
          <a:p>
            <a:r>
              <a:rPr lang="ja-JP" altLang="en-US" dirty="0"/>
              <a:t>無駄のない</a:t>
            </a:r>
            <a:r>
              <a:rPr lang="ja-JP" altLang="en-US" dirty="0" smtClean="0"/>
              <a:t>社会を目指して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農業クレジットカードの提案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自給率はカロリーベースで</a:t>
            </a:r>
            <a:r>
              <a:rPr lang="en-US" altLang="ja-JP" dirty="0" smtClean="0"/>
              <a:t>40%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生産額ベースで</a:t>
            </a:r>
            <a:r>
              <a:rPr lang="en-US" altLang="ja-JP" dirty="0" smtClean="0"/>
              <a:t>66%</a:t>
            </a:r>
            <a:r>
              <a:rPr lang="ja-JP" altLang="en-US" dirty="0" smtClean="0"/>
              <a:t>（</a:t>
            </a:r>
            <a:r>
              <a:rPr lang="en-US" altLang="ja-JP" dirty="0" smtClean="0"/>
              <a:t>H19</a:t>
            </a:r>
            <a:r>
              <a:rPr lang="ja-JP" altLang="en-US" dirty="0" smtClean="0"/>
              <a:t>年度・農林水産</a:t>
            </a:r>
            <a:r>
              <a:rPr lang="ja-JP" altLang="en-US" dirty="0"/>
              <a:t>省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 smtClean="0"/>
              <a:t>農業就業人口</a:t>
            </a:r>
            <a:r>
              <a:rPr lang="en-US" altLang="ja-JP" dirty="0" smtClean="0"/>
              <a:t>299</a:t>
            </a:r>
            <a:r>
              <a:rPr lang="ja-JP" altLang="en-US" dirty="0" smtClean="0"/>
              <a:t>万人のうち</a:t>
            </a:r>
            <a:r>
              <a:rPr lang="en-US" altLang="ja-JP" dirty="0" smtClean="0"/>
              <a:t>60%</a:t>
            </a:r>
            <a:r>
              <a:rPr lang="ja-JP" altLang="en-US" dirty="0" smtClean="0"/>
              <a:t>は</a:t>
            </a:r>
            <a:r>
              <a:rPr lang="en-US" altLang="ja-JP" dirty="0" smtClean="0"/>
              <a:t>65</a:t>
            </a:r>
            <a:r>
              <a:rPr lang="ja-JP" altLang="en-US" dirty="0" smtClean="0"/>
              <a:t>歳以上</a:t>
            </a:r>
            <a:endParaRPr lang="en-US" altLang="ja-JP" dirty="0" smtClean="0"/>
          </a:p>
          <a:p>
            <a:r>
              <a:rPr lang="ja-JP" altLang="en-US" dirty="0" smtClean="0"/>
              <a:t>田面積は</a:t>
            </a:r>
            <a:r>
              <a:rPr lang="en-US" altLang="ja-JP" dirty="0" smtClean="0"/>
              <a:t>252</a:t>
            </a:r>
            <a:r>
              <a:rPr lang="ja-JP" altLang="en-US" dirty="0" smtClean="0"/>
              <a:t>万</a:t>
            </a:r>
            <a:r>
              <a:rPr lang="en-US" altLang="ja-JP" dirty="0" smtClean="0"/>
              <a:t>ha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作付面積は</a:t>
            </a:r>
            <a:r>
              <a:rPr lang="en-US" altLang="ja-JP" dirty="0" smtClean="0"/>
              <a:t>162</a:t>
            </a:r>
            <a:r>
              <a:rPr lang="ja-JP" altLang="en-US" dirty="0" smtClean="0"/>
              <a:t>万</a:t>
            </a:r>
            <a:r>
              <a:rPr lang="en-US" altLang="ja-JP" dirty="0" smtClean="0"/>
              <a:t>ha</a:t>
            </a:r>
            <a:r>
              <a:rPr lang="ja-JP" altLang="en-US" dirty="0" smtClean="0"/>
              <a:t>（生産調整）</a:t>
            </a:r>
            <a:endParaRPr lang="en-US" altLang="ja-JP" dirty="0" smtClean="0"/>
          </a:p>
          <a:p>
            <a:r>
              <a:rPr lang="ja-JP" altLang="en-US" dirty="0"/>
              <a:t>米</a:t>
            </a:r>
            <a:r>
              <a:rPr lang="ja-JP" altLang="en-US" dirty="0" smtClean="0"/>
              <a:t>は余るほどの生産力、穀物はほぼ輸入</a:t>
            </a:r>
            <a:endParaRPr lang="en-US" altLang="ja-JP" dirty="0" smtClean="0"/>
          </a:p>
          <a:p>
            <a:r>
              <a:rPr lang="ja-JP" altLang="en-US" dirty="0"/>
              <a:t>米</a:t>
            </a:r>
            <a:r>
              <a:rPr lang="ja-JP" altLang="en-US" dirty="0" smtClean="0"/>
              <a:t>の高価な価格調整</a:t>
            </a:r>
            <a:endParaRPr lang="en-US" altLang="ja-JP" dirty="0" smtClean="0"/>
          </a:p>
          <a:p>
            <a:r>
              <a:rPr lang="ja-JP" altLang="en-US" dirty="0"/>
              <a:t>農業へ</a:t>
            </a:r>
            <a:r>
              <a:rPr lang="ja-JP" altLang="en-US" dirty="0" smtClean="0"/>
              <a:t>の新規参入の難しさ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農産物クレジットカード会社</a:t>
            </a:r>
            <a:r>
              <a:rPr kumimoji="1" lang="ja-JP" altLang="en-US" dirty="0" smtClean="0"/>
              <a:t>の設立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独立行政法人農業金融事業センター（仮称）の創設</a:t>
            </a:r>
            <a:endParaRPr kumimoji="1" lang="en-US" altLang="ja-JP" dirty="0" smtClean="0"/>
          </a:p>
          <a:p>
            <a:r>
              <a:rPr lang="ja-JP" altLang="en-US" dirty="0" smtClean="0"/>
              <a:t>クレジットカード業務を行う</a:t>
            </a:r>
            <a:endParaRPr lang="en-US" altLang="ja-JP" dirty="0" smtClean="0"/>
          </a:p>
          <a:p>
            <a:r>
              <a:rPr lang="ja-JP" altLang="en-US" dirty="0" smtClean="0"/>
              <a:t>加盟店は国産農産物を扱うスーパー、デパート、飲食店を対象とする</a:t>
            </a:r>
            <a:endParaRPr lang="en-US" altLang="ja-JP" dirty="0" smtClean="0"/>
          </a:p>
          <a:p>
            <a:r>
              <a:rPr kumimoji="1" lang="ja-JP" altLang="en-US" dirty="0" smtClean="0"/>
              <a:t>通常のクレジットカードと同じく、加盟店からは加盟店手数料を徴収</a:t>
            </a:r>
            <a:r>
              <a:rPr lang="ja-JP" altLang="en-US" dirty="0" smtClean="0"/>
              <a:t>、利用者からは分割払い手数料を徴収し、運営資金とする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運営システム</a:t>
            </a:r>
            <a:endParaRPr kumimoji="1" lang="ja-JP" altLang="en-US" dirty="0"/>
          </a:p>
        </p:txBody>
      </p:sp>
      <p:graphicFrame>
        <p:nvGraphicFramePr>
          <p:cNvPr id="14" name="コンテンツ プレースホルダ 1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左右矢印 14"/>
          <p:cNvSpPr/>
          <p:nvPr/>
        </p:nvSpPr>
        <p:spPr>
          <a:xfrm>
            <a:off x="3428992" y="3643314"/>
            <a:ext cx="642942" cy="357190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左右矢印 15"/>
          <p:cNvSpPr/>
          <p:nvPr/>
        </p:nvSpPr>
        <p:spPr>
          <a:xfrm>
            <a:off x="5072066" y="3643314"/>
            <a:ext cx="642942" cy="357190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左右矢印 16"/>
          <p:cNvSpPr/>
          <p:nvPr/>
        </p:nvSpPr>
        <p:spPr>
          <a:xfrm rot="5400000">
            <a:off x="4214810" y="2786058"/>
            <a:ext cx="642942" cy="357190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左右矢印 17"/>
          <p:cNvSpPr/>
          <p:nvPr/>
        </p:nvSpPr>
        <p:spPr>
          <a:xfrm rot="5400000">
            <a:off x="4214810" y="4500570"/>
            <a:ext cx="642942" cy="357190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左右矢印 18"/>
          <p:cNvSpPr/>
          <p:nvPr/>
        </p:nvSpPr>
        <p:spPr>
          <a:xfrm rot="7922367">
            <a:off x="4853515" y="4527820"/>
            <a:ext cx="1294358" cy="371963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左右矢印 19"/>
          <p:cNvSpPr/>
          <p:nvPr/>
        </p:nvSpPr>
        <p:spPr>
          <a:xfrm rot="7922367">
            <a:off x="2924689" y="2705201"/>
            <a:ext cx="1294358" cy="371963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左右矢印 20"/>
          <p:cNvSpPr/>
          <p:nvPr/>
        </p:nvSpPr>
        <p:spPr>
          <a:xfrm rot="2932728">
            <a:off x="4859295" y="2704612"/>
            <a:ext cx="1294358" cy="371963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左右矢印 21"/>
          <p:cNvSpPr/>
          <p:nvPr/>
        </p:nvSpPr>
        <p:spPr>
          <a:xfrm rot="2932728">
            <a:off x="3001907" y="4633438"/>
            <a:ext cx="1294358" cy="371963"/>
          </a:xfrm>
          <a:prstGeom prst="leftRightArrow">
            <a:avLst/>
          </a:prstGeom>
          <a:solidFill>
            <a:srgbClr val="F8B8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運営システム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加盟店料、分割払い手数料などの収益は、農業技術研究を行っている企業や機関への投資、生産農家の所得補助へ充てる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消費者</a:t>
            </a:r>
            <a:r>
              <a:rPr kumimoji="1" lang="ja-JP" altLang="en-US" dirty="0" smtClean="0"/>
              <a:t>に</a:t>
            </a:r>
            <a:r>
              <a:rPr kumimoji="1" lang="ja-JP" altLang="en-US" dirty="0" smtClean="0"/>
              <a:t>は、利用額に応じポイントを付与し、そのポイントで農産物と交換できたり、農業体験ツアーに参加できたりする（農業教育の促進）</a:t>
            </a:r>
            <a:endParaRPr kumimoji="1" lang="en-US" altLang="ja-JP" dirty="0" smtClean="0"/>
          </a:p>
          <a:p>
            <a:r>
              <a:rPr lang="ja-JP" altLang="en-US" dirty="0" smtClean="0"/>
              <a:t>加盟店は日本農業促進協力店として社会貢献をアピールできるほか、農業技術研究投資にて収益が上がった場合、その利益の一部を受け取ることができる（擬似株制度）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運営上の問題点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スーパーなどの買い物中心で果たしてクレジット利用が多くあるか、あったとしても手数料収入がある分割払いがあるか</a:t>
            </a:r>
            <a:endParaRPr kumimoji="1" lang="en-US" altLang="ja-JP" dirty="0" smtClean="0"/>
          </a:p>
          <a:p>
            <a:r>
              <a:rPr kumimoji="1" lang="ja-JP" altLang="en-US" dirty="0" smtClean="0"/>
              <a:t>加盟店の立場から見て、加盟店になるメリットが少ない</a:t>
            </a:r>
            <a:endParaRPr kumimoji="1" lang="en-US" altLang="ja-JP" dirty="0" smtClean="0"/>
          </a:p>
          <a:p>
            <a:r>
              <a:rPr lang="ja-JP" altLang="en-US" dirty="0" smtClean="0"/>
              <a:t>以上の二点</a:t>
            </a:r>
            <a:r>
              <a:rPr lang="ja-JP" altLang="en-US" dirty="0" smtClean="0"/>
              <a:t>から収益性が低い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生産農家への所得の再分配が目的だが、クレジットカードを介す必要性に疑問点が残る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ポイントカード、小口投資、電子マネーの可能性？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クール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</TotalTime>
  <Words>344</Words>
  <Application>Microsoft Office PowerPoint</Application>
  <PresentationFormat>画面に合わせる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クール</vt:lpstr>
      <vt:lpstr>農業クレジットカードの提案</vt:lpstr>
      <vt:lpstr>問題点</vt:lpstr>
      <vt:lpstr>農産物クレジットカード会社の設立</vt:lpstr>
      <vt:lpstr>運営システム</vt:lpstr>
      <vt:lpstr>運営システム</vt:lpstr>
      <vt:lpstr>運営上の問題点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農業ファンドの提案</dc:title>
  <dc:creator>Your User Name</dc:creator>
  <cp:lastModifiedBy>Your User Name</cp:lastModifiedBy>
  <cp:revision>9</cp:revision>
  <dcterms:created xsi:type="dcterms:W3CDTF">2009-06-02T13:54:25Z</dcterms:created>
  <dcterms:modified xsi:type="dcterms:W3CDTF">2009-06-02T15:17:38Z</dcterms:modified>
</cp:coreProperties>
</file>