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57" r:id="rId3"/>
    <p:sldId id="259" r:id="rId4"/>
    <p:sldId id="258" r:id="rId5"/>
    <p:sldId id="263" r:id="rId6"/>
    <p:sldId id="260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8" autoAdjust="0"/>
    <p:restoredTop sz="90123" autoAdjust="0"/>
  </p:normalViewPr>
  <p:slideViewPr>
    <p:cSldViewPr>
      <p:cViewPr varScale="1">
        <p:scale>
          <a:sx n="63" d="100"/>
          <a:sy n="63" d="100"/>
        </p:scale>
        <p:origin x="-9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tx>
        <c:rich>
          <a:bodyPr/>
          <a:lstStyle/>
          <a:p>
            <a:pPr>
              <a:defRPr/>
            </a:pPr>
            <a:r>
              <a:rPr lang="ja-JP" altLang="en-US" dirty="0" smtClean="0"/>
              <a:t>議席数</a:t>
            </a:r>
            <a:r>
              <a:rPr lang="en-US" altLang="ja-JP" dirty="0" smtClean="0"/>
              <a:t>(</a:t>
            </a:r>
            <a:r>
              <a:rPr lang="ja-JP" altLang="en-US" dirty="0" smtClean="0"/>
              <a:t>衆議員</a:t>
            </a:r>
            <a:r>
              <a:rPr lang="en-US" altLang="ja-JP" dirty="0" smtClean="0"/>
              <a:t>)</a:t>
            </a:r>
            <a:endParaRPr lang="ja-JP" altLang="en-US" dirty="0"/>
          </a:p>
        </c:rich>
      </c:tx>
      <c:layout>
        <c:manualLayout>
          <c:xMode val="edge"/>
          <c:yMode val="edge"/>
          <c:x val="0.44187874747703115"/>
          <c:y val="1.4035051528162933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議席数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自民党</c:v>
                </c:pt>
                <c:pt idx="1">
                  <c:v>公明党</c:v>
                </c:pt>
                <c:pt idx="2">
                  <c:v>民主党　</c:v>
                </c:pt>
                <c:pt idx="3">
                  <c:v>共産党</c:v>
                </c:pt>
                <c:pt idx="4">
                  <c:v>社民党</c:v>
                </c:pt>
                <c:pt idx="5">
                  <c:v>国民新党</c:v>
                </c:pt>
                <c:pt idx="6">
                  <c:v>改革クラブ</c:v>
                </c:pt>
                <c:pt idx="7">
                  <c:v>新党日本</c:v>
                </c:pt>
                <c:pt idx="8">
                  <c:v>無所属</c:v>
                </c:pt>
                <c:pt idx="9">
                  <c:v>その他</c:v>
                </c:pt>
                <c:pt idx="10">
                  <c:v>欠員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304</c:v>
                </c:pt>
                <c:pt idx="1">
                  <c:v>31</c:v>
                </c:pt>
                <c:pt idx="2">
                  <c:v>112</c:v>
                </c:pt>
                <c:pt idx="3">
                  <c:v>9</c:v>
                </c:pt>
                <c:pt idx="4">
                  <c:v>7</c:v>
                </c:pt>
                <c:pt idx="5">
                  <c:v>5</c:v>
                </c:pt>
                <c:pt idx="6">
                  <c:v>1</c:v>
                </c:pt>
                <c:pt idx="7">
                  <c:v>0</c:v>
                </c:pt>
                <c:pt idx="8">
                  <c:v>8</c:v>
                </c:pt>
                <c:pt idx="9">
                  <c:v>1</c:v>
                </c:pt>
                <c:pt idx="10">
                  <c:v>2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65320817708097623"/>
          <c:y val="3.7130763079961188E-2"/>
          <c:w val="0.32674170288142856"/>
          <c:h val="0.93242688666844664"/>
        </c:manualLayout>
      </c:layout>
    </c:legend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議席数(参議員)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自民党</c:v>
                </c:pt>
                <c:pt idx="1">
                  <c:v>公明党</c:v>
                </c:pt>
                <c:pt idx="2">
                  <c:v>民主党</c:v>
                </c:pt>
                <c:pt idx="3">
                  <c:v>共産党</c:v>
                </c:pt>
                <c:pt idx="4">
                  <c:v>社民党</c:v>
                </c:pt>
                <c:pt idx="5">
                  <c:v>国民新党</c:v>
                </c:pt>
                <c:pt idx="6">
                  <c:v>改革クラブ</c:v>
                </c:pt>
                <c:pt idx="7">
                  <c:v>新党日本</c:v>
                </c:pt>
                <c:pt idx="8">
                  <c:v>無所属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83</c:v>
                </c:pt>
                <c:pt idx="1">
                  <c:v>21</c:v>
                </c:pt>
                <c:pt idx="2">
                  <c:v>109</c:v>
                </c:pt>
                <c:pt idx="3">
                  <c:v>7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1</c:v>
                </c:pt>
                <c:pt idx="8">
                  <c:v>7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4FD963-9344-4DD9-A938-7215711F7394}" type="doc">
      <dgm:prSet loTypeId="urn:microsoft.com/office/officeart/2005/8/layout/cycle7" loCatId="cycle" qsTypeId="urn:microsoft.com/office/officeart/2005/8/quickstyle/3d3" qsCatId="3D" csTypeId="urn:microsoft.com/office/officeart/2005/8/colors/accent2_3" csCatId="accent2" phldr="1"/>
      <dgm:spPr/>
      <dgm:t>
        <a:bodyPr/>
        <a:lstStyle/>
        <a:p>
          <a:endParaRPr kumimoji="1" lang="ja-JP" altLang="en-US"/>
        </a:p>
      </dgm:t>
    </dgm:pt>
    <dgm:pt modelId="{6285056B-BDE7-4DA1-A2E2-E5BC34E1AB16}">
      <dgm:prSet phldrT="[テキスト]"/>
      <dgm:spPr/>
      <dgm:t>
        <a:bodyPr/>
        <a:lstStyle/>
        <a:p>
          <a:r>
            <a:rPr kumimoji="1" lang="ja-JP" altLang="en-US" b="1" dirty="0" smtClean="0"/>
            <a:t>国会</a:t>
          </a:r>
          <a:endParaRPr kumimoji="1" lang="en-US" altLang="ja-JP" b="1" dirty="0" smtClean="0"/>
        </a:p>
        <a:p>
          <a:r>
            <a:rPr kumimoji="1" lang="ja-JP" altLang="en-US" b="1" dirty="0" smtClean="0"/>
            <a:t>（立法）</a:t>
          </a:r>
          <a:endParaRPr kumimoji="1" lang="ja-JP" altLang="en-US" b="1" dirty="0"/>
        </a:p>
      </dgm:t>
    </dgm:pt>
    <dgm:pt modelId="{E035832B-A476-438D-8349-AD5E0929D5EC}" type="parTrans" cxnId="{0070746E-BF0B-41A5-98E9-B3591E8E2BEC}">
      <dgm:prSet/>
      <dgm:spPr/>
      <dgm:t>
        <a:bodyPr/>
        <a:lstStyle/>
        <a:p>
          <a:endParaRPr kumimoji="1" lang="ja-JP" altLang="en-US"/>
        </a:p>
      </dgm:t>
    </dgm:pt>
    <dgm:pt modelId="{EA060433-11A0-4FCE-802B-7D6CD9A26CFA}" type="sibTrans" cxnId="{0070746E-BF0B-41A5-98E9-B3591E8E2BEC}">
      <dgm:prSet/>
      <dgm:spPr/>
      <dgm:t>
        <a:bodyPr/>
        <a:lstStyle/>
        <a:p>
          <a:endParaRPr kumimoji="1" lang="ja-JP" altLang="en-US"/>
        </a:p>
      </dgm:t>
    </dgm:pt>
    <dgm:pt modelId="{3FDF1F35-901D-4947-9D83-7CA8AB22B664}">
      <dgm:prSet phldrT="[テキスト]"/>
      <dgm:spPr/>
      <dgm:t>
        <a:bodyPr/>
        <a:lstStyle/>
        <a:p>
          <a:r>
            <a:rPr kumimoji="1" lang="ja-JP" altLang="en-US" b="1" dirty="0" smtClean="0"/>
            <a:t>裁判所</a:t>
          </a:r>
          <a:endParaRPr kumimoji="1" lang="en-US" altLang="ja-JP" b="1" dirty="0" smtClean="0"/>
        </a:p>
        <a:p>
          <a:r>
            <a:rPr kumimoji="1" lang="ja-JP" altLang="en-US" b="1" dirty="0" smtClean="0"/>
            <a:t>（司法）</a:t>
          </a:r>
          <a:endParaRPr kumimoji="1" lang="ja-JP" altLang="en-US" b="1" dirty="0"/>
        </a:p>
      </dgm:t>
    </dgm:pt>
    <dgm:pt modelId="{9FDAEA9E-A0E5-49B5-8FB9-44C813A08361}" type="parTrans" cxnId="{B696C873-93E9-497E-9C1A-4D13B6BDD65B}">
      <dgm:prSet/>
      <dgm:spPr/>
      <dgm:t>
        <a:bodyPr/>
        <a:lstStyle/>
        <a:p>
          <a:endParaRPr kumimoji="1" lang="ja-JP" altLang="en-US"/>
        </a:p>
      </dgm:t>
    </dgm:pt>
    <dgm:pt modelId="{66196701-778F-4412-8CB9-4E7FB69A1931}" type="sibTrans" cxnId="{B696C873-93E9-497E-9C1A-4D13B6BDD65B}">
      <dgm:prSet/>
      <dgm:spPr/>
      <dgm:t>
        <a:bodyPr/>
        <a:lstStyle/>
        <a:p>
          <a:endParaRPr kumimoji="1" lang="ja-JP" altLang="en-US"/>
        </a:p>
      </dgm:t>
    </dgm:pt>
    <dgm:pt modelId="{01F8B5C3-5F80-4CE8-96B8-61577A5CF7FA}">
      <dgm:prSet phldrT="[テキスト]"/>
      <dgm:spPr/>
      <dgm:t>
        <a:bodyPr/>
        <a:lstStyle/>
        <a:p>
          <a:r>
            <a:rPr kumimoji="1" lang="ja-JP" altLang="en-US" b="1" dirty="0" smtClean="0"/>
            <a:t>内閣</a:t>
          </a:r>
          <a:endParaRPr kumimoji="1" lang="en-US" altLang="ja-JP" b="1" dirty="0" smtClean="0"/>
        </a:p>
        <a:p>
          <a:r>
            <a:rPr kumimoji="1" lang="ja-JP" altLang="en-US" b="1" dirty="0" smtClean="0"/>
            <a:t>（行政）</a:t>
          </a:r>
          <a:endParaRPr kumimoji="1" lang="ja-JP" altLang="en-US" b="1" dirty="0"/>
        </a:p>
      </dgm:t>
    </dgm:pt>
    <dgm:pt modelId="{5E031F92-9C7E-49E2-BF88-C731D78CC0AE}" type="parTrans" cxnId="{E33939ED-9148-42C7-83AA-6D6969A2E683}">
      <dgm:prSet/>
      <dgm:spPr/>
      <dgm:t>
        <a:bodyPr/>
        <a:lstStyle/>
        <a:p>
          <a:endParaRPr kumimoji="1" lang="ja-JP" altLang="en-US"/>
        </a:p>
      </dgm:t>
    </dgm:pt>
    <dgm:pt modelId="{FF5AC6B3-991B-4065-987F-BB508CB6ECB5}" type="sibTrans" cxnId="{E33939ED-9148-42C7-83AA-6D6969A2E683}">
      <dgm:prSet/>
      <dgm:spPr/>
      <dgm:t>
        <a:bodyPr/>
        <a:lstStyle/>
        <a:p>
          <a:endParaRPr kumimoji="1" lang="ja-JP" altLang="en-US"/>
        </a:p>
      </dgm:t>
    </dgm:pt>
    <dgm:pt modelId="{59054EEB-B1AC-4E36-BBEE-0944F1617BFE}" type="pres">
      <dgm:prSet presAssocID="{164FD963-9344-4DD9-A938-7215711F739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B0745798-C3F8-4F77-B389-995FA679753C}" type="pres">
      <dgm:prSet presAssocID="{6285056B-BDE7-4DA1-A2E2-E5BC34E1AB1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7A79FDB-1A83-4ED0-921E-411099ECFF93}" type="pres">
      <dgm:prSet presAssocID="{EA060433-11A0-4FCE-802B-7D6CD9A26CFA}" presName="sibTrans" presStyleLbl="sibTrans2D1" presStyleIdx="0" presStyleCnt="3"/>
      <dgm:spPr/>
      <dgm:t>
        <a:bodyPr/>
        <a:lstStyle/>
        <a:p>
          <a:endParaRPr kumimoji="1" lang="ja-JP" altLang="en-US"/>
        </a:p>
      </dgm:t>
    </dgm:pt>
    <dgm:pt modelId="{67934C69-91DE-41CE-9599-8FA89A8E7CF3}" type="pres">
      <dgm:prSet presAssocID="{EA060433-11A0-4FCE-802B-7D6CD9A26CFA}" presName="connectorText" presStyleLbl="sibTrans2D1" presStyleIdx="0" presStyleCnt="3"/>
      <dgm:spPr/>
      <dgm:t>
        <a:bodyPr/>
        <a:lstStyle/>
        <a:p>
          <a:endParaRPr kumimoji="1" lang="ja-JP" altLang="en-US"/>
        </a:p>
      </dgm:t>
    </dgm:pt>
    <dgm:pt modelId="{339CD5B7-11AE-472D-8A04-34FFF23B0EC7}" type="pres">
      <dgm:prSet presAssocID="{3FDF1F35-901D-4947-9D83-7CA8AB22B66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A94CE92-68D8-487C-97BB-ECECA712E376}" type="pres">
      <dgm:prSet presAssocID="{66196701-778F-4412-8CB9-4E7FB69A1931}" presName="sibTrans" presStyleLbl="sibTrans2D1" presStyleIdx="1" presStyleCnt="3"/>
      <dgm:spPr/>
      <dgm:t>
        <a:bodyPr/>
        <a:lstStyle/>
        <a:p>
          <a:endParaRPr kumimoji="1" lang="ja-JP" altLang="en-US"/>
        </a:p>
      </dgm:t>
    </dgm:pt>
    <dgm:pt modelId="{675B7023-42DE-4854-AA64-E725D9CB8A19}" type="pres">
      <dgm:prSet presAssocID="{66196701-778F-4412-8CB9-4E7FB69A1931}" presName="connectorText" presStyleLbl="sibTrans2D1" presStyleIdx="1" presStyleCnt="3"/>
      <dgm:spPr/>
      <dgm:t>
        <a:bodyPr/>
        <a:lstStyle/>
        <a:p>
          <a:endParaRPr kumimoji="1" lang="ja-JP" altLang="en-US"/>
        </a:p>
      </dgm:t>
    </dgm:pt>
    <dgm:pt modelId="{2E1BFF0A-A6FF-4574-B894-8A496FF89444}" type="pres">
      <dgm:prSet presAssocID="{01F8B5C3-5F80-4CE8-96B8-61577A5CF7F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3316A6A-CAFC-42C8-BD15-2F8CA9E2DC0C}" type="pres">
      <dgm:prSet presAssocID="{FF5AC6B3-991B-4065-987F-BB508CB6ECB5}" presName="sibTrans" presStyleLbl="sibTrans2D1" presStyleIdx="2" presStyleCnt="3"/>
      <dgm:spPr/>
      <dgm:t>
        <a:bodyPr/>
        <a:lstStyle/>
        <a:p>
          <a:endParaRPr kumimoji="1" lang="ja-JP" altLang="en-US"/>
        </a:p>
      </dgm:t>
    </dgm:pt>
    <dgm:pt modelId="{D48AC4A5-97EC-4F2E-9C3E-A6AB3C5F7BB2}" type="pres">
      <dgm:prSet presAssocID="{FF5AC6B3-991B-4065-987F-BB508CB6ECB5}" presName="connectorText" presStyleLbl="sibTrans2D1" presStyleIdx="2" presStyleCnt="3"/>
      <dgm:spPr/>
      <dgm:t>
        <a:bodyPr/>
        <a:lstStyle/>
        <a:p>
          <a:endParaRPr kumimoji="1" lang="ja-JP" altLang="en-US"/>
        </a:p>
      </dgm:t>
    </dgm:pt>
  </dgm:ptLst>
  <dgm:cxnLst>
    <dgm:cxn modelId="{84833950-3B1B-41F6-8ED8-3CC93AB9C467}" type="presOf" srcId="{164FD963-9344-4DD9-A938-7215711F7394}" destId="{59054EEB-B1AC-4E36-BBEE-0944F1617BFE}" srcOrd="0" destOrd="0" presId="urn:microsoft.com/office/officeart/2005/8/layout/cycle7"/>
    <dgm:cxn modelId="{3948E297-89BC-46EA-B447-048F78094634}" type="presOf" srcId="{FF5AC6B3-991B-4065-987F-BB508CB6ECB5}" destId="{D48AC4A5-97EC-4F2E-9C3E-A6AB3C5F7BB2}" srcOrd="1" destOrd="0" presId="urn:microsoft.com/office/officeart/2005/8/layout/cycle7"/>
    <dgm:cxn modelId="{34ADC512-FFBC-4923-8E2E-2F36F6F5D2C8}" type="presOf" srcId="{66196701-778F-4412-8CB9-4E7FB69A1931}" destId="{EA94CE92-68D8-487C-97BB-ECECA712E376}" srcOrd="0" destOrd="0" presId="urn:microsoft.com/office/officeart/2005/8/layout/cycle7"/>
    <dgm:cxn modelId="{F09EBC79-6589-42DE-B61B-54FC7D640F77}" type="presOf" srcId="{01F8B5C3-5F80-4CE8-96B8-61577A5CF7FA}" destId="{2E1BFF0A-A6FF-4574-B894-8A496FF89444}" srcOrd="0" destOrd="0" presId="urn:microsoft.com/office/officeart/2005/8/layout/cycle7"/>
    <dgm:cxn modelId="{B696C873-93E9-497E-9C1A-4D13B6BDD65B}" srcId="{164FD963-9344-4DD9-A938-7215711F7394}" destId="{3FDF1F35-901D-4947-9D83-7CA8AB22B664}" srcOrd="1" destOrd="0" parTransId="{9FDAEA9E-A0E5-49B5-8FB9-44C813A08361}" sibTransId="{66196701-778F-4412-8CB9-4E7FB69A1931}"/>
    <dgm:cxn modelId="{E33939ED-9148-42C7-83AA-6D6969A2E683}" srcId="{164FD963-9344-4DD9-A938-7215711F7394}" destId="{01F8B5C3-5F80-4CE8-96B8-61577A5CF7FA}" srcOrd="2" destOrd="0" parTransId="{5E031F92-9C7E-49E2-BF88-C731D78CC0AE}" sibTransId="{FF5AC6B3-991B-4065-987F-BB508CB6ECB5}"/>
    <dgm:cxn modelId="{BA4D752C-F1E9-4971-8D16-E7A2DE4A32DD}" type="presOf" srcId="{EA060433-11A0-4FCE-802B-7D6CD9A26CFA}" destId="{47A79FDB-1A83-4ED0-921E-411099ECFF93}" srcOrd="0" destOrd="0" presId="urn:microsoft.com/office/officeart/2005/8/layout/cycle7"/>
    <dgm:cxn modelId="{5F8E02A9-762A-4E71-8026-5891112E108E}" type="presOf" srcId="{3FDF1F35-901D-4947-9D83-7CA8AB22B664}" destId="{339CD5B7-11AE-472D-8A04-34FFF23B0EC7}" srcOrd="0" destOrd="0" presId="urn:microsoft.com/office/officeart/2005/8/layout/cycle7"/>
    <dgm:cxn modelId="{0070746E-BF0B-41A5-98E9-B3591E8E2BEC}" srcId="{164FD963-9344-4DD9-A938-7215711F7394}" destId="{6285056B-BDE7-4DA1-A2E2-E5BC34E1AB16}" srcOrd="0" destOrd="0" parTransId="{E035832B-A476-438D-8349-AD5E0929D5EC}" sibTransId="{EA060433-11A0-4FCE-802B-7D6CD9A26CFA}"/>
    <dgm:cxn modelId="{DB4E5810-0FBA-49B2-8F27-CF0906D708B4}" type="presOf" srcId="{6285056B-BDE7-4DA1-A2E2-E5BC34E1AB16}" destId="{B0745798-C3F8-4F77-B389-995FA679753C}" srcOrd="0" destOrd="0" presId="urn:microsoft.com/office/officeart/2005/8/layout/cycle7"/>
    <dgm:cxn modelId="{49EB6D8A-43AB-4FED-B1E2-EFD1B85D4707}" type="presOf" srcId="{66196701-778F-4412-8CB9-4E7FB69A1931}" destId="{675B7023-42DE-4854-AA64-E725D9CB8A19}" srcOrd="1" destOrd="0" presId="urn:microsoft.com/office/officeart/2005/8/layout/cycle7"/>
    <dgm:cxn modelId="{61585288-DB1E-4010-AF7F-B6833F23B13F}" type="presOf" srcId="{FF5AC6B3-991B-4065-987F-BB508CB6ECB5}" destId="{A3316A6A-CAFC-42C8-BD15-2F8CA9E2DC0C}" srcOrd="0" destOrd="0" presId="urn:microsoft.com/office/officeart/2005/8/layout/cycle7"/>
    <dgm:cxn modelId="{5323B09E-6216-489E-8C0F-53F0F3F34610}" type="presOf" srcId="{EA060433-11A0-4FCE-802B-7D6CD9A26CFA}" destId="{67934C69-91DE-41CE-9599-8FA89A8E7CF3}" srcOrd="1" destOrd="0" presId="urn:microsoft.com/office/officeart/2005/8/layout/cycle7"/>
    <dgm:cxn modelId="{4D4250C5-1224-497D-AAA1-10CFC6D9CCC9}" type="presParOf" srcId="{59054EEB-B1AC-4E36-BBEE-0944F1617BFE}" destId="{B0745798-C3F8-4F77-B389-995FA679753C}" srcOrd="0" destOrd="0" presId="urn:microsoft.com/office/officeart/2005/8/layout/cycle7"/>
    <dgm:cxn modelId="{7815334A-2221-42EC-9314-29C0D76B4842}" type="presParOf" srcId="{59054EEB-B1AC-4E36-BBEE-0944F1617BFE}" destId="{47A79FDB-1A83-4ED0-921E-411099ECFF93}" srcOrd="1" destOrd="0" presId="urn:microsoft.com/office/officeart/2005/8/layout/cycle7"/>
    <dgm:cxn modelId="{D871C335-6AE0-4569-B05E-3BB723265747}" type="presParOf" srcId="{47A79FDB-1A83-4ED0-921E-411099ECFF93}" destId="{67934C69-91DE-41CE-9599-8FA89A8E7CF3}" srcOrd="0" destOrd="0" presId="urn:microsoft.com/office/officeart/2005/8/layout/cycle7"/>
    <dgm:cxn modelId="{04D41296-4D30-4F21-B629-84D4CA12AAA4}" type="presParOf" srcId="{59054EEB-B1AC-4E36-BBEE-0944F1617BFE}" destId="{339CD5B7-11AE-472D-8A04-34FFF23B0EC7}" srcOrd="2" destOrd="0" presId="urn:microsoft.com/office/officeart/2005/8/layout/cycle7"/>
    <dgm:cxn modelId="{963BC6E0-7902-4279-AFA1-23E1363660FF}" type="presParOf" srcId="{59054EEB-B1AC-4E36-BBEE-0944F1617BFE}" destId="{EA94CE92-68D8-487C-97BB-ECECA712E376}" srcOrd="3" destOrd="0" presId="urn:microsoft.com/office/officeart/2005/8/layout/cycle7"/>
    <dgm:cxn modelId="{057E9053-2E59-4620-A4A3-FD2CC31B0C8F}" type="presParOf" srcId="{EA94CE92-68D8-487C-97BB-ECECA712E376}" destId="{675B7023-42DE-4854-AA64-E725D9CB8A19}" srcOrd="0" destOrd="0" presId="urn:microsoft.com/office/officeart/2005/8/layout/cycle7"/>
    <dgm:cxn modelId="{C745A827-1B3B-424A-B8DC-24D314917972}" type="presParOf" srcId="{59054EEB-B1AC-4E36-BBEE-0944F1617BFE}" destId="{2E1BFF0A-A6FF-4574-B894-8A496FF89444}" srcOrd="4" destOrd="0" presId="urn:microsoft.com/office/officeart/2005/8/layout/cycle7"/>
    <dgm:cxn modelId="{208044AA-7658-4E8E-8F2D-C6F670B78640}" type="presParOf" srcId="{59054EEB-B1AC-4E36-BBEE-0944F1617BFE}" destId="{A3316A6A-CAFC-42C8-BD15-2F8CA9E2DC0C}" srcOrd="5" destOrd="0" presId="urn:microsoft.com/office/officeart/2005/8/layout/cycle7"/>
    <dgm:cxn modelId="{2608BCDE-7697-4B52-A618-F5D3079DE1B7}" type="presParOf" srcId="{A3316A6A-CAFC-42C8-BD15-2F8CA9E2DC0C}" destId="{D48AC4A5-97EC-4F2E-9C3E-A6AB3C5F7BB2}" srcOrd="0" destOrd="0" presId="urn:microsoft.com/office/officeart/2005/8/layout/cycle7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0EBDA7-5635-4CCD-A43A-676DE603703E}" type="doc">
      <dgm:prSet loTypeId="urn:microsoft.com/office/officeart/2005/8/layout/hierarchy4" loCatId="list" qsTypeId="urn:microsoft.com/office/officeart/2005/8/quickstyle/simple2" qsCatId="simple" csTypeId="urn:microsoft.com/office/officeart/2005/8/colors/accent2_3" csCatId="accent2" phldr="1"/>
      <dgm:spPr/>
      <dgm:t>
        <a:bodyPr/>
        <a:lstStyle/>
        <a:p>
          <a:endParaRPr kumimoji="1" lang="ja-JP" altLang="en-US"/>
        </a:p>
      </dgm:t>
    </dgm:pt>
    <dgm:pt modelId="{38636E21-1B05-48FD-AA6A-DA166E486717}">
      <dgm:prSet phldrT="[テキスト]"/>
      <dgm:spPr/>
      <dgm:t>
        <a:bodyPr/>
        <a:lstStyle/>
        <a:p>
          <a:r>
            <a:rPr kumimoji="1" lang="ja-JP" altLang="en-US" dirty="0" smtClean="0"/>
            <a:t>国会</a:t>
          </a:r>
          <a:endParaRPr kumimoji="1" lang="ja-JP" altLang="en-US" dirty="0"/>
        </a:p>
      </dgm:t>
    </dgm:pt>
    <dgm:pt modelId="{B05354B8-8849-403A-A7BC-5243B17D86F1}" type="parTrans" cxnId="{AC724972-B88F-4769-82D5-19220776C9D5}">
      <dgm:prSet/>
      <dgm:spPr/>
      <dgm:t>
        <a:bodyPr/>
        <a:lstStyle/>
        <a:p>
          <a:endParaRPr kumimoji="1" lang="ja-JP" altLang="en-US"/>
        </a:p>
      </dgm:t>
    </dgm:pt>
    <dgm:pt modelId="{68965CD1-1623-4B91-93A3-CD63F3E77C30}" type="sibTrans" cxnId="{AC724972-B88F-4769-82D5-19220776C9D5}">
      <dgm:prSet/>
      <dgm:spPr/>
      <dgm:t>
        <a:bodyPr/>
        <a:lstStyle/>
        <a:p>
          <a:endParaRPr kumimoji="1" lang="ja-JP" altLang="en-US"/>
        </a:p>
      </dgm:t>
    </dgm:pt>
    <dgm:pt modelId="{3446877D-4EA7-4B73-A74A-F223CA442A77}">
      <dgm:prSet phldrT="[テキスト]"/>
      <dgm:spPr/>
      <dgm:t>
        <a:bodyPr/>
        <a:lstStyle/>
        <a:p>
          <a:r>
            <a:rPr kumimoji="1" lang="ja-JP" altLang="en-US" dirty="0" smtClean="0"/>
            <a:t>衆議院（４８０人）</a:t>
          </a:r>
          <a:endParaRPr kumimoji="1" lang="ja-JP" altLang="en-US" dirty="0"/>
        </a:p>
      </dgm:t>
    </dgm:pt>
    <dgm:pt modelId="{C33CB23B-9C9E-479B-9469-C9FD089EEF34}" type="parTrans" cxnId="{472DFE02-71E7-4DC1-95A6-A3667CEF9275}">
      <dgm:prSet/>
      <dgm:spPr/>
      <dgm:t>
        <a:bodyPr/>
        <a:lstStyle/>
        <a:p>
          <a:endParaRPr kumimoji="1" lang="ja-JP" altLang="en-US"/>
        </a:p>
      </dgm:t>
    </dgm:pt>
    <dgm:pt modelId="{2FBCBB36-D817-48D1-A949-9A5F5C0EC1A1}" type="sibTrans" cxnId="{472DFE02-71E7-4DC1-95A6-A3667CEF9275}">
      <dgm:prSet/>
      <dgm:spPr/>
      <dgm:t>
        <a:bodyPr/>
        <a:lstStyle/>
        <a:p>
          <a:endParaRPr kumimoji="1" lang="ja-JP" altLang="en-US"/>
        </a:p>
      </dgm:t>
    </dgm:pt>
    <dgm:pt modelId="{E35ABB24-59E7-4568-B68F-30C5F9AC8592}">
      <dgm:prSet phldrT="[テキスト]"/>
      <dgm:spPr/>
      <dgm:t>
        <a:bodyPr/>
        <a:lstStyle/>
        <a:p>
          <a:r>
            <a:rPr kumimoji="1" lang="ja-JP" altLang="en-US" dirty="0" smtClean="0"/>
            <a:t>参議院（２４２人）</a:t>
          </a:r>
          <a:endParaRPr kumimoji="1" lang="ja-JP" altLang="en-US" dirty="0"/>
        </a:p>
      </dgm:t>
    </dgm:pt>
    <dgm:pt modelId="{93CA5EC7-4513-496C-B116-E256ACF66BA3}" type="parTrans" cxnId="{E6D5DFB6-556B-4E72-9006-6E58A2A7FE01}">
      <dgm:prSet/>
      <dgm:spPr/>
      <dgm:t>
        <a:bodyPr/>
        <a:lstStyle/>
        <a:p>
          <a:endParaRPr kumimoji="1" lang="ja-JP" altLang="en-US"/>
        </a:p>
      </dgm:t>
    </dgm:pt>
    <dgm:pt modelId="{F60292F8-C10E-48F3-A677-F32EE5F8D3BA}" type="sibTrans" cxnId="{E6D5DFB6-556B-4E72-9006-6E58A2A7FE01}">
      <dgm:prSet/>
      <dgm:spPr/>
      <dgm:t>
        <a:bodyPr/>
        <a:lstStyle/>
        <a:p>
          <a:endParaRPr kumimoji="1" lang="ja-JP" altLang="en-US"/>
        </a:p>
      </dgm:t>
    </dgm:pt>
    <dgm:pt modelId="{3218005D-F338-4591-BA99-EC47E54BAD08}" type="pres">
      <dgm:prSet presAssocID="{640EBDA7-5635-4CCD-A43A-676DE603703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F3D7439C-A412-4E2C-83E0-7F8867CB03AA}" type="pres">
      <dgm:prSet presAssocID="{38636E21-1B05-48FD-AA6A-DA166E486717}" presName="vertOne" presStyleCnt="0"/>
      <dgm:spPr/>
    </dgm:pt>
    <dgm:pt modelId="{6987213D-FBF2-4C21-AEB4-578D51DF5D77}" type="pres">
      <dgm:prSet presAssocID="{38636E21-1B05-48FD-AA6A-DA166E486717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DD9DEDB4-98D5-4058-A8B7-518DD1DBFCDE}" type="pres">
      <dgm:prSet presAssocID="{38636E21-1B05-48FD-AA6A-DA166E486717}" presName="parTransOne" presStyleCnt="0"/>
      <dgm:spPr/>
    </dgm:pt>
    <dgm:pt modelId="{1905A77A-79FE-4A77-8B69-7252B39580E6}" type="pres">
      <dgm:prSet presAssocID="{38636E21-1B05-48FD-AA6A-DA166E486717}" presName="horzOne" presStyleCnt="0"/>
      <dgm:spPr/>
    </dgm:pt>
    <dgm:pt modelId="{D0B25A4C-F7FA-4407-B705-7A384DD7029F}" type="pres">
      <dgm:prSet presAssocID="{3446877D-4EA7-4B73-A74A-F223CA442A77}" presName="vertTwo" presStyleCnt="0"/>
      <dgm:spPr/>
    </dgm:pt>
    <dgm:pt modelId="{A7ED1C5D-70FB-4024-98CD-634FCCB6B921}" type="pres">
      <dgm:prSet presAssocID="{3446877D-4EA7-4B73-A74A-F223CA442A77}" presName="txTwo" presStyleLbl="node2" presStyleIdx="0" presStyleCnt="2" custScaleX="10037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09261E67-03A1-4BF1-8A24-D36FEC560E4A}" type="pres">
      <dgm:prSet presAssocID="{3446877D-4EA7-4B73-A74A-F223CA442A77}" presName="horzTwo" presStyleCnt="0"/>
      <dgm:spPr/>
    </dgm:pt>
    <dgm:pt modelId="{21AB2D22-CA6B-407A-BDB5-9811BB9B3EBC}" type="pres">
      <dgm:prSet presAssocID="{2FBCBB36-D817-48D1-A949-9A5F5C0EC1A1}" presName="sibSpaceTwo" presStyleCnt="0"/>
      <dgm:spPr/>
    </dgm:pt>
    <dgm:pt modelId="{19671395-4E0B-48AB-9DA9-D8AFD1357000}" type="pres">
      <dgm:prSet presAssocID="{E35ABB24-59E7-4568-B68F-30C5F9AC8592}" presName="vertTwo" presStyleCnt="0"/>
      <dgm:spPr/>
    </dgm:pt>
    <dgm:pt modelId="{1A005FA6-E22F-4E9D-8C2F-006D4AECF1BF}" type="pres">
      <dgm:prSet presAssocID="{E35ABB24-59E7-4568-B68F-30C5F9AC8592}" presName="txTwo" presStyleLbl="node2" presStyleIdx="1" presStyleCnt="2" custScaleX="105634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EFB1ABD7-965D-4817-98CD-DF64160C8BD6}" type="pres">
      <dgm:prSet presAssocID="{E35ABB24-59E7-4568-B68F-30C5F9AC8592}" presName="horzTwo" presStyleCnt="0"/>
      <dgm:spPr/>
    </dgm:pt>
  </dgm:ptLst>
  <dgm:cxnLst>
    <dgm:cxn modelId="{AC724972-B88F-4769-82D5-19220776C9D5}" srcId="{640EBDA7-5635-4CCD-A43A-676DE603703E}" destId="{38636E21-1B05-48FD-AA6A-DA166E486717}" srcOrd="0" destOrd="0" parTransId="{B05354B8-8849-403A-A7BC-5243B17D86F1}" sibTransId="{68965CD1-1623-4B91-93A3-CD63F3E77C30}"/>
    <dgm:cxn modelId="{472DFE02-71E7-4DC1-95A6-A3667CEF9275}" srcId="{38636E21-1B05-48FD-AA6A-DA166E486717}" destId="{3446877D-4EA7-4B73-A74A-F223CA442A77}" srcOrd="0" destOrd="0" parTransId="{C33CB23B-9C9E-479B-9469-C9FD089EEF34}" sibTransId="{2FBCBB36-D817-48D1-A949-9A5F5C0EC1A1}"/>
    <dgm:cxn modelId="{E6D5DFB6-556B-4E72-9006-6E58A2A7FE01}" srcId="{38636E21-1B05-48FD-AA6A-DA166E486717}" destId="{E35ABB24-59E7-4568-B68F-30C5F9AC8592}" srcOrd="1" destOrd="0" parTransId="{93CA5EC7-4513-496C-B116-E256ACF66BA3}" sibTransId="{F60292F8-C10E-48F3-A677-F32EE5F8D3BA}"/>
    <dgm:cxn modelId="{9425890B-0456-4B6C-8959-03EA4F53D484}" type="presOf" srcId="{38636E21-1B05-48FD-AA6A-DA166E486717}" destId="{6987213D-FBF2-4C21-AEB4-578D51DF5D77}" srcOrd="0" destOrd="0" presId="urn:microsoft.com/office/officeart/2005/8/layout/hierarchy4"/>
    <dgm:cxn modelId="{A529A6A6-FD53-4B1E-A53E-35B957271280}" type="presOf" srcId="{E35ABB24-59E7-4568-B68F-30C5F9AC8592}" destId="{1A005FA6-E22F-4E9D-8C2F-006D4AECF1BF}" srcOrd="0" destOrd="0" presId="urn:microsoft.com/office/officeart/2005/8/layout/hierarchy4"/>
    <dgm:cxn modelId="{CCBD11BF-A61E-468C-B729-4AB8288D3E09}" type="presOf" srcId="{640EBDA7-5635-4CCD-A43A-676DE603703E}" destId="{3218005D-F338-4591-BA99-EC47E54BAD08}" srcOrd="0" destOrd="0" presId="urn:microsoft.com/office/officeart/2005/8/layout/hierarchy4"/>
    <dgm:cxn modelId="{E417B7C2-3766-42E9-81E9-9BEA1C1CFF63}" type="presOf" srcId="{3446877D-4EA7-4B73-A74A-F223CA442A77}" destId="{A7ED1C5D-70FB-4024-98CD-634FCCB6B921}" srcOrd="0" destOrd="0" presId="urn:microsoft.com/office/officeart/2005/8/layout/hierarchy4"/>
    <dgm:cxn modelId="{A320918A-28AB-4645-8128-BBE40D1F65C3}" type="presParOf" srcId="{3218005D-F338-4591-BA99-EC47E54BAD08}" destId="{F3D7439C-A412-4E2C-83E0-7F8867CB03AA}" srcOrd="0" destOrd="0" presId="urn:microsoft.com/office/officeart/2005/8/layout/hierarchy4"/>
    <dgm:cxn modelId="{D5C71BF7-1F0F-4969-8362-AC8810B78C9D}" type="presParOf" srcId="{F3D7439C-A412-4E2C-83E0-7F8867CB03AA}" destId="{6987213D-FBF2-4C21-AEB4-578D51DF5D77}" srcOrd="0" destOrd="0" presId="urn:microsoft.com/office/officeart/2005/8/layout/hierarchy4"/>
    <dgm:cxn modelId="{677AAD0E-B4A2-4BCA-9674-A2133246A710}" type="presParOf" srcId="{F3D7439C-A412-4E2C-83E0-7F8867CB03AA}" destId="{DD9DEDB4-98D5-4058-A8B7-518DD1DBFCDE}" srcOrd="1" destOrd="0" presId="urn:microsoft.com/office/officeart/2005/8/layout/hierarchy4"/>
    <dgm:cxn modelId="{01DE3795-82D2-4804-B763-F07988B7EF80}" type="presParOf" srcId="{F3D7439C-A412-4E2C-83E0-7F8867CB03AA}" destId="{1905A77A-79FE-4A77-8B69-7252B39580E6}" srcOrd="2" destOrd="0" presId="urn:microsoft.com/office/officeart/2005/8/layout/hierarchy4"/>
    <dgm:cxn modelId="{EEBE256C-D2DF-45FD-A5DD-A618F4B87A9C}" type="presParOf" srcId="{1905A77A-79FE-4A77-8B69-7252B39580E6}" destId="{D0B25A4C-F7FA-4407-B705-7A384DD7029F}" srcOrd="0" destOrd="0" presId="urn:microsoft.com/office/officeart/2005/8/layout/hierarchy4"/>
    <dgm:cxn modelId="{7AB69087-0E55-468F-B7A9-3C1A12769CC4}" type="presParOf" srcId="{D0B25A4C-F7FA-4407-B705-7A384DD7029F}" destId="{A7ED1C5D-70FB-4024-98CD-634FCCB6B921}" srcOrd="0" destOrd="0" presId="urn:microsoft.com/office/officeart/2005/8/layout/hierarchy4"/>
    <dgm:cxn modelId="{E3A99CE5-5CF4-4258-9700-4198ACC71FC5}" type="presParOf" srcId="{D0B25A4C-F7FA-4407-B705-7A384DD7029F}" destId="{09261E67-03A1-4BF1-8A24-D36FEC560E4A}" srcOrd="1" destOrd="0" presId="urn:microsoft.com/office/officeart/2005/8/layout/hierarchy4"/>
    <dgm:cxn modelId="{6CAE533E-0945-42C7-BA0E-2C9A274A2BB3}" type="presParOf" srcId="{1905A77A-79FE-4A77-8B69-7252B39580E6}" destId="{21AB2D22-CA6B-407A-BDB5-9811BB9B3EBC}" srcOrd="1" destOrd="0" presId="urn:microsoft.com/office/officeart/2005/8/layout/hierarchy4"/>
    <dgm:cxn modelId="{D7DB1700-F168-45D3-B613-2AA5BB3A2741}" type="presParOf" srcId="{1905A77A-79FE-4A77-8B69-7252B39580E6}" destId="{19671395-4E0B-48AB-9DA9-D8AFD1357000}" srcOrd="2" destOrd="0" presId="urn:microsoft.com/office/officeart/2005/8/layout/hierarchy4"/>
    <dgm:cxn modelId="{02C5B472-A2DE-4ECE-A61B-F564915D26C4}" type="presParOf" srcId="{19671395-4E0B-48AB-9DA9-D8AFD1357000}" destId="{1A005FA6-E22F-4E9D-8C2F-006D4AECF1BF}" srcOrd="0" destOrd="0" presId="urn:microsoft.com/office/officeart/2005/8/layout/hierarchy4"/>
    <dgm:cxn modelId="{65438BF7-E60A-420A-ABAA-525FC612B80F}" type="presParOf" srcId="{19671395-4E0B-48AB-9DA9-D8AFD1357000}" destId="{EFB1ABD7-965D-4817-98CD-DF64160C8BD6}" srcOrd="1" destOrd="0" presId="urn:microsoft.com/office/officeart/2005/8/layout/hierarchy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3A761-4193-40AE-8771-361B5146D64F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5801D-C5BE-4A78-A05F-9792597A27A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法律案</a:t>
            </a:r>
            <a:endParaRPr kumimoji="1" lang="en-US" altLang="ja-JP" dirty="0" smtClean="0"/>
          </a:p>
          <a:p>
            <a:r>
              <a:rPr kumimoji="1" lang="ja-JP" altLang="en-US" dirty="0" smtClean="0"/>
              <a:t>参議院が６０日以内に可決しない場合、また別の判決のとき、衆議院の出席した３分の２以上の再可決でけってい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予算・条約</a:t>
            </a:r>
            <a:endParaRPr kumimoji="1" lang="en-US" altLang="ja-JP" dirty="0" smtClean="0"/>
          </a:p>
          <a:p>
            <a:r>
              <a:rPr kumimoji="1" lang="ja-JP" altLang="en-US" dirty="0" smtClean="0"/>
              <a:t>衆参違う判決、もしくは両院協議会が不調に終わったとき、または、参議院が３０日以内に決められないときは衆議院の議決がとおる。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首相</a:t>
            </a:r>
            <a:endParaRPr kumimoji="1" lang="en-US" altLang="ja-JP" dirty="0" smtClean="0"/>
          </a:p>
          <a:p>
            <a:r>
              <a:rPr kumimoji="1" lang="ja-JP" altLang="en-US" dirty="0" smtClean="0"/>
              <a:t>異なる議決、もしくは参議院が１０日以内に決められないとき、衆議院の議決が国会の議決になる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95801D-C5BE-4A78-A05F-9792597A27A0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ねじれ国会のこと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95801D-C5BE-4A78-A05F-9792597A27A0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95801D-C5BE-4A78-A05F-9792597A27A0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03321-8121-49EE-BF2F-2B8DEB7D0AFE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5A62EE-F994-4990-A236-731FCCD02B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正方形/長方形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正方形/長方形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56" name="正方形/長方形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正方形/長方形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正方形/長方形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正方形/長方形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03321-8121-49EE-BF2F-2B8DEB7D0AFE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5A62EE-F994-4990-A236-731FCCD02B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03321-8121-49EE-BF2F-2B8DEB7D0AFE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5A62EE-F994-4990-A236-731FCCD02B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03321-8121-49EE-BF2F-2B8DEB7D0AFE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5A62EE-F994-4990-A236-731FCCD02B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フリーフォーム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フリーフォーム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フリーフォーム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フリーフォーム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フリーフォーム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フリーフォーム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フリーフォーム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フリーフォーム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フリーフォーム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フリーフォーム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フリーフォーム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フリーフォーム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フリーフォーム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フリーフォーム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フリーフォーム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03321-8121-49EE-BF2F-2B8DEB7D0AFE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5A62EE-F994-4990-A236-731FCCD02B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正方形/長方形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正方形/長方形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03321-8121-49EE-BF2F-2B8DEB7D0AFE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5A62EE-F994-4990-A236-731FCCD02B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03321-8121-49EE-BF2F-2B8DEB7D0AFE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5A62EE-F994-4990-A236-731FCCD02B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正方形/長方形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正方形/長方形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正方形/長方形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正方形/長方形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03321-8121-49EE-BF2F-2B8DEB7D0AFE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5A62EE-F994-4990-A236-731FCCD02B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03321-8121-49EE-BF2F-2B8DEB7D0AFE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5A62EE-F994-4990-A236-731FCCD02B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03321-8121-49EE-BF2F-2B8DEB7D0AFE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5A62EE-F994-4990-A236-731FCCD02B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直線コネクタ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グループ化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直線コネクタ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ja-JP" altLang="en-US" smtClean="0"/>
              <a:t>アイコンをクリックして図を追加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grpSp>
        <p:nvGrpSpPr>
          <p:cNvPr id="14" name="グループ化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直線コネクタ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直線コネクタ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EA003321-8121-49EE-BF2F-2B8DEB7D0AFE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E5A62EE-F994-4990-A236-731FCCD02B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正方形/長方形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正方形/長方形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A003321-8121-49EE-BF2F-2B8DEB7D0AFE}" type="datetimeFigureOut">
              <a:rPr kumimoji="1" lang="ja-JP" altLang="en-US" smtClean="0"/>
              <a:pPr/>
              <a:t>2009/6/11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E5A62EE-F994-4990-A236-731FCCD02B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国会の基本的仕組み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ねじれ国会の難点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783560"/>
            <a:ext cx="8786842" cy="50744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b="1" dirty="0" smtClean="0"/>
              <a:t>・衆議院で可決された後、参議院で否決されることが増える</a:t>
            </a:r>
            <a:endParaRPr lang="en-US" altLang="ja-JP" b="1" dirty="0" smtClean="0"/>
          </a:p>
          <a:p>
            <a:pPr>
              <a:buNone/>
            </a:pPr>
            <a:r>
              <a:rPr kumimoji="1" lang="ja-JP" altLang="en-US" b="1" dirty="0" smtClean="0"/>
              <a:t>　　</a:t>
            </a:r>
            <a:r>
              <a:rPr kumimoji="1" lang="ja-JP" altLang="en-US" b="1" smtClean="0"/>
              <a:t>　→国政が</a:t>
            </a:r>
            <a:r>
              <a:rPr kumimoji="1" lang="ja-JP" altLang="en-US" b="1" dirty="0" smtClean="0"/>
              <a:t>停滞することもしばしば</a:t>
            </a:r>
            <a:endParaRPr kumimoji="1" lang="en-US" altLang="ja-JP" b="1" dirty="0" smtClean="0"/>
          </a:p>
          <a:p>
            <a:pPr>
              <a:buNone/>
            </a:pPr>
            <a:endParaRPr lang="en-US" altLang="ja-JP" b="1" dirty="0" smtClean="0"/>
          </a:p>
          <a:p>
            <a:pPr>
              <a:buNone/>
            </a:pPr>
            <a:endParaRPr lang="en-US" altLang="ja-JP" b="1" dirty="0" smtClean="0"/>
          </a:p>
          <a:p>
            <a:pPr>
              <a:buNone/>
            </a:pPr>
            <a:r>
              <a:rPr lang="ja-JP" altLang="en-US" b="1" dirty="0" smtClean="0"/>
              <a:t>・自民党有志議員によって今年１月、</a:t>
            </a:r>
            <a:endParaRPr lang="en-US" altLang="ja-JP" b="1" dirty="0" smtClean="0"/>
          </a:p>
          <a:p>
            <a:pPr>
              <a:buNone/>
            </a:pPr>
            <a:r>
              <a:rPr lang="ja-JP" altLang="en-US" b="1" dirty="0" smtClean="0"/>
              <a:t>「</a:t>
            </a:r>
            <a:r>
              <a:rPr lang="ja-JP" altLang="en-US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衆参両院を統合し、一院制</a:t>
            </a:r>
            <a:r>
              <a:rPr lang="ja-JP" altLang="en-US" b="1" dirty="0" smtClean="0"/>
              <a:t>の新国民議会を創設する議員連盟</a:t>
            </a:r>
            <a:r>
              <a:rPr lang="ja-JP" altLang="en-US" b="1" dirty="0" smtClean="0"/>
              <a:t>」の総会が行われる</a:t>
            </a:r>
            <a:endParaRPr lang="en-US" altLang="ja-JP" b="1" dirty="0" smtClean="0"/>
          </a:p>
        </p:txBody>
      </p:sp>
      <p:sp>
        <p:nvSpPr>
          <p:cNvPr id="5" name="右矢印 4"/>
          <p:cNvSpPr/>
          <p:nvPr/>
        </p:nvSpPr>
        <p:spPr>
          <a:xfrm rot="5400000">
            <a:off x="3786182" y="3143248"/>
            <a:ext cx="1071570" cy="1500198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今後の課題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8596" y="1500174"/>
            <a:ext cx="8715404" cy="1145374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自民党の勢力が弱まっている</a:t>
            </a:r>
            <a:r>
              <a:rPr lang="ja-JP" altLang="en-US" dirty="0" smtClean="0"/>
              <a:t>ため、ねじれ国会が存在→</a:t>
            </a:r>
            <a:r>
              <a:rPr lang="ja-JP" altLang="en-US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国政は停滞</a:t>
            </a:r>
            <a:endParaRPr kumimoji="1" lang="en-US" altLang="ja-JP" b="1" u="sng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下矢印 3"/>
          <p:cNvSpPr/>
          <p:nvPr/>
        </p:nvSpPr>
        <p:spPr>
          <a:xfrm>
            <a:off x="3643306" y="2714620"/>
            <a:ext cx="1571636" cy="114300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2942" y="4396941"/>
            <a:ext cx="87868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/>
              <a:t>①自民と民主が連合政権を組むのか</a:t>
            </a:r>
            <a:endParaRPr kumimoji="1" lang="en-US" altLang="ja-JP" sz="2800" b="1" dirty="0" smtClean="0"/>
          </a:p>
          <a:p>
            <a:r>
              <a:rPr lang="ja-JP" altLang="en-US" sz="2800" b="1" dirty="0" smtClean="0"/>
              <a:t>　</a:t>
            </a:r>
            <a:r>
              <a:rPr lang="ja-JP" altLang="en-US" sz="2800" b="1" dirty="0" smtClean="0"/>
              <a:t>　　　　　　</a:t>
            </a:r>
            <a:r>
              <a:rPr kumimoji="1" lang="ja-JP" altLang="en-US" sz="2800" b="1" dirty="0" smtClean="0"/>
              <a:t>（過去に試みたが、チャラに）</a:t>
            </a:r>
            <a:endParaRPr kumimoji="1" lang="en-US" altLang="ja-JP" sz="2800" b="1" dirty="0" smtClean="0"/>
          </a:p>
          <a:p>
            <a:r>
              <a:rPr lang="ja-JP" altLang="en-US" sz="2800" b="1" dirty="0" smtClean="0"/>
              <a:t>②衆議院と参議院を統合して一院制にするのか</a:t>
            </a:r>
            <a:endParaRPr lang="en-US" altLang="ja-JP" sz="2800" b="1" dirty="0" smtClean="0"/>
          </a:p>
          <a:p>
            <a:r>
              <a:rPr kumimoji="1" lang="ja-JP" altLang="en-US" sz="2800" b="1" dirty="0" smtClean="0"/>
              <a:t>③統合することによって「権力が暴走」する懸念</a:t>
            </a:r>
            <a:endParaRPr kumimoji="1" lang="ja-JP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三権分立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8638" y="512064"/>
            <a:ext cx="8258204" cy="914400"/>
          </a:xfrm>
        </p:spPr>
        <p:txBody>
          <a:bodyPr/>
          <a:lstStyle/>
          <a:p>
            <a:r>
              <a:rPr kumimoji="1" lang="ja-JP" altLang="en-US" sz="3600" dirty="0" smtClean="0"/>
              <a:t>国会の主な役割</a:t>
            </a:r>
            <a:r>
              <a:rPr kumimoji="1" lang="en-US" altLang="ja-JP" sz="3600" dirty="0" smtClean="0"/>
              <a:t>-</a:t>
            </a:r>
            <a:r>
              <a:rPr kumimoji="1" lang="ja-JP" altLang="en-US" sz="3600" dirty="0" smtClean="0"/>
              <a:t>国会は唯一の立法機関</a:t>
            </a:r>
            <a:endParaRPr kumimoji="1" lang="ja-JP" altLang="en-US" sz="36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914400" y="1214422"/>
            <a:ext cx="7772400" cy="5141138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法律の制定</a:t>
            </a:r>
            <a:endParaRPr lang="en-US" altLang="ja-JP" dirty="0" smtClean="0"/>
          </a:p>
          <a:p>
            <a:r>
              <a:rPr lang="ja-JP" altLang="en-US" dirty="0" smtClean="0"/>
              <a:t>他国との条約の承認</a:t>
            </a:r>
            <a:endParaRPr lang="en-US" altLang="ja-JP" dirty="0" smtClean="0"/>
          </a:p>
          <a:p>
            <a:r>
              <a:rPr lang="ja-JP" altLang="en-US" dirty="0" smtClean="0"/>
              <a:t>憲法改正の発議（衆参各議員の</a:t>
            </a:r>
            <a:r>
              <a:rPr lang="en-US" altLang="ja-JP" dirty="0" smtClean="0"/>
              <a:t>2/3</a:t>
            </a:r>
            <a:r>
              <a:rPr lang="ja-JP" altLang="en-US" dirty="0" smtClean="0"/>
              <a:t>位以上の賛成）</a:t>
            </a:r>
            <a:endParaRPr lang="en-US" altLang="ja-JP" dirty="0" smtClean="0"/>
          </a:p>
          <a:p>
            <a:r>
              <a:rPr lang="ja-JP" altLang="en-US" dirty="0" smtClean="0"/>
              <a:t>国会議員の中で内閣総理大臣指名</a:t>
            </a:r>
            <a:endParaRPr lang="en-US" altLang="ja-JP" dirty="0" smtClean="0"/>
          </a:p>
          <a:p>
            <a:r>
              <a:rPr lang="ja-JP" altLang="en-US" dirty="0" smtClean="0"/>
              <a:t>租税法律に関する議決権</a:t>
            </a:r>
            <a:endParaRPr lang="en-US" altLang="ja-JP" dirty="0" smtClean="0"/>
          </a:p>
          <a:p>
            <a:r>
              <a:rPr lang="ja-JP" altLang="en-US" dirty="0" smtClean="0"/>
              <a:t>国家予算の審議・議決権</a:t>
            </a:r>
            <a:endParaRPr lang="en-US" altLang="ja-JP" dirty="0" smtClean="0"/>
          </a:p>
          <a:p>
            <a:r>
              <a:rPr lang="ja-JP" altLang="en-US" dirty="0" smtClean="0"/>
              <a:t>弾劾裁判所の設置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　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下矢印 51"/>
          <p:cNvSpPr/>
          <p:nvPr/>
        </p:nvSpPr>
        <p:spPr>
          <a:xfrm>
            <a:off x="5000628" y="4929198"/>
            <a:ext cx="571504" cy="142876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下矢印 46"/>
          <p:cNvSpPr/>
          <p:nvPr/>
        </p:nvSpPr>
        <p:spPr>
          <a:xfrm>
            <a:off x="1071538" y="4857760"/>
            <a:ext cx="571504" cy="1285884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下矢印 49"/>
          <p:cNvSpPr/>
          <p:nvPr/>
        </p:nvSpPr>
        <p:spPr>
          <a:xfrm>
            <a:off x="3214678" y="5357802"/>
            <a:ext cx="571504" cy="1000156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下矢印 50"/>
          <p:cNvSpPr/>
          <p:nvPr/>
        </p:nvSpPr>
        <p:spPr>
          <a:xfrm>
            <a:off x="7643834" y="5357802"/>
            <a:ext cx="571504" cy="1000156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下矢印 45"/>
          <p:cNvSpPr/>
          <p:nvPr/>
        </p:nvSpPr>
        <p:spPr>
          <a:xfrm>
            <a:off x="7643834" y="3000372"/>
            <a:ext cx="571504" cy="171451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下矢印 6"/>
          <p:cNvSpPr/>
          <p:nvPr/>
        </p:nvSpPr>
        <p:spPr>
          <a:xfrm>
            <a:off x="1071538" y="2928934"/>
            <a:ext cx="571504" cy="107157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5000628" y="2786058"/>
            <a:ext cx="571504" cy="1214446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下矢印 37"/>
          <p:cNvSpPr/>
          <p:nvPr/>
        </p:nvSpPr>
        <p:spPr>
          <a:xfrm>
            <a:off x="3357554" y="2928934"/>
            <a:ext cx="571504" cy="171451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下矢印 35"/>
          <p:cNvSpPr/>
          <p:nvPr/>
        </p:nvSpPr>
        <p:spPr>
          <a:xfrm>
            <a:off x="1071538" y="4071942"/>
            <a:ext cx="571504" cy="928694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下矢印 36"/>
          <p:cNvSpPr/>
          <p:nvPr/>
        </p:nvSpPr>
        <p:spPr>
          <a:xfrm>
            <a:off x="5000628" y="4071942"/>
            <a:ext cx="571504" cy="928694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国会の中身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871566" y="1712912"/>
          <a:ext cx="7772400" cy="1430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グループ化 9"/>
          <p:cNvGrpSpPr/>
          <p:nvPr/>
        </p:nvGrpSpPr>
        <p:grpSpPr>
          <a:xfrm>
            <a:off x="785786" y="3643314"/>
            <a:ext cx="1928826" cy="532104"/>
            <a:chOff x="37817" y="1754015"/>
            <a:chExt cx="1806736" cy="746418"/>
          </a:xfrm>
        </p:grpSpPr>
        <p:sp>
          <p:nvSpPr>
            <p:cNvPr id="11" name="角丸四角形 10"/>
            <p:cNvSpPr/>
            <p:nvPr/>
          </p:nvSpPr>
          <p:spPr>
            <a:xfrm>
              <a:off x="37817" y="1754015"/>
              <a:ext cx="1806736" cy="746418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角丸四角形 4"/>
            <p:cNvSpPr/>
            <p:nvPr/>
          </p:nvSpPr>
          <p:spPr>
            <a:xfrm>
              <a:off x="38893" y="1775877"/>
              <a:ext cx="1763012" cy="7026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400" dirty="0"/>
                <a:t>議長</a:t>
              </a:r>
              <a:endParaRPr kumimoji="1" lang="en-US" altLang="ja-JP" sz="2400" kern="1200" dirty="0" smtClean="0"/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785786" y="4572008"/>
            <a:ext cx="1928826" cy="500066"/>
            <a:chOff x="37817" y="1754015"/>
            <a:chExt cx="1806736" cy="746418"/>
          </a:xfrm>
        </p:grpSpPr>
        <p:sp>
          <p:nvSpPr>
            <p:cNvPr id="15" name="角丸四角形 14"/>
            <p:cNvSpPr/>
            <p:nvPr/>
          </p:nvSpPr>
          <p:spPr>
            <a:xfrm>
              <a:off x="37817" y="1754015"/>
              <a:ext cx="1806736" cy="746418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角丸四角形 4"/>
            <p:cNvSpPr/>
            <p:nvPr/>
          </p:nvSpPr>
          <p:spPr>
            <a:xfrm>
              <a:off x="38893" y="1775877"/>
              <a:ext cx="1763012" cy="7026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400" dirty="0"/>
                <a:t>本会議</a:t>
              </a:r>
              <a:endParaRPr kumimoji="1" lang="en-US" altLang="ja-JP" sz="2400" kern="1200" dirty="0" smtClean="0"/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500034" y="5857892"/>
            <a:ext cx="1928826" cy="571504"/>
            <a:chOff x="37817" y="1754015"/>
            <a:chExt cx="1806736" cy="746418"/>
          </a:xfrm>
        </p:grpSpPr>
        <p:sp>
          <p:nvSpPr>
            <p:cNvPr id="18" name="角丸四角形 17"/>
            <p:cNvSpPr/>
            <p:nvPr/>
          </p:nvSpPr>
          <p:spPr>
            <a:xfrm>
              <a:off x="37817" y="1754015"/>
              <a:ext cx="1806736" cy="746418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角丸四角形 4"/>
            <p:cNvSpPr/>
            <p:nvPr/>
          </p:nvSpPr>
          <p:spPr>
            <a:xfrm>
              <a:off x="38893" y="1775877"/>
              <a:ext cx="1763012" cy="7026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400" dirty="0"/>
                <a:t>常任</a:t>
              </a:r>
              <a:r>
                <a:rPr lang="ja-JP" altLang="en-US" sz="2400" dirty="0" smtClean="0"/>
                <a:t>委員会</a:t>
              </a:r>
              <a:endParaRPr kumimoji="1" lang="en-US" altLang="ja-JP" sz="2400" kern="1200" dirty="0" smtClean="0"/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2643174" y="5857892"/>
            <a:ext cx="1928826" cy="571504"/>
            <a:chOff x="37817" y="1754015"/>
            <a:chExt cx="1806736" cy="746418"/>
          </a:xfrm>
        </p:grpSpPr>
        <p:sp>
          <p:nvSpPr>
            <p:cNvPr id="21" name="角丸四角形 20"/>
            <p:cNvSpPr/>
            <p:nvPr/>
          </p:nvSpPr>
          <p:spPr>
            <a:xfrm>
              <a:off x="37817" y="1754015"/>
              <a:ext cx="1806736" cy="746418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角丸四角形 4"/>
            <p:cNvSpPr/>
            <p:nvPr/>
          </p:nvSpPr>
          <p:spPr>
            <a:xfrm>
              <a:off x="38893" y="1775877"/>
              <a:ext cx="1763012" cy="7026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400" dirty="0" smtClean="0"/>
                <a:t>特別</a:t>
              </a:r>
              <a:r>
                <a:rPr lang="ja-JP" altLang="en-US" sz="2400" dirty="0" smtClean="0"/>
                <a:t>委員会</a:t>
              </a:r>
              <a:endParaRPr kumimoji="1" lang="en-US" altLang="ja-JP" sz="2400" kern="1200" dirty="0" smtClean="0"/>
            </a:p>
          </p:txBody>
        </p:sp>
      </p:grpSp>
      <p:grpSp>
        <p:nvGrpSpPr>
          <p:cNvPr id="24" name="グループ化 23"/>
          <p:cNvGrpSpPr/>
          <p:nvPr/>
        </p:nvGrpSpPr>
        <p:grpSpPr>
          <a:xfrm>
            <a:off x="4857752" y="3643314"/>
            <a:ext cx="1928826" cy="532104"/>
            <a:chOff x="37817" y="1754015"/>
            <a:chExt cx="1806736" cy="746418"/>
          </a:xfrm>
        </p:grpSpPr>
        <p:sp>
          <p:nvSpPr>
            <p:cNvPr id="25" name="角丸四角形 24"/>
            <p:cNvSpPr/>
            <p:nvPr/>
          </p:nvSpPr>
          <p:spPr>
            <a:xfrm>
              <a:off x="37817" y="1754015"/>
              <a:ext cx="1806736" cy="746418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角丸四角形 4"/>
            <p:cNvSpPr/>
            <p:nvPr/>
          </p:nvSpPr>
          <p:spPr>
            <a:xfrm>
              <a:off x="38893" y="1775877"/>
              <a:ext cx="1763012" cy="7026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400" dirty="0"/>
                <a:t>議長</a:t>
              </a:r>
              <a:endParaRPr kumimoji="1" lang="en-US" altLang="ja-JP" sz="2400" kern="1200" dirty="0" smtClean="0"/>
            </a:p>
          </p:txBody>
        </p:sp>
      </p:grpSp>
      <p:grpSp>
        <p:nvGrpSpPr>
          <p:cNvPr id="27" name="グループ化 26"/>
          <p:cNvGrpSpPr/>
          <p:nvPr/>
        </p:nvGrpSpPr>
        <p:grpSpPr>
          <a:xfrm>
            <a:off x="4857752" y="4572008"/>
            <a:ext cx="1928826" cy="500066"/>
            <a:chOff x="37817" y="1754015"/>
            <a:chExt cx="1806736" cy="746418"/>
          </a:xfrm>
        </p:grpSpPr>
        <p:sp>
          <p:nvSpPr>
            <p:cNvPr id="28" name="角丸四角形 27"/>
            <p:cNvSpPr/>
            <p:nvPr/>
          </p:nvSpPr>
          <p:spPr>
            <a:xfrm>
              <a:off x="37817" y="1754015"/>
              <a:ext cx="1806736" cy="746418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角丸四角形 4"/>
            <p:cNvSpPr/>
            <p:nvPr/>
          </p:nvSpPr>
          <p:spPr>
            <a:xfrm>
              <a:off x="38893" y="1775877"/>
              <a:ext cx="1763012" cy="7026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400" dirty="0"/>
                <a:t>本会議</a:t>
              </a:r>
              <a:endParaRPr kumimoji="1" lang="en-US" altLang="ja-JP" sz="2400" kern="1200" dirty="0" smtClean="0"/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4929190" y="5857892"/>
            <a:ext cx="1857388" cy="571504"/>
            <a:chOff x="37817" y="1754015"/>
            <a:chExt cx="1806736" cy="746418"/>
          </a:xfrm>
        </p:grpSpPr>
        <p:sp>
          <p:nvSpPr>
            <p:cNvPr id="31" name="角丸四角形 30"/>
            <p:cNvSpPr/>
            <p:nvPr/>
          </p:nvSpPr>
          <p:spPr>
            <a:xfrm>
              <a:off x="37817" y="1754015"/>
              <a:ext cx="1806736" cy="746418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角丸四角形 4"/>
            <p:cNvSpPr/>
            <p:nvPr/>
          </p:nvSpPr>
          <p:spPr>
            <a:xfrm>
              <a:off x="38893" y="1775877"/>
              <a:ext cx="1763012" cy="7026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400" dirty="0"/>
                <a:t>常任</a:t>
              </a:r>
              <a:r>
                <a:rPr lang="ja-JP" altLang="en-US" sz="2400" dirty="0" smtClean="0"/>
                <a:t>委員会</a:t>
              </a:r>
              <a:endParaRPr kumimoji="1" lang="en-US" altLang="ja-JP" sz="2400" kern="1200" dirty="0" smtClean="0"/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7143768" y="5857892"/>
            <a:ext cx="1857388" cy="571504"/>
            <a:chOff x="37817" y="1754015"/>
            <a:chExt cx="1806736" cy="746418"/>
          </a:xfrm>
        </p:grpSpPr>
        <p:sp>
          <p:nvSpPr>
            <p:cNvPr id="34" name="角丸四角形 33"/>
            <p:cNvSpPr/>
            <p:nvPr/>
          </p:nvSpPr>
          <p:spPr>
            <a:xfrm>
              <a:off x="37817" y="1754015"/>
              <a:ext cx="1806736" cy="746418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角丸四角形 4"/>
            <p:cNvSpPr/>
            <p:nvPr/>
          </p:nvSpPr>
          <p:spPr>
            <a:xfrm>
              <a:off x="38893" y="1775877"/>
              <a:ext cx="1763012" cy="7026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400" dirty="0" smtClean="0"/>
                <a:t>特別</a:t>
              </a:r>
              <a:r>
                <a:rPr lang="ja-JP" altLang="en-US" sz="2400" dirty="0" smtClean="0"/>
                <a:t>委員会</a:t>
              </a:r>
              <a:endParaRPr kumimoji="1" lang="en-US" altLang="ja-JP" sz="2400" kern="1200" dirty="0" smtClean="0"/>
            </a:p>
          </p:txBody>
        </p:sp>
      </p:grpSp>
      <p:grpSp>
        <p:nvGrpSpPr>
          <p:cNvPr id="40" name="グループ化 39"/>
          <p:cNvGrpSpPr/>
          <p:nvPr/>
        </p:nvGrpSpPr>
        <p:grpSpPr>
          <a:xfrm>
            <a:off x="3071802" y="4071942"/>
            <a:ext cx="1214446" cy="714380"/>
            <a:chOff x="37817" y="1754015"/>
            <a:chExt cx="1806736" cy="746418"/>
          </a:xfrm>
        </p:grpSpPr>
        <p:sp>
          <p:nvSpPr>
            <p:cNvPr id="41" name="角丸四角形 40"/>
            <p:cNvSpPr/>
            <p:nvPr/>
          </p:nvSpPr>
          <p:spPr>
            <a:xfrm>
              <a:off x="37817" y="1754015"/>
              <a:ext cx="1806736" cy="746418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角丸四角形 4"/>
            <p:cNvSpPr/>
            <p:nvPr/>
          </p:nvSpPr>
          <p:spPr>
            <a:xfrm>
              <a:off x="38893" y="1775877"/>
              <a:ext cx="1763012" cy="7026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400" dirty="0"/>
                <a:t>監督</a:t>
              </a:r>
              <a:endParaRPr kumimoji="1" lang="en-US" altLang="ja-JP" sz="2400" kern="1200" dirty="0" smtClean="0"/>
            </a:p>
          </p:txBody>
        </p:sp>
      </p:grpSp>
      <p:grpSp>
        <p:nvGrpSpPr>
          <p:cNvPr id="43" name="グループ化 42"/>
          <p:cNvGrpSpPr/>
          <p:nvPr/>
        </p:nvGrpSpPr>
        <p:grpSpPr>
          <a:xfrm>
            <a:off x="7358082" y="4000504"/>
            <a:ext cx="1214446" cy="714380"/>
            <a:chOff x="37817" y="1754015"/>
            <a:chExt cx="1806736" cy="746418"/>
          </a:xfrm>
        </p:grpSpPr>
        <p:sp>
          <p:nvSpPr>
            <p:cNvPr id="44" name="角丸四角形 43"/>
            <p:cNvSpPr/>
            <p:nvPr/>
          </p:nvSpPr>
          <p:spPr>
            <a:xfrm>
              <a:off x="37817" y="1754015"/>
              <a:ext cx="1806736" cy="746418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角丸四角形 4"/>
            <p:cNvSpPr/>
            <p:nvPr/>
          </p:nvSpPr>
          <p:spPr>
            <a:xfrm>
              <a:off x="38893" y="1775877"/>
              <a:ext cx="1763012" cy="7026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400" dirty="0"/>
                <a:t>監督</a:t>
              </a:r>
              <a:endParaRPr kumimoji="1" lang="en-US" altLang="ja-JP" sz="2400" kern="1200" dirty="0" smtClean="0"/>
            </a:p>
          </p:txBody>
        </p:sp>
      </p:grpSp>
      <p:sp>
        <p:nvSpPr>
          <p:cNvPr id="48" name="下矢印 47"/>
          <p:cNvSpPr/>
          <p:nvPr/>
        </p:nvSpPr>
        <p:spPr>
          <a:xfrm rot="5400000">
            <a:off x="2285984" y="4429132"/>
            <a:ext cx="571504" cy="2143139"/>
          </a:xfrm>
          <a:prstGeom prst="downArrow">
            <a:avLst>
              <a:gd name="adj1" fmla="val 50000"/>
              <a:gd name="adj2" fmla="val 1515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下矢印 48"/>
          <p:cNvSpPr/>
          <p:nvPr/>
        </p:nvSpPr>
        <p:spPr>
          <a:xfrm rot="5400000">
            <a:off x="6322231" y="4036223"/>
            <a:ext cx="571504" cy="2928958"/>
          </a:xfrm>
          <a:prstGeom prst="downArrow">
            <a:avLst>
              <a:gd name="adj1" fmla="val 50000"/>
              <a:gd name="adj2" fmla="val 1515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>
          <a:xfrm>
            <a:off x="8501090" y="1785926"/>
            <a:ext cx="571504" cy="214314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内閣署名</a:t>
            </a:r>
            <a:endParaRPr kumimoji="1" lang="ja-JP" altLang="en-US" b="1" dirty="0"/>
          </a:p>
        </p:txBody>
      </p:sp>
      <p:sp>
        <p:nvSpPr>
          <p:cNvPr id="24" name="右矢印 23"/>
          <p:cNvSpPr/>
          <p:nvPr/>
        </p:nvSpPr>
        <p:spPr>
          <a:xfrm>
            <a:off x="714348" y="2357430"/>
            <a:ext cx="7858180" cy="1071570"/>
          </a:xfrm>
          <a:prstGeom prst="rightArrow">
            <a:avLst>
              <a:gd name="adj1" fmla="val 50000"/>
              <a:gd name="adj2" fmla="val 3553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514336"/>
            <a:ext cx="7772400" cy="914400"/>
          </a:xfrm>
        </p:spPr>
        <p:txBody>
          <a:bodyPr/>
          <a:lstStyle/>
          <a:p>
            <a:r>
              <a:rPr kumimoji="1" lang="ja-JP" altLang="en-US" dirty="0" smtClean="0"/>
              <a:t>法律案</a:t>
            </a:r>
            <a:r>
              <a:rPr lang="ja-JP" altLang="en-US" dirty="0" smtClean="0"/>
              <a:t>の簡単な</a:t>
            </a:r>
            <a:r>
              <a:rPr kumimoji="1" lang="ja-JP" altLang="en-US" dirty="0" smtClean="0"/>
              <a:t>流れ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1500166" y="1785926"/>
            <a:ext cx="642942" cy="214314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法律案</a:t>
            </a:r>
            <a:endParaRPr kumimoji="1" lang="ja-JP" altLang="en-US" b="1" dirty="0"/>
          </a:p>
        </p:txBody>
      </p:sp>
      <p:sp>
        <p:nvSpPr>
          <p:cNvPr id="5" name="角丸四角形 4"/>
          <p:cNvSpPr/>
          <p:nvPr/>
        </p:nvSpPr>
        <p:spPr>
          <a:xfrm>
            <a:off x="2571736" y="1785926"/>
            <a:ext cx="1857388" cy="214314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/>
              <a:t>衆議院</a:t>
            </a:r>
            <a:endParaRPr kumimoji="1" lang="ja-JP" altLang="en-US" sz="2400" b="1" dirty="0"/>
          </a:p>
        </p:txBody>
      </p:sp>
      <p:sp>
        <p:nvSpPr>
          <p:cNvPr id="6" name="角丸四角形 5"/>
          <p:cNvSpPr/>
          <p:nvPr/>
        </p:nvSpPr>
        <p:spPr>
          <a:xfrm>
            <a:off x="5072066" y="1785926"/>
            <a:ext cx="2000264" cy="214314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/>
              <a:t>参議院</a:t>
            </a:r>
            <a:endParaRPr kumimoji="1" lang="ja-JP" altLang="en-US" sz="2400" b="1" dirty="0"/>
          </a:p>
        </p:txBody>
      </p:sp>
      <p:sp>
        <p:nvSpPr>
          <p:cNvPr id="7" name="角丸四角形 6"/>
          <p:cNvSpPr/>
          <p:nvPr/>
        </p:nvSpPr>
        <p:spPr>
          <a:xfrm>
            <a:off x="7429520" y="1785926"/>
            <a:ext cx="642942" cy="392909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成立</a:t>
            </a:r>
            <a:endParaRPr kumimoji="1" lang="ja-JP" altLang="en-US" b="1" dirty="0"/>
          </a:p>
        </p:txBody>
      </p:sp>
      <p:sp>
        <p:nvSpPr>
          <p:cNvPr id="8" name="角丸四角形 7"/>
          <p:cNvSpPr/>
          <p:nvPr/>
        </p:nvSpPr>
        <p:spPr>
          <a:xfrm>
            <a:off x="500034" y="1785926"/>
            <a:ext cx="642942" cy="214314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内閣・議員</a:t>
            </a:r>
            <a:endParaRPr kumimoji="1" lang="ja-JP" altLang="en-US" b="1" dirty="0"/>
          </a:p>
        </p:txBody>
      </p:sp>
      <p:sp>
        <p:nvSpPr>
          <p:cNvPr id="18" name="左カーブ矢印 17"/>
          <p:cNvSpPr/>
          <p:nvPr/>
        </p:nvSpPr>
        <p:spPr>
          <a:xfrm rot="5400000">
            <a:off x="4500562" y="2928934"/>
            <a:ext cx="1000132" cy="3000396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500562" y="4334540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/>
              <a:t>否決</a:t>
            </a:r>
            <a:endParaRPr kumimoji="1" lang="ja-JP" altLang="en-US" sz="2800" b="1" dirty="0"/>
          </a:p>
        </p:txBody>
      </p:sp>
      <p:sp>
        <p:nvSpPr>
          <p:cNvPr id="22" name="屈折矢印 21"/>
          <p:cNvSpPr/>
          <p:nvPr/>
        </p:nvSpPr>
        <p:spPr>
          <a:xfrm rot="5400000">
            <a:off x="4286248" y="2571744"/>
            <a:ext cx="1714512" cy="4429156"/>
          </a:xfrm>
          <a:prstGeom prst="bentUpArrow">
            <a:avLst>
              <a:gd name="adj1" fmla="val 23591"/>
              <a:gd name="adj2" fmla="val 21971"/>
              <a:gd name="adj3" fmla="val 25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928926" y="5500702"/>
            <a:ext cx="53578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/>
              <a:t>両院協会議により可決</a:t>
            </a:r>
            <a:endParaRPr kumimoji="1" lang="en-US" altLang="ja-JP" sz="2000" b="1" dirty="0" smtClean="0"/>
          </a:p>
          <a:p>
            <a:r>
              <a:rPr lang="en-US" altLang="ja-JP" sz="2000" b="1" dirty="0" smtClean="0"/>
              <a:t>                               or</a:t>
            </a:r>
            <a:endParaRPr kumimoji="1" lang="en-US" altLang="ja-JP" sz="2000" b="1" dirty="0" smtClean="0"/>
          </a:p>
          <a:p>
            <a:r>
              <a:rPr lang="ja-JP" altLang="en-US" sz="2000" b="1" dirty="0" smtClean="0"/>
              <a:t>衆議院の３分の２以上の賛成で可決</a:t>
            </a:r>
            <a:endParaRPr kumimoji="1" lang="ja-JP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衆議院の優越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914400" y="1783560"/>
            <a:ext cx="8229600" cy="3002762"/>
          </a:xfrm>
        </p:spPr>
        <p:txBody>
          <a:bodyPr/>
          <a:lstStyle/>
          <a:p>
            <a:r>
              <a:rPr kumimoji="1" lang="ja-JP" altLang="en-US" dirty="0" smtClean="0"/>
              <a:t>予算の先議権</a:t>
            </a:r>
            <a:endParaRPr kumimoji="1" lang="en-US" altLang="ja-JP" dirty="0" smtClean="0"/>
          </a:p>
          <a:p>
            <a:r>
              <a:rPr lang="ja-JP" altLang="en-US" dirty="0" smtClean="0"/>
              <a:t>内閣不信任案の決議権（参議院にはなし）</a:t>
            </a:r>
            <a:endParaRPr lang="en-US" altLang="ja-JP" dirty="0" smtClean="0"/>
          </a:p>
          <a:p>
            <a:r>
              <a:rPr kumimoji="1" lang="ja-JP" altLang="en-US" dirty="0" smtClean="0"/>
              <a:t>法律案の議決</a:t>
            </a:r>
            <a:endParaRPr kumimoji="1" lang="en-US" altLang="ja-JP" dirty="0" smtClean="0"/>
          </a:p>
          <a:p>
            <a:r>
              <a:rPr lang="ja-JP" altLang="en-US" dirty="0" smtClean="0"/>
              <a:t>予算の議決・条約の承認</a:t>
            </a:r>
            <a:endParaRPr lang="en-US" altLang="ja-JP" dirty="0" smtClean="0"/>
          </a:p>
          <a:p>
            <a:r>
              <a:rPr lang="ja-JP" altLang="en-US" dirty="0" smtClean="0"/>
              <a:t>首相の指名</a:t>
            </a:r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4929198"/>
            <a:ext cx="85725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/>
              <a:t>Ｑ</a:t>
            </a:r>
            <a:r>
              <a:rPr kumimoji="1" lang="en-US" altLang="ja-JP" sz="2800" b="1" dirty="0" smtClean="0"/>
              <a:t>.</a:t>
            </a:r>
            <a:r>
              <a:rPr kumimoji="1" lang="ja-JP" altLang="en-US" sz="2800" b="1" dirty="0" smtClean="0"/>
              <a:t>なぜ優越権があるのか？</a:t>
            </a:r>
            <a:endParaRPr kumimoji="1" lang="en-US" altLang="ja-JP" sz="2800" b="1" dirty="0" smtClean="0"/>
          </a:p>
          <a:p>
            <a:r>
              <a:rPr lang="ja-JP" altLang="en-US" sz="2800" b="1" dirty="0" smtClean="0"/>
              <a:t>　</a:t>
            </a:r>
            <a:r>
              <a:rPr lang="ja-JP" altLang="en-US" sz="2800" b="1" dirty="0" err="1" smtClean="0"/>
              <a:t>ー</a:t>
            </a:r>
            <a:r>
              <a:rPr lang="ja-JP" altLang="en-US" sz="2800" b="1" dirty="0" smtClean="0"/>
              <a:t>解散することがあり、また任期が早いため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国民の意見が反映されやすいから</a:t>
            </a:r>
            <a:endParaRPr kumimoji="1" lang="ja-JP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929718" cy="914400"/>
          </a:xfrm>
        </p:spPr>
        <p:txBody>
          <a:bodyPr/>
          <a:lstStyle/>
          <a:p>
            <a:r>
              <a:rPr kumimoji="1" lang="ja-JP" altLang="en-US" dirty="0" smtClean="0"/>
              <a:t>衆議院・参議院の会派別議席</a:t>
            </a:r>
            <a:r>
              <a:rPr kumimoji="1" lang="ja-JP" altLang="en-US" dirty="0" smtClean="0"/>
              <a:t>割合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643966" cy="542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857224" y="6215082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２００９年４月現在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914400" y="1000108"/>
          <a:ext cx="7772400" cy="5857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500066" y="357166"/>
            <a:ext cx="8786842" cy="914400"/>
          </a:xfrm>
        </p:spPr>
        <p:txBody>
          <a:bodyPr/>
          <a:lstStyle/>
          <a:p>
            <a:r>
              <a:rPr kumimoji="1" lang="ja-JP" altLang="en-US" dirty="0" smtClean="0"/>
              <a:t>衆議院・参議院の会派別議席</a:t>
            </a:r>
            <a:r>
              <a:rPr kumimoji="1" lang="ja-JP" altLang="en-US" dirty="0" smtClean="0"/>
              <a:t>割合</a:t>
            </a:r>
            <a:r>
              <a:rPr kumimoji="1"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0034" y="6345816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２００９年４月現在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ねじれ国会とは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14348" y="1785926"/>
            <a:ext cx="8215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3200" dirty="0" smtClean="0"/>
              <a:t>日本の国会において、衆議院で与党が過半数の議席を持つ一方で、参議員では野党の過半数の議席を維持している状態のこと</a:t>
            </a:r>
            <a:endParaRPr kumimoji="1" lang="en-US" altLang="ja-JP" sz="3200" dirty="0" smtClean="0"/>
          </a:p>
          <a:p>
            <a:endParaRPr kumimoji="1" lang="en-US" altLang="ja-JP" sz="32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3200" dirty="0" smtClean="0"/>
              <a:t>２００７年７月の第２１回参議院議員通常選挙から今現在まではこの状況にある</a:t>
            </a:r>
            <a:endParaRPr lang="en-US" altLang="ja-JP" sz="3200" dirty="0" smtClean="0"/>
          </a:p>
          <a:p>
            <a:endParaRPr lang="en-US" altLang="ja-JP" sz="32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3200" dirty="0" smtClean="0"/>
              <a:t>過去には、</a:t>
            </a:r>
            <a:r>
              <a:rPr lang="en-US" altLang="ja-JP" sz="3200" dirty="0" smtClean="0"/>
              <a:t>1989</a:t>
            </a:r>
            <a:r>
              <a:rPr lang="ja-JP" altLang="en-US" sz="3200" dirty="0" smtClean="0"/>
              <a:t>年、</a:t>
            </a:r>
            <a:r>
              <a:rPr lang="en-US" altLang="ja-JP" sz="3200" dirty="0" smtClean="0"/>
              <a:t>1998</a:t>
            </a:r>
            <a:r>
              <a:rPr lang="ja-JP" altLang="en-US" sz="3200" dirty="0" smtClean="0"/>
              <a:t>年の選挙結果が挙げられる</a:t>
            </a:r>
            <a:endParaRPr lang="en-US" altLang="ja-JP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メトロ">
  <a:themeElements>
    <a:clrScheme name="メトロ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メトロ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メトロ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540</TotalTime>
  <Words>426</Words>
  <Application>Microsoft Office PowerPoint</Application>
  <PresentationFormat>画面に合わせる (4:3)</PresentationFormat>
  <Paragraphs>86</Paragraphs>
  <Slides>11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メトロ</vt:lpstr>
      <vt:lpstr>国会の基本的仕組み</vt:lpstr>
      <vt:lpstr>三権分立</vt:lpstr>
      <vt:lpstr>国会の主な役割-国会は唯一の立法機関</vt:lpstr>
      <vt:lpstr>国会の中身</vt:lpstr>
      <vt:lpstr>法律案の簡単な流れ</vt:lpstr>
      <vt:lpstr>衆議院の優越</vt:lpstr>
      <vt:lpstr>衆議院・参議院の会派別議席割合(1)</vt:lpstr>
      <vt:lpstr>衆議院・参議院の会派別議席割合(2)</vt:lpstr>
      <vt:lpstr>ねじれ国会とは</vt:lpstr>
      <vt:lpstr>ねじれ国会の難点</vt:lpstr>
      <vt:lpstr>今後の課題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国会の基本的仕組み</dc:title>
  <dc:creator>yoko</dc:creator>
  <cp:lastModifiedBy>yoko</cp:lastModifiedBy>
  <cp:revision>7</cp:revision>
  <dcterms:created xsi:type="dcterms:W3CDTF">2009-06-11T01:21:34Z</dcterms:created>
  <dcterms:modified xsi:type="dcterms:W3CDTF">2009-06-11T22:10:27Z</dcterms:modified>
</cp:coreProperties>
</file>