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______1.xlsx"/></Relationships>
</file>

<file path=ppt/charts/chart1.xml><?xml version="1.0" encoding="utf-8"?>
<c:chartSpace xmlns:c="http://schemas.openxmlformats.org/drawingml/2006/chart" xmlns:a="http://schemas.openxmlformats.org/drawingml/2006/main" xmlns:r="http://schemas.openxmlformats.org/officeDocument/2006/relationships">
  <c:lang val="ja-JP"/>
  <c:chart>
    <c:autoTitleDeleted val="1"/>
    <c:plotArea>
      <c:layout/>
      <c:barChart>
        <c:barDir val="col"/>
        <c:grouping val="stacked"/>
        <c:ser>
          <c:idx val="0"/>
          <c:order val="0"/>
          <c:tx>
            <c:strRef>
              <c:f>Sheet1!$B$1</c:f>
              <c:strCache>
                <c:ptCount val="1"/>
                <c:pt idx="0">
                  <c:v>2008</c:v>
                </c:pt>
              </c:strCache>
            </c:strRef>
          </c:tx>
          <c:cat>
            <c:strRef>
              <c:f>Sheet1!$A$2:$A$6</c:f>
              <c:strCache>
                <c:ptCount val="5"/>
                <c:pt idx="0">
                  <c:v>中小・ベンチャー企業/情報の非対称</c:v>
                </c:pt>
                <c:pt idx="1">
                  <c:v>電子マネー・クレジット機能</c:v>
                </c:pt>
                <c:pt idx="2">
                  <c:v>地方経済</c:v>
                </c:pt>
                <c:pt idx="3">
                  <c:v>資産から投資へ（新しい投資対象）</c:v>
                </c:pt>
                <c:pt idx="4">
                  <c:v>金融リテラシー向上</c:v>
                </c:pt>
              </c:strCache>
            </c:strRef>
          </c:cat>
          <c:val>
            <c:numRef>
              <c:f>Sheet1!$B$2:$B$6</c:f>
              <c:numCache>
                <c:formatCode>General</c:formatCode>
                <c:ptCount val="5"/>
                <c:pt idx="0">
                  <c:v>1</c:v>
                </c:pt>
                <c:pt idx="1">
                  <c:v>1</c:v>
                </c:pt>
                <c:pt idx="2">
                  <c:v>1</c:v>
                </c:pt>
                <c:pt idx="3">
                  <c:v>1</c:v>
                </c:pt>
                <c:pt idx="4">
                  <c:v>1</c:v>
                </c:pt>
              </c:numCache>
            </c:numRef>
          </c:val>
        </c:ser>
        <c:ser>
          <c:idx val="1"/>
          <c:order val="1"/>
          <c:tx>
            <c:strRef>
              <c:f>Sheet1!$C$1</c:f>
              <c:strCache>
                <c:ptCount val="1"/>
                <c:pt idx="0">
                  <c:v>2007</c:v>
                </c:pt>
              </c:strCache>
            </c:strRef>
          </c:tx>
          <c:cat>
            <c:strRef>
              <c:f>Sheet1!$A$2:$A$6</c:f>
              <c:strCache>
                <c:ptCount val="5"/>
                <c:pt idx="0">
                  <c:v>中小・ベンチャー企業/情報の非対称</c:v>
                </c:pt>
                <c:pt idx="1">
                  <c:v>電子マネー・クレジット機能</c:v>
                </c:pt>
                <c:pt idx="2">
                  <c:v>地方経済</c:v>
                </c:pt>
                <c:pt idx="3">
                  <c:v>資産から投資へ（新しい投資対象）</c:v>
                </c:pt>
                <c:pt idx="4">
                  <c:v>金融リテラシー向上</c:v>
                </c:pt>
              </c:strCache>
            </c:strRef>
          </c:cat>
          <c:val>
            <c:numRef>
              <c:f>Sheet1!$C$2:$C$6</c:f>
              <c:numCache>
                <c:formatCode>General</c:formatCode>
                <c:ptCount val="5"/>
                <c:pt idx="0">
                  <c:v>2</c:v>
                </c:pt>
                <c:pt idx="1">
                  <c:v>0</c:v>
                </c:pt>
                <c:pt idx="2">
                  <c:v>1</c:v>
                </c:pt>
                <c:pt idx="3">
                  <c:v>2</c:v>
                </c:pt>
                <c:pt idx="4">
                  <c:v>0</c:v>
                </c:pt>
              </c:numCache>
            </c:numRef>
          </c:val>
        </c:ser>
        <c:ser>
          <c:idx val="2"/>
          <c:order val="2"/>
          <c:tx>
            <c:strRef>
              <c:f>Sheet1!$D$1</c:f>
              <c:strCache>
                <c:ptCount val="1"/>
                <c:pt idx="0">
                  <c:v>2006</c:v>
                </c:pt>
              </c:strCache>
            </c:strRef>
          </c:tx>
          <c:cat>
            <c:strRef>
              <c:f>Sheet1!$A$2:$A$6</c:f>
              <c:strCache>
                <c:ptCount val="5"/>
                <c:pt idx="0">
                  <c:v>中小・ベンチャー企業/情報の非対称</c:v>
                </c:pt>
                <c:pt idx="1">
                  <c:v>電子マネー・クレジット機能</c:v>
                </c:pt>
                <c:pt idx="2">
                  <c:v>地方経済</c:v>
                </c:pt>
                <c:pt idx="3">
                  <c:v>資産から投資へ（新しい投資対象）</c:v>
                </c:pt>
                <c:pt idx="4">
                  <c:v>金融リテラシー向上</c:v>
                </c:pt>
              </c:strCache>
            </c:strRef>
          </c:cat>
          <c:val>
            <c:numRef>
              <c:f>Sheet1!$D$2:$D$6</c:f>
              <c:numCache>
                <c:formatCode>General</c:formatCode>
                <c:ptCount val="5"/>
                <c:pt idx="0">
                  <c:v>1</c:v>
                </c:pt>
                <c:pt idx="1">
                  <c:v>0</c:v>
                </c:pt>
                <c:pt idx="2">
                  <c:v>3</c:v>
                </c:pt>
                <c:pt idx="3">
                  <c:v>1</c:v>
                </c:pt>
                <c:pt idx="4">
                  <c:v>1</c:v>
                </c:pt>
              </c:numCache>
            </c:numRef>
          </c:val>
        </c:ser>
        <c:ser>
          <c:idx val="3"/>
          <c:order val="3"/>
          <c:tx>
            <c:strRef>
              <c:f>Sheet1!$E$1</c:f>
              <c:strCache>
                <c:ptCount val="1"/>
                <c:pt idx="0">
                  <c:v>2005</c:v>
                </c:pt>
              </c:strCache>
            </c:strRef>
          </c:tx>
          <c:cat>
            <c:strRef>
              <c:f>Sheet1!$A$2:$A$6</c:f>
              <c:strCache>
                <c:ptCount val="5"/>
                <c:pt idx="0">
                  <c:v>中小・ベンチャー企業/情報の非対称</c:v>
                </c:pt>
                <c:pt idx="1">
                  <c:v>電子マネー・クレジット機能</c:v>
                </c:pt>
                <c:pt idx="2">
                  <c:v>地方経済</c:v>
                </c:pt>
                <c:pt idx="3">
                  <c:v>資産から投資へ（新しい投資対象）</c:v>
                </c:pt>
                <c:pt idx="4">
                  <c:v>金融リテラシー向上</c:v>
                </c:pt>
              </c:strCache>
            </c:strRef>
          </c:cat>
          <c:val>
            <c:numRef>
              <c:f>Sheet1!$E$2:$E$6</c:f>
              <c:numCache>
                <c:formatCode>General</c:formatCode>
                <c:ptCount val="5"/>
                <c:pt idx="0">
                  <c:v>0</c:v>
                </c:pt>
                <c:pt idx="1">
                  <c:v>1</c:v>
                </c:pt>
                <c:pt idx="2">
                  <c:v>1</c:v>
                </c:pt>
                <c:pt idx="3">
                  <c:v>0</c:v>
                </c:pt>
                <c:pt idx="4">
                  <c:v>1</c:v>
                </c:pt>
              </c:numCache>
            </c:numRef>
          </c:val>
        </c:ser>
        <c:dLbls/>
        <c:gapWidth val="95"/>
        <c:overlap val="100"/>
        <c:axId val="153303296"/>
        <c:axId val="178476928"/>
      </c:barChart>
      <c:catAx>
        <c:axId val="153303296"/>
        <c:scaling>
          <c:orientation val="minMax"/>
        </c:scaling>
        <c:axPos val="b"/>
        <c:majorTickMark val="none"/>
        <c:tickLblPos val="nextTo"/>
        <c:crossAx val="178476928"/>
        <c:crosses val="autoZero"/>
        <c:auto val="1"/>
        <c:lblAlgn val="ctr"/>
        <c:lblOffset val="100"/>
      </c:catAx>
      <c:valAx>
        <c:axId val="178476928"/>
        <c:scaling>
          <c:orientation val="minMax"/>
        </c:scaling>
        <c:axPos val="l"/>
        <c:majorGridlines/>
        <c:title>
          <c:tx>
            <c:rich>
              <a:bodyPr/>
              <a:lstStyle/>
              <a:p>
                <a:pPr>
                  <a:defRPr/>
                </a:pPr>
                <a:r>
                  <a:rPr lang="ja-JP" altLang="en-US" dirty="0" smtClean="0"/>
                  <a:t>数</a:t>
                </a:r>
                <a:endParaRPr lang="ja-JP" altLang="en-US" dirty="0"/>
              </a:p>
            </c:rich>
          </c:tx>
          <c:layout/>
        </c:title>
        <c:numFmt formatCode="General" sourceLinked="1"/>
        <c:majorTickMark val="none"/>
        <c:tickLblPos val="nextTo"/>
        <c:crossAx val="153303296"/>
        <c:crosses val="autoZero"/>
        <c:crossBetween val="between"/>
      </c:valAx>
      <c:dTable>
        <c:showHorzBorder val="1"/>
        <c:showVertBorder val="1"/>
        <c:showOutline val="1"/>
        <c:showKeys val="1"/>
        <c:txPr>
          <a:bodyPr/>
          <a:lstStyle/>
          <a:p>
            <a:pPr rtl="0">
              <a:defRPr b="1"/>
            </a:pPr>
            <a:endParaRPr lang="ja-JP"/>
          </a:p>
        </c:txPr>
      </c:dTable>
    </c:plotArea>
    <c:plotVisOnly val="1"/>
  </c:chart>
  <c:txPr>
    <a:bodyPr/>
    <a:lstStyle/>
    <a:p>
      <a:pPr>
        <a:defRPr sz="1800"/>
      </a:pPr>
      <a:endParaRPr lang="ja-JP"/>
    </a:p>
  </c:txPr>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9C1505B-7C5D-4EF8-9387-F577DB7859C5}" type="doc">
      <dgm:prSet loTypeId="urn:microsoft.com/office/officeart/2005/8/layout/process4" loCatId="list" qsTypeId="urn:microsoft.com/office/officeart/2005/8/quickstyle/3d3" qsCatId="3D" csTypeId="urn:microsoft.com/office/officeart/2005/8/colors/accent1_2" csCatId="accent1" phldr="1"/>
      <dgm:spPr/>
      <dgm:t>
        <a:bodyPr/>
        <a:lstStyle/>
        <a:p>
          <a:endParaRPr kumimoji="1" lang="ja-JP" altLang="en-US"/>
        </a:p>
      </dgm:t>
    </dgm:pt>
    <dgm:pt modelId="{24B04D8D-93E5-417D-AC23-968D342EE8C1}">
      <dgm:prSet phldrT="[テキスト]"/>
      <dgm:spPr/>
      <dgm:t>
        <a:bodyPr/>
        <a:lstStyle/>
        <a:p>
          <a:r>
            <a:rPr kumimoji="1" lang="ja-JP" altLang="en-US" b="1" dirty="0" smtClean="0"/>
            <a:t>問題提起・課題の決定（～６月下旬）</a:t>
          </a:r>
          <a:endParaRPr kumimoji="1" lang="ja-JP" altLang="en-US" b="1" dirty="0"/>
        </a:p>
      </dgm:t>
    </dgm:pt>
    <dgm:pt modelId="{0AFDB6D4-9482-4FA7-997A-A69E4971FF73}" type="parTrans" cxnId="{E05DB2A6-2156-4880-8DEA-47E855BA4B0B}">
      <dgm:prSet/>
      <dgm:spPr/>
      <dgm:t>
        <a:bodyPr/>
        <a:lstStyle/>
        <a:p>
          <a:endParaRPr kumimoji="1" lang="ja-JP" altLang="en-US"/>
        </a:p>
      </dgm:t>
    </dgm:pt>
    <dgm:pt modelId="{03E89308-6408-44B0-A526-2C3DCA39636E}" type="sibTrans" cxnId="{E05DB2A6-2156-4880-8DEA-47E855BA4B0B}">
      <dgm:prSet/>
      <dgm:spPr/>
      <dgm:t>
        <a:bodyPr/>
        <a:lstStyle/>
        <a:p>
          <a:endParaRPr kumimoji="1" lang="ja-JP" altLang="en-US"/>
        </a:p>
      </dgm:t>
    </dgm:pt>
    <dgm:pt modelId="{A1B719C8-5C42-4FA4-B422-A6A922474628}">
      <dgm:prSet phldrT="[テキスト]"/>
      <dgm:spPr/>
      <dgm:t>
        <a:bodyPr/>
        <a:lstStyle/>
        <a:p>
          <a:r>
            <a:rPr kumimoji="1" lang="ja-JP" altLang="en-US" dirty="0" smtClean="0"/>
            <a:t>雑誌・講義・テレビなどから情報収集を行う。ユニークなものを優先的に最終的に２つまでにしぼる</a:t>
          </a:r>
          <a:endParaRPr kumimoji="1" lang="ja-JP" altLang="en-US" dirty="0"/>
        </a:p>
      </dgm:t>
    </dgm:pt>
    <dgm:pt modelId="{90C86097-C39A-490D-B6E1-9B723B6D2952}" type="parTrans" cxnId="{929E2D9C-4655-490E-884A-0B5661ACC6E7}">
      <dgm:prSet/>
      <dgm:spPr/>
      <dgm:t>
        <a:bodyPr/>
        <a:lstStyle/>
        <a:p>
          <a:endParaRPr kumimoji="1" lang="ja-JP" altLang="en-US"/>
        </a:p>
      </dgm:t>
    </dgm:pt>
    <dgm:pt modelId="{0379D017-AA22-4599-9C4D-123849DB1098}" type="sibTrans" cxnId="{929E2D9C-4655-490E-884A-0B5661ACC6E7}">
      <dgm:prSet/>
      <dgm:spPr/>
      <dgm:t>
        <a:bodyPr/>
        <a:lstStyle/>
        <a:p>
          <a:endParaRPr kumimoji="1" lang="ja-JP" altLang="en-US"/>
        </a:p>
      </dgm:t>
    </dgm:pt>
    <dgm:pt modelId="{C472B867-A271-41E9-8287-7FCD7861A404}">
      <dgm:prSet phldrT="[テキスト]"/>
      <dgm:spPr/>
      <dgm:t>
        <a:bodyPr/>
        <a:lstStyle/>
        <a:p>
          <a:r>
            <a:rPr kumimoji="1" lang="ja-JP" altLang="en-US" b="1" dirty="0" smtClean="0"/>
            <a:t>調査・分析（６月下旬～８月下旬）</a:t>
          </a:r>
          <a:endParaRPr kumimoji="1" lang="ja-JP" altLang="en-US" b="1" dirty="0"/>
        </a:p>
      </dgm:t>
    </dgm:pt>
    <dgm:pt modelId="{B9526276-952B-4533-B060-320A5167CCDB}" type="parTrans" cxnId="{741119AF-FBF6-45F1-B563-1F297C78E612}">
      <dgm:prSet/>
      <dgm:spPr/>
      <dgm:t>
        <a:bodyPr/>
        <a:lstStyle/>
        <a:p>
          <a:endParaRPr kumimoji="1" lang="ja-JP" altLang="en-US"/>
        </a:p>
      </dgm:t>
    </dgm:pt>
    <dgm:pt modelId="{B44107E5-2000-4992-BDF2-ED29B4D7DFB2}" type="sibTrans" cxnId="{741119AF-FBF6-45F1-B563-1F297C78E612}">
      <dgm:prSet/>
      <dgm:spPr/>
      <dgm:t>
        <a:bodyPr/>
        <a:lstStyle/>
        <a:p>
          <a:endParaRPr kumimoji="1" lang="ja-JP" altLang="en-US"/>
        </a:p>
      </dgm:t>
    </dgm:pt>
    <dgm:pt modelId="{BDCA5166-02F5-4502-8F85-DCDE18E05799}">
      <dgm:prSet phldrT="[テキスト]"/>
      <dgm:spPr/>
      <dgm:t>
        <a:bodyPr/>
        <a:lstStyle/>
        <a:p>
          <a:r>
            <a:rPr kumimoji="1" lang="ja-JP" altLang="en-US" dirty="0" smtClean="0"/>
            <a:t>個人作業できるように振り分ける　調査にあたって対策に不備があるようなら早期に違う課題に転換？</a:t>
          </a:r>
          <a:endParaRPr kumimoji="1" lang="ja-JP" altLang="en-US" dirty="0"/>
        </a:p>
      </dgm:t>
    </dgm:pt>
    <dgm:pt modelId="{FE1050B9-2975-4645-B065-09431A08081B}" type="parTrans" cxnId="{B57885A9-932C-4957-8692-FDB0A8C23866}">
      <dgm:prSet/>
      <dgm:spPr/>
      <dgm:t>
        <a:bodyPr/>
        <a:lstStyle/>
        <a:p>
          <a:endParaRPr kumimoji="1" lang="ja-JP" altLang="en-US"/>
        </a:p>
      </dgm:t>
    </dgm:pt>
    <dgm:pt modelId="{AB59EC73-7598-41DF-AD3E-28AB6A3649FD}" type="sibTrans" cxnId="{B57885A9-932C-4957-8692-FDB0A8C23866}">
      <dgm:prSet/>
      <dgm:spPr/>
      <dgm:t>
        <a:bodyPr/>
        <a:lstStyle/>
        <a:p>
          <a:endParaRPr kumimoji="1" lang="ja-JP" altLang="en-US"/>
        </a:p>
      </dgm:t>
    </dgm:pt>
    <dgm:pt modelId="{CED04E83-87D5-4C42-9348-304EAB34AE2C}">
      <dgm:prSet phldrT="[テキスト]"/>
      <dgm:spPr/>
      <dgm:t>
        <a:bodyPr/>
        <a:lstStyle/>
        <a:p>
          <a:r>
            <a:rPr kumimoji="1" lang="ja-JP" altLang="en-US" dirty="0" smtClean="0"/>
            <a:t>先輩とかに添削してもらいつつ、あとは論理的に、見た目もしっかり</a:t>
          </a:r>
          <a:endParaRPr kumimoji="1" lang="ja-JP" altLang="en-US" dirty="0"/>
        </a:p>
      </dgm:t>
    </dgm:pt>
    <dgm:pt modelId="{946B1CCA-4053-4F4C-AE4C-1ADBEA51A0C9}" type="parTrans" cxnId="{A1C0EF09-ADC1-4072-9B8B-FD3A5BC623AA}">
      <dgm:prSet/>
      <dgm:spPr/>
      <dgm:t>
        <a:bodyPr/>
        <a:lstStyle/>
        <a:p>
          <a:endParaRPr kumimoji="1" lang="ja-JP" altLang="en-US"/>
        </a:p>
      </dgm:t>
    </dgm:pt>
    <dgm:pt modelId="{F7790D44-DA88-43E4-A5BC-E88CC22FF7B7}" type="sibTrans" cxnId="{A1C0EF09-ADC1-4072-9B8B-FD3A5BC623AA}">
      <dgm:prSet/>
      <dgm:spPr/>
      <dgm:t>
        <a:bodyPr/>
        <a:lstStyle/>
        <a:p>
          <a:endParaRPr kumimoji="1" lang="ja-JP" altLang="en-US"/>
        </a:p>
      </dgm:t>
    </dgm:pt>
    <dgm:pt modelId="{B5E79186-D730-4E1E-8754-4D734C2850DE}">
      <dgm:prSet phldrT="[テキスト]"/>
      <dgm:spPr/>
      <dgm:t>
        <a:bodyPr/>
        <a:lstStyle/>
        <a:p>
          <a:r>
            <a:rPr kumimoji="1" lang="ja-JP" altLang="en-US" b="1" dirty="0" smtClean="0"/>
            <a:t>レポート作成（八月上旬～９月２８日月曜日）</a:t>
          </a:r>
          <a:endParaRPr kumimoji="1" lang="ja-JP" altLang="en-US" b="1" dirty="0"/>
        </a:p>
      </dgm:t>
    </dgm:pt>
    <dgm:pt modelId="{3C59E133-AC79-4698-A8D3-F3DE2F7000F7}" type="sibTrans" cxnId="{3414D457-A815-467F-83D6-0C98F8ADF169}">
      <dgm:prSet/>
      <dgm:spPr/>
      <dgm:t>
        <a:bodyPr/>
        <a:lstStyle/>
        <a:p>
          <a:endParaRPr kumimoji="1" lang="ja-JP" altLang="en-US"/>
        </a:p>
      </dgm:t>
    </dgm:pt>
    <dgm:pt modelId="{21C5A251-5F94-4CA0-A6F5-2605D1B09616}" type="parTrans" cxnId="{3414D457-A815-467F-83D6-0C98F8ADF169}">
      <dgm:prSet/>
      <dgm:spPr/>
      <dgm:t>
        <a:bodyPr/>
        <a:lstStyle/>
        <a:p>
          <a:endParaRPr kumimoji="1" lang="ja-JP" altLang="en-US"/>
        </a:p>
      </dgm:t>
    </dgm:pt>
    <dgm:pt modelId="{379742F5-7481-430D-8B9B-830E1ECA7905}" type="pres">
      <dgm:prSet presAssocID="{79C1505B-7C5D-4EF8-9387-F577DB7859C5}" presName="Name0" presStyleCnt="0">
        <dgm:presLayoutVars>
          <dgm:dir/>
          <dgm:animLvl val="lvl"/>
          <dgm:resizeHandles val="exact"/>
        </dgm:presLayoutVars>
      </dgm:prSet>
      <dgm:spPr/>
    </dgm:pt>
    <dgm:pt modelId="{A1C831CB-F49E-415E-BDCE-CA50097FC9EF}" type="pres">
      <dgm:prSet presAssocID="{B5E79186-D730-4E1E-8754-4D734C2850DE}" presName="boxAndChildren" presStyleCnt="0"/>
      <dgm:spPr/>
    </dgm:pt>
    <dgm:pt modelId="{1B5F5BC1-B15C-4C1B-90F3-6C5D2D8ABED8}" type="pres">
      <dgm:prSet presAssocID="{B5E79186-D730-4E1E-8754-4D734C2850DE}" presName="parentTextBox" presStyleLbl="node1" presStyleIdx="0" presStyleCnt="3"/>
      <dgm:spPr/>
      <dgm:t>
        <a:bodyPr/>
        <a:lstStyle/>
        <a:p>
          <a:endParaRPr kumimoji="1" lang="ja-JP" altLang="en-US"/>
        </a:p>
      </dgm:t>
    </dgm:pt>
    <dgm:pt modelId="{70669925-6FEA-41B2-91F7-DE6957BB65B3}" type="pres">
      <dgm:prSet presAssocID="{B5E79186-D730-4E1E-8754-4D734C2850DE}" presName="entireBox" presStyleLbl="node1" presStyleIdx="0" presStyleCnt="3"/>
      <dgm:spPr/>
      <dgm:t>
        <a:bodyPr/>
        <a:lstStyle/>
        <a:p>
          <a:endParaRPr kumimoji="1" lang="ja-JP" altLang="en-US"/>
        </a:p>
      </dgm:t>
    </dgm:pt>
    <dgm:pt modelId="{08941EFE-A5C9-40BD-96BA-095BD7D4452B}" type="pres">
      <dgm:prSet presAssocID="{B5E79186-D730-4E1E-8754-4D734C2850DE}" presName="descendantBox" presStyleCnt="0"/>
      <dgm:spPr/>
    </dgm:pt>
    <dgm:pt modelId="{7020CDC3-E899-47A0-9641-4EE9C74A6529}" type="pres">
      <dgm:prSet presAssocID="{CED04E83-87D5-4C42-9348-304EAB34AE2C}" presName="childTextBox" presStyleLbl="fgAccFollowNode1" presStyleIdx="0" presStyleCnt="3">
        <dgm:presLayoutVars>
          <dgm:bulletEnabled val="1"/>
        </dgm:presLayoutVars>
      </dgm:prSet>
      <dgm:spPr/>
      <dgm:t>
        <a:bodyPr/>
        <a:lstStyle/>
        <a:p>
          <a:endParaRPr kumimoji="1" lang="ja-JP" altLang="en-US"/>
        </a:p>
      </dgm:t>
    </dgm:pt>
    <dgm:pt modelId="{3FB08E3A-ECB3-41A0-A14E-F9DAF50E6E6A}" type="pres">
      <dgm:prSet presAssocID="{B44107E5-2000-4992-BDF2-ED29B4D7DFB2}" presName="sp" presStyleCnt="0"/>
      <dgm:spPr/>
    </dgm:pt>
    <dgm:pt modelId="{38311052-0EC4-44DD-AFD7-3F0EE1AF9CA6}" type="pres">
      <dgm:prSet presAssocID="{C472B867-A271-41E9-8287-7FCD7861A404}" presName="arrowAndChildren" presStyleCnt="0"/>
      <dgm:spPr/>
    </dgm:pt>
    <dgm:pt modelId="{D1720EBA-29D0-4347-967F-84CC179E5801}" type="pres">
      <dgm:prSet presAssocID="{C472B867-A271-41E9-8287-7FCD7861A404}" presName="parentTextArrow" presStyleLbl="node1" presStyleIdx="0" presStyleCnt="3"/>
      <dgm:spPr/>
      <dgm:t>
        <a:bodyPr/>
        <a:lstStyle/>
        <a:p>
          <a:endParaRPr kumimoji="1" lang="ja-JP" altLang="en-US"/>
        </a:p>
      </dgm:t>
    </dgm:pt>
    <dgm:pt modelId="{DE0BF611-C9D9-4CA1-9A15-8FE4C6247A7B}" type="pres">
      <dgm:prSet presAssocID="{C472B867-A271-41E9-8287-7FCD7861A404}" presName="arrow" presStyleLbl="node1" presStyleIdx="1" presStyleCnt="3"/>
      <dgm:spPr/>
      <dgm:t>
        <a:bodyPr/>
        <a:lstStyle/>
        <a:p>
          <a:endParaRPr kumimoji="1" lang="ja-JP" altLang="en-US"/>
        </a:p>
      </dgm:t>
    </dgm:pt>
    <dgm:pt modelId="{71124EB8-441C-4D2A-AB07-8DE14CB83204}" type="pres">
      <dgm:prSet presAssocID="{C472B867-A271-41E9-8287-7FCD7861A404}" presName="descendantArrow" presStyleCnt="0"/>
      <dgm:spPr/>
    </dgm:pt>
    <dgm:pt modelId="{67AA788E-6055-4C23-8296-69E3EA747CE4}" type="pres">
      <dgm:prSet presAssocID="{BDCA5166-02F5-4502-8F85-DCDE18E05799}" presName="childTextArrow" presStyleLbl="fgAccFollowNode1" presStyleIdx="1" presStyleCnt="3">
        <dgm:presLayoutVars>
          <dgm:bulletEnabled val="1"/>
        </dgm:presLayoutVars>
      </dgm:prSet>
      <dgm:spPr/>
      <dgm:t>
        <a:bodyPr/>
        <a:lstStyle/>
        <a:p>
          <a:endParaRPr kumimoji="1" lang="ja-JP" altLang="en-US"/>
        </a:p>
      </dgm:t>
    </dgm:pt>
    <dgm:pt modelId="{A9C0C5D2-1DE7-4BAF-9E87-43F374AB8FC3}" type="pres">
      <dgm:prSet presAssocID="{03E89308-6408-44B0-A526-2C3DCA39636E}" presName="sp" presStyleCnt="0"/>
      <dgm:spPr/>
    </dgm:pt>
    <dgm:pt modelId="{71DB0B4C-F65A-4D2D-A35B-F0CDB7B72489}" type="pres">
      <dgm:prSet presAssocID="{24B04D8D-93E5-417D-AC23-968D342EE8C1}" presName="arrowAndChildren" presStyleCnt="0"/>
      <dgm:spPr/>
    </dgm:pt>
    <dgm:pt modelId="{A456BC51-07FF-47EC-BAC6-80BC867925D7}" type="pres">
      <dgm:prSet presAssocID="{24B04D8D-93E5-417D-AC23-968D342EE8C1}" presName="parentTextArrow" presStyleLbl="node1" presStyleIdx="1" presStyleCnt="3"/>
      <dgm:spPr/>
      <dgm:t>
        <a:bodyPr/>
        <a:lstStyle/>
        <a:p>
          <a:endParaRPr kumimoji="1" lang="ja-JP" altLang="en-US"/>
        </a:p>
      </dgm:t>
    </dgm:pt>
    <dgm:pt modelId="{66CBDF6F-0773-4BD3-9CF8-EAD86F807CDD}" type="pres">
      <dgm:prSet presAssocID="{24B04D8D-93E5-417D-AC23-968D342EE8C1}" presName="arrow" presStyleLbl="node1" presStyleIdx="2" presStyleCnt="3"/>
      <dgm:spPr/>
      <dgm:t>
        <a:bodyPr/>
        <a:lstStyle/>
        <a:p>
          <a:endParaRPr kumimoji="1" lang="ja-JP" altLang="en-US"/>
        </a:p>
      </dgm:t>
    </dgm:pt>
    <dgm:pt modelId="{586054A5-FC3B-417B-B91B-1544AD2B2465}" type="pres">
      <dgm:prSet presAssocID="{24B04D8D-93E5-417D-AC23-968D342EE8C1}" presName="descendantArrow" presStyleCnt="0"/>
      <dgm:spPr/>
    </dgm:pt>
    <dgm:pt modelId="{6FE132DB-0E88-478C-83AF-A5F2824E3471}" type="pres">
      <dgm:prSet presAssocID="{A1B719C8-5C42-4FA4-B422-A6A922474628}" presName="childTextArrow" presStyleLbl="fgAccFollowNode1" presStyleIdx="2" presStyleCnt="3">
        <dgm:presLayoutVars>
          <dgm:bulletEnabled val="1"/>
        </dgm:presLayoutVars>
      </dgm:prSet>
      <dgm:spPr/>
      <dgm:t>
        <a:bodyPr/>
        <a:lstStyle/>
        <a:p>
          <a:endParaRPr kumimoji="1" lang="ja-JP" altLang="en-US"/>
        </a:p>
      </dgm:t>
    </dgm:pt>
  </dgm:ptLst>
  <dgm:cxnLst>
    <dgm:cxn modelId="{4089C925-D390-4C36-9A4D-27C323771445}" type="presOf" srcId="{B5E79186-D730-4E1E-8754-4D734C2850DE}" destId="{1B5F5BC1-B15C-4C1B-90F3-6C5D2D8ABED8}" srcOrd="0" destOrd="0" presId="urn:microsoft.com/office/officeart/2005/8/layout/process4"/>
    <dgm:cxn modelId="{03675007-4C44-4EE7-88D8-D949AA76572E}" type="presOf" srcId="{C472B867-A271-41E9-8287-7FCD7861A404}" destId="{D1720EBA-29D0-4347-967F-84CC179E5801}" srcOrd="0" destOrd="0" presId="urn:microsoft.com/office/officeart/2005/8/layout/process4"/>
    <dgm:cxn modelId="{741119AF-FBF6-45F1-B563-1F297C78E612}" srcId="{79C1505B-7C5D-4EF8-9387-F577DB7859C5}" destId="{C472B867-A271-41E9-8287-7FCD7861A404}" srcOrd="1" destOrd="0" parTransId="{B9526276-952B-4533-B060-320A5167CCDB}" sibTransId="{B44107E5-2000-4992-BDF2-ED29B4D7DFB2}"/>
    <dgm:cxn modelId="{929E2D9C-4655-490E-884A-0B5661ACC6E7}" srcId="{24B04D8D-93E5-417D-AC23-968D342EE8C1}" destId="{A1B719C8-5C42-4FA4-B422-A6A922474628}" srcOrd="0" destOrd="0" parTransId="{90C86097-C39A-490D-B6E1-9B723B6D2952}" sibTransId="{0379D017-AA22-4599-9C4D-123849DB1098}"/>
    <dgm:cxn modelId="{6E3A3D24-DDFD-476D-8C1B-9181B52EF06C}" type="presOf" srcId="{24B04D8D-93E5-417D-AC23-968D342EE8C1}" destId="{66CBDF6F-0773-4BD3-9CF8-EAD86F807CDD}" srcOrd="1" destOrd="0" presId="urn:microsoft.com/office/officeart/2005/8/layout/process4"/>
    <dgm:cxn modelId="{14DA6EF1-D9DE-47F6-B924-43AF098A857E}" type="presOf" srcId="{79C1505B-7C5D-4EF8-9387-F577DB7859C5}" destId="{379742F5-7481-430D-8B9B-830E1ECA7905}" srcOrd="0" destOrd="0" presId="urn:microsoft.com/office/officeart/2005/8/layout/process4"/>
    <dgm:cxn modelId="{ECD6386A-3BEF-40A5-B322-ABBDC2B50CC0}" type="presOf" srcId="{B5E79186-D730-4E1E-8754-4D734C2850DE}" destId="{70669925-6FEA-41B2-91F7-DE6957BB65B3}" srcOrd="1" destOrd="0" presId="urn:microsoft.com/office/officeart/2005/8/layout/process4"/>
    <dgm:cxn modelId="{E807E8AB-489C-46F6-9EDD-4AD0482650AA}" type="presOf" srcId="{24B04D8D-93E5-417D-AC23-968D342EE8C1}" destId="{A456BC51-07FF-47EC-BAC6-80BC867925D7}" srcOrd="0" destOrd="0" presId="urn:microsoft.com/office/officeart/2005/8/layout/process4"/>
    <dgm:cxn modelId="{F59CB041-3E3B-4EB7-AFFB-823A92ABA68E}" type="presOf" srcId="{BDCA5166-02F5-4502-8F85-DCDE18E05799}" destId="{67AA788E-6055-4C23-8296-69E3EA747CE4}" srcOrd="0" destOrd="0" presId="urn:microsoft.com/office/officeart/2005/8/layout/process4"/>
    <dgm:cxn modelId="{A1C0EF09-ADC1-4072-9B8B-FD3A5BC623AA}" srcId="{B5E79186-D730-4E1E-8754-4D734C2850DE}" destId="{CED04E83-87D5-4C42-9348-304EAB34AE2C}" srcOrd="0" destOrd="0" parTransId="{946B1CCA-4053-4F4C-AE4C-1ADBEA51A0C9}" sibTransId="{F7790D44-DA88-43E4-A5BC-E88CC22FF7B7}"/>
    <dgm:cxn modelId="{E05DB2A6-2156-4880-8DEA-47E855BA4B0B}" srcId="{79C1505B-7C5D-4EF8-9387-F577DB7859C5}" destId="{24B04D8D-93E5-417D-AC23-968D342EE8C1}" srcOrd="0" destOrd="0" parTransId="{0AFDB6D4-9482-4FA7-997A-A69E4971FF73}" sibTransId="{03E89308-6408-44B0-A526-2C3DCA39636E}"/>
    <dgm:cxn modelId="{E5DD2C94-6F9B-49D0-8CEF-073A41B846C3}" type="presOf" srcId="{C472B867-A271-41E9-8287-7FCD7861A404}" destId="{DE0BF611-C9D9-4CA1-9A15-8FE4C6247A7B}" srcOrd="1" destOrd="0" presId="urn:microsoft.com/office/officeart/2005/8/layout/process4"/>
    <dgm:cxn modelId="{BA92B73E-1F4C-40F5-A06A-F11F1443AF58}" type="presOf" srcId="{CED04E83-87D5-4C42-9348-304EAB34AE2C}" destId="{7020CDC3-E899-47A0-9641-4EE9C74A6529}" srcOrd="0" destOrd="0" presId="urn:microsoft.com/office/officeart/2005/8/layout/process4"/>
    <dgm:cxn modelId="{B57885A9-932C-4957-8692-FDB0A8C23866}" srcId="{C472B867-A271-41E9-8287-7FCD7861A404}" destId="{BDCA5166-02F5-4502-8F85-DCDE18E05799}" srcOrd="0" destOrd="0" parTransId="{FE1050B9-2975-4645-B065-09431A08081B}" sibTransId="{AB59EC73-7598-41DF-AD3E-28AB6A3649FD}"/>
    <dgm:cxn modelId="{3414D457-A815-467F-83D6-0C98F8ADF169}" srcId="{79C1505B-7C5D-4EF8-9387-F577DB7859C5}" destId="{B5E79186-D730-4E1E-8754-4D734C2850DE}" srcOrd="2" destOrd="0" parTransId="{21C5A251-5F94-4CA0-A6F5-2605D1B09616}" sibTransId="{3C59E133-AC79-4698-A8D3-F3DE2F7000F7}"/>
    <dgm:cxn modelId="{A1191AC4-AD08-4FC2-B82C-C88B667CEB0E}" type="presOf" srcId="{A1B719C8-5C42-4FA4-B422-A6A922474628}" destId="{6FE132DB-0E88-478C-83AF-A5F2824E3471}" srcOrd="0" destOrd="0" presId="urn:microsoft.com/office/officeart/2005/8/layout/process4"/>
    <dgm:cxn modelId="{D339B1EF-268B-4E0D-9F58-DDAC9AAA4697}" type="presParOf" srcId="{379742F5-7481-430D-8B9B-830E1ECA7905}" destId="{A1C831CB-F49E-415E-BDCE-CA50097FC9EF}" srcOrd="0" destOrd="0" presId="urn:microsoft.com/office/officeart/2005/8/layout/process4"/>
    <dgm:cxn modelId="{D162548D-74D9-4F10-8EFE-4E38B0DA44D8}" type="presParOf" srcId="{A1C831CB-F49E-415E-BDCE-CA50097FC9EF}" destId="{1B5F5BC1-B15C-4C1B-90F3-6C5D2D8ABED8}" srcOrd="0" destOrd="0" presId="urn:microsoft.com/office/officeart/2005/8/layout/process4"/>
    <dgm:cxn modelId="{45CA7061-6F56-4258-B063-E1BB25A547DC}" type="presParOf" srcId="{A1C831CB-F49E-415E-BDCE-CA50097FC9EF}" destId="{70669925-6FEA-41B2-91F7-DE6957BB65B3}" srcOrd="1" destOrd="0" presId="urn:microsoft.com/office/officeart/2005/8/layout/process4"/>
    <dgm:cxn modelId="{637585E4-49A2-49DB-AB81-1CBAB026060B}" type="presParOf" srcId="{A1C831CB-F49E-415E-BDCE-CA50097FC9EF}" destId="{08941EFE-A5C9-40BD-96BA-095BD7D4452B}" srcOrd="2" destOrd="0" presId="urn:microsoft.com/office/officeart/2005/8/layout/process4"/>
    <dgm:cxn modelId="{93EE98AD-A8ED-46E4-BF24-06A22A234C4D}" type="presParOf" srcId="{08941EFE-A5C9-40BD-96BA-095BD7D4452B}" destId="{7020CDC3-E899-47A0-9641-4EE9C74A6529}" srcOrd="0" destOrd="0" presId="urn:microsoft.com/office/officeart/2005/8/layout/process4"/>
    <dgm:cxn modelId="{708AE25A-FB3D-4F27-8625-DA5CF7E69864}" type="presParOf" srcId="{379742F5-7481-430D-8B9B-830E1ECA7905}" destId="{3FB08E3A-ECB3-41A0-A14E-F9DAF50E6E6A}" srcOrd="1" destOrd="0" presId="urn:microsoft.com/office/officeart/2005/8/layout/process4"/>
    <dgm:cxn modelId="{E3DED7FA-496A-4911-BE32-5F2AC46AC530}" type="presParOf" srcId="{379742F5-7481-430D-8B9B-830E1ECA7905}" destId="{38311052-0EC4-44DD-AFD7-3F0EE1AF9CA6}" srcOrd="2" destOrd="0" presId="urn:microsoft.com/office/officeart/2005/8/layout/process4"/>
    <dgm:cxn modelId="{D7DC866C-5DC5-4917-88A0-F678A444C32A}" type="presParOf" srcId="{38311052-0EC4-44DD-AFD7-3F0EE1AF9CA6}" destId="{D1720EBA-29D0-4347-967F-84CC179E5801}" srcOrd="0" destOrd="0" presId="urn:microsoft.com/office/officeart/2005/8/layout/process4"/>
    <dgm:cxn modelId="{C256F399-3366-45E4-A155-2FFED63C2ABC}" type="presParOf" srcId="{38311052-0EC4-44DD-AFD7-3F0EE1AF9CA6}" destId="{DE0BF611-C9D9-4CA1-9A15-8FE4C6247A7B}" srcOrd="1" destOrd="0" presId="urn:microsoft.com/office/officeart/2005/8/layout/process4"/>
    <dgm:cxn modelId="{003EB42B-F225-49B6-BF36-F6F7FA9378CE}" type="presParOf" srcId="{38311052-0EC4-44DD-AFD7-3F0EE1AF9CA6}" destId="{71124EB8-441C-4D2A-AB07-8DE14CB83204}" srcOrd="2" destOrd="0" presId="urn:microsoft.com/office/officeart/2005/8/layout/process4"/>
    <dgm:cxn modelId="{824CCF44-2707-4145-963A-BB7E2BE2F055}" type="presParOf" srcId="{71124EB8-441C-4D2A-AB07-8DE14CB83204}" destId="{67AA788E-6055-4C23-8296-69E3EA747CE4}" srcOrd="0" destOrd="0" presId="urn:microsoft.com/office/officeart/2005/8/layout/process4"/>
    <dgm:cxn modelId="{7546892F-C7D2-4EC6-BECB-2C8ECB5BFE8D}" type="presParOf" srcId="{379742F5-7481-430D-8B9B-830E1ECA7905}" destId="{A9C0C5D2-1DE7-4BAF-9E87-43F374AB8FC3}" srcOrd="3" destOrd="0" presId="urn:microsoft.com/office/officeart/2005/8/layout/process4"/>
    <dgm:cxn modelId="{08168296-5372-4499-A72B-E78C3D05BCDC}" type="presParOf" srcId="{379742F5-7481-430D-8B9B-830E1ECA7905}" destId="{71DB0B4C-F65A-4D2D-A35B-F0CDB7B72489}" srcOrd="4" destOrd="0" presId="urn:microsoft.com/office/officeart/2005/8/layout/process4"/>
    <dgm:cxn modelId="{DAAC6C9A-A36A-4002-A1D7-A87BC1E0EA88}" type="presParOf" srcId="{71DB0B4C-F65A-4D2D-A35B-F0CDB7B72489}" destId="{A456BC51-07FF-47EC-BAC6-80BC867925D7}" srcOrd="0" destOrd="0" presId="urn:microsoft.com/office/officeart/2005/8/layout/process4"/>
    <dgm:cxn modelId="{2D3D3C82-CC54-4D0C-AEF6-5926E7A054C1}" type="presParOf" srcId="{71DB0B4C-F65A-4D2D-A35B-F0CDB7B72489}" destId="{66CBDF6F-0773-4BD3-9CF8-EAD86F807CDD}" srcOrd="1" destOrd="0" presId="urn:microsoft.com/office/officeart/2005/8/layout/process4"/>
    <dgm:cxn modelId="{331560A3-C333-4F14-915B-12ED1848A19B}" type="presParOf" srcId="{71DB0B4C-F65A-4D2D-A35B-F0CDB7B72489}" destId="{586054A5-FC3B-417B-B91B-1544AD2B2465}" srcOrd="2" destOrd="0" presId="urn:microsoft.com/office/officeart/2005/8/layout/process4"/>
    <dgm:cxn modelId="{F60EE205-AA50-4D75-9C7A-D59618961417}" type="presParOf" srcId="{586054A5-FC3B-417B-B91B-1544AD2B2465}" destId="{6FE132DB-0E88-478C-83AF-A5F2824E3471}" srcOrd="0" destOrd="0" presId="urn:microsoft.com/office/officeart/2005/8/layout/process4"/>
  </dgm:cxnLst>
  <dgm:bg/>
  <dgm:whole/>
</dgm:dataModel>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二等辺三角形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タイトル 7"/>
          <p:cNvSpPr>
            <a:spLocks noGrp="1"/>
          </p:cNvSpPr>
          <p:nvPr>
            <p:ph type="ctrTitle"/>
          </p:nvPr>
        </p:nvSpPr>
        <p:spPr>
          <a:xfrm>
            <a:off x="540544" y="776288"/>
            <a:ext cx="8062912" cy="1470025"/>
          </a:xfrm>
        </p:spPr>
        <p:txBody>
          <a:bodyPr anchor="b">
            <a:normAutofit/>
          </a:bodyPr>
          <a:lstStyle>
            <a:lvl1pPr algn="r">
              <a:defRPr sz="4400"/>
            </a:lvl1pPr>
          </a:lstStyle>
          <a:p>
            <a:r>
              <a:rPr kumimoji="0" lang="ja-JP" altLang="en-US" smtClean="0"/>
              <a:t>マスタ タイトルの書式設定</a:t>
            </a:r>
            <a:endParaRPr kumimoji="0" lang="en-US"/>
          </a:p>
        </p:txBody>
      </p:sp>
      <p:sp>
        <p:nvSpPr>
          <p:cNvPr id="9" name="サブタイトル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a:xfrm>
            <a:off x="1371600" y="6012656"/>
            <a:ext cx="5791200" cy="365125"/>
          </a:xfrm>
        </p:spPr>
        <p:txBody>
          <a:bodyPr tIns="0" bIns="0" anchor="t"/>
          <a:lstStyle>
            <a:lvl1pPr algn="r">
              <a:defRPr sz="1000"/>
            </a:lvl1pPr>
          </a:lstStyle>
          <a:p>
            <a:fld id="{6B0CDBF2-33AB-4C44-93AB-6F95A322D892}" type="datetimeFigureOut">
              <a:rPr kumimoji="1" lang="ja-JP" altLang="en-US" smtClean="0"/>
              <a:t>2009/5/22</a:t>
            </a:fld>
            <a:endParaRPr kumimoji="1" lang="ja-JP" altLang="en-US"/>
          </a:p>
        </p:txBody>
      </p:sp>
      <p:sp>
        <p:nvSpPr>
          <p:cNvPr id="17" name="フッター プレースホルダ 16"/>
          <p:cNvSpPr>
            <a:spLocks noGrp="1"/>
          </p:cNvSpPr>
          <p:nvPr>
            <p:ph type="ftr" sz="quarter" idx="11"/>
          </p:nvPr>
        </p:nvSpPr>
        <p:spPr>
          <a:xfrm>
            <a:off x="1371600" y="5650704"/>
            <a:ext cx="5791200" cy="365125"/>
          </a:xfrm>
        </p:spPr>
        <p:txBody>
          <a:bodyPr tIns="0" bIns="0" anchor="b"/>
          <a:lstStyle>
            <a:lvl1pPr algn="r">
              <a:defRPr sz="1100"/>
            </a:lvl1pPr>
          </a:lstStyle>
          <a:p>
            <a:endParaRPr kumimoji="1" lang="ja-JP" altLang="en-US"/>
          </a:p>
        </p:txBody>
      </p:sp>
      <p:sp>
        <p:nvSpPr>
          <p:cNvPr id="29" name="スライド番号プレースホルダ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08AFF895-F1A4-42FB-A404-AAA34DCAEB8F}" type="slidenum">
              <a:rPr kumimoji="1" lang="ja-JP" altLang="en-US" smtClean="0"/>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6B0CDBF2-33AB-4C44-93AB-6F95A322D892}" type="datetimeFigureOut">
              <a:rPr kumimoji="1" lang="ja-JP" altLang="en-US" smtClean="0"/>
              <a:t>2009/5/22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8AFF895-F1A4-42FB-A404-AAA34DCAEB8F}" type="slidenum">
              <a:rPr kumimoji="1" lang="ja-JP" altLang="en-US" smtClean="0"/>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81800" y="381000"/>
            <a:ext cx="1905000" cy="5486400"/>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381000"/>
            <a:ext cx="6248400" cy="5486400"/>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6B0CDBF2-33AB-4C44-93AB-6F95A322D892}" type="datetimeFigureOut">
              <a:rPr kumimoji="1" lang="ja-JP" altLang="en-US" smtClean="0"/>
              <a:t>2009/5/22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8AFF895-F1A4-42FB-A404-AAA34DCAEB8F}" type="slidenum">
              <a:rPr kumimoji="1" lang="ja-JP" altLang="en-US" smtClean="0"/>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67494"/>
            <a:ext cx="8229600" cy="1399032"/>
          </a:xfrm>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a:xfrm>
            <a:off x="457200" y="1882808"/>
            <a:ext cx="8229600" cy="45720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a:xfrm>
            <a:off x="4791456" y="6480048"/>
            <a:ext cx="2133600" cy="301752"/>
          </a:xfrm>
        </p:spPr>
        <p:txBody>
          <a:bodyPr/>
          <a:lstStyle/>
          <a:p>
            <a:fld id="{6B0CDBF2-33AB-4C44-93AB-6F95A322D892}" type="datetimeFigureOut">
              <a:rPr kumimoji="1" lang="ja-JP" altLang="en-US" smtClean="0"/>
              <a:t>2009/5/22</a:t>
            </a:fld>
            <a:endParaRPr kumimoji="1" lang="ja-JP" altLang="en-US"/>
          </a:p>
        </p:txBody>
      </p:sp>
      <p:sp>
        <p:nvSpPr>
          <p:cNvPr id="5" name="フッター プレースホルダ 4"/>
          <p:cNvSpPr>
            <a:spLocks noGrp="1"/>
          </p:cNvSpPr>
          <p:nvPr>
            <p:ph type="ftr" sz="quarter" idx="11"/>
          </p:nvPr>
        </p:nvSpPr>
        <p:spPr>
          <a:xfrm>
            <a:off x="457200" y="6480969"/>
            <a:ext cx="4260056" cy="300831"/>
          </a:xfr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8AFF895-F1A4-42FB-A404-AAA34DCAEB8F}" type="slidenum">
              <a:rPr kumimoji="1" lang="ja-JP" altLang="en-US" smtClean="0"/>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2">
        <a:schemeClr val="bg1"/>
      </p:bgRef>
    </p:bg>
    <p:spTree>
      <p:nvGrpSpPr>
        <p:cNvPr id="1" name=""/>
        <p:cNvGrpSpPr/>
        <p:nvPr/>
      </p:nvGrpSpPr>
      <p:grpSpPr>
        <a:xfrm>
          <a:off x="0" y="0"/>
          <a:ext cx="0" cy="0"/>
          <a:chOff x="0" y="0"/>
          <a:chExt cx="0" cy="0"/>
        </a:xfrm>
      </p:grpSpPr>
      <p:sp>
        <p:nvSpPr>
          <p:cNvPr id="9" name="直角三角形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二等辺三角形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日付プレースホルダ 3"/>
          <p:cNvSpPr>
            <a:spLocks noGrp="1"/>
          </p:cNvSpPr>
          <p:nvPr>
            <p:ph type="dt" sz="half" idx="10"/>
          </p:nvPr>
        </p:nvSpPr>
        <p:spPr>
          <a:xfrm>
            <a:off x="6955632" y="6477000"/>
            <a:ext cx="2133600" cy="304800"/>
          </a:xfrm>
        </p:spPr>
        <p:txBody>
          <a:bodyPr/>
          <a:lstStyle/>
          <a:p>
            <a:fld id="{6B0CDBF2-33AB-4C44-93AB-6F95A322D892}" type="datetimeFigureOut">
              <a:rPr kumimoji="1" lang="ja-JP" altLang="en-US" smtClean="0"/>
              <a:t>2009/5/22</a:t>
            </a:fld>
            <a:endParaRPr kumimoji="1" lang="ja-JP" altLang="en-US"/>
          </a:p>
        </p:txBody>
      </p:sp>
      <p:sp>
        <p:nvSpPr>
          <p:cNvPr id="5" name="フッター プレースホルダ 4"/>
          <p:cNvSpPr>
            <a:spLocks noGrp="1"/>
          </p:cNvSpPr>
          <p:nvPr>
            <p:ph type="ftr" sz="quarter" idx="11"/>
          </p:nvPr>
        </p:nvSpPr>
        <p:spPr>
          <a:xfrm>
            <a:off x="2619376" y="6480969"/>
            <a:ext cx="4260056" cy="300831"/>
          </a:xfrm>
        </p:spPr>
        <p:txBody>
          <a:bodyPr/>
          <a:lstStyle/>
          <a:p>
            <a:endParaRPr kumimoji="1" lang="ja-JP" altLang="en-US"/>
          </a:p>
        </p:txBody>
      </p:sp>
      <p:sp>
        <p:nvSpPr>
          <p:cNvPr id="6" name="スライド番号プレースホルダ 5"/>
          <p:cNvSpPr>
            <a:spLocks noGrp="1"/>
          </p:cNvSpPr>
          <p:nvPr>
            <p:ph type="sldNum" sz="quarter" idx="12"/>
          </p:nvPr>
        </p:nvSpPr>
        <p:spPr>
          <a:xfrm>
            <a:off x="8451056" y="809624"/>
            <a:ext cx="502920" cy="300831"/>
          </a:xfrm>
        </p:spPr>
        <p:txBody>
          <a:bodyPr/>
          <a:lstStyle/>
          <a:p>
            <a:fld id="{08AFF895-F1A4-42FB-A404-AAA34DCAEB8F}" type="slidenum">
              <a:rPr kumimoji="1" lang="ja-JP" altLang="en-US" smtClean="0"/>
              <a:t>&lt;#&gt;</a:t>
            </a:fld>
            <a:endParaRPr kumimoji="1" lang="ja-JP" altLang="en-US"/>
          </a:p>
        </p:txBody>
      </p:sp>
      <p:cxnSp>
        <p:nvCxnSpPr>
          <p:cNvPr id="11" name="直線コネクタ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直線コネクタ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タイトル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marL="0" algn="l">
              <a:defRPr/>
            </a:lvl1pPr>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a:xfrm>
            <a:off x="4791456" y="6480969"/>
            <a:ext cx="2133600" cy="301752"/>
          </a:xfrm>
        </p:spPr>
        <p:txBody>
          <a:bodyPr/>
          <a:lstStyle/>
          <a:p>
            <a:fld id="{6B0CDBF2-33AB-4C44-93AB-6F95A322D892}" type="datetimeFigureOut">
              <a:rPr kumimoji="1" lang="ja-JP" altLang="en-US" smtClean="0"/>
              <a:t>2009/5/22</a:t>
            </a:fld>
            <a:endParaRPr kumimoji="1" lang="ja-JP" altLang="en-US"/>
          </a:p>
        </p:txBody>
      </p:sp>
      <p:sp>
        <p:nvSpPr>
          <p:cNvPr id="6" name="フッター プレースホルダ 5"/>
          <p:cNvSpPr>
            <a:spLocks noGrp="1"/>
          </p:cNvSpPr>
          <p:nvPr>
            <p:ph type="ftr" sz="quarter" idx="11"/>
          </p:nvPr>
        </p:nvSpPr>
        <p:spPr>
          <a:xfrm>
            <a:off x="457200" y="6480969"/>
            <a:ext cx="4260056" cy="301752"/>
          </a:xfrm>
        </p:spPr>
        <p:txBody>
          <a:bodyPr/>
          <a:lstStyle/>
          <a:p>
            <a:endParaRPr kumimoji="1" lang="ja-JP" altLang="en-US"/>
          </a:p>
        </p:txBody>
      </p:sp>
      <p:sp>
        <p:nvSpPr>
          <p:cNvPr id="7" name="スライド番号プレースホルダ 6"/>
          <p:cNvSpPr>
            <a:spLocks noGrp="1"/>
          </p:cNvSpPr>
          <p:nvPr>
            <p:ph type="sldNum" sz="quarter" idx="12"/>
          </p:nvPr>
        </p:nvSpPr>
        <p:spPr>
          <a:xfrm>
            <a:off x="7589520" y="6480969"/>
            <a:ext cx="502920" cy="301752"/>
          </a:xfrm>
        </p:spPr>
        <p:txBody>
          <a:bodyPr/>
          <a:lstStyle/>
          <a:p>
            <a:fld id="{08AFF895-F1A4-42FB-A404-AAA34DCAEB8F}" type="slidenum">
              <a:rPr kumimoji="1" lang="ja-JP" altLang="en-US" smtClean="0"/>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bg>
      <p:bgRef idx="1002">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5" name="コンテンツ プレースホルダ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a:xfrm>
            <a:off x="4791456" y="6480969"/>
            <a:ext cx="2130552" cy="301752"/>
          </a:xfrm>
        </p:spPr>
        <p:txBody>
          <a:bodyPr/>
          <a:lstStyle/>
          <a:p>
            <a:fld id="{6B0CDBF2-33AB-4C44-93AB-6F95A322D892}" type="datetimeFigureOut">
              <a:rPr kumimoji="1" lang="ja-JP" altLang="en-US" smtClean="0"/>
              <a:t>2009/5/22</a:t>
            </a:fld>
            <a:endParaRPr kumimoji="1" lang="ja-JP" altLang="en-US"/>
          </a:p>
        </p:txBody>
      </p:sp>
      <p:sp>
        <p:nvSpPr>
          <p:cNvPr id="8" name="フッター プレースホルダ 7"/>
          <p:cNvSpPr>
            <a:spLocks noGrp="1"/>
          </p:cNvSpPr>
          <p:nvPr>
            <p:ph type="ftr" sz="quarter" idx="11"/>
          </p:nvPr>
        </p:nvSpPr>
        <p:spPr>
          <a:xfrm>
            <a:off x="457200" y="6480969"/>
            <a:ext cx="4261104" cy="301752"/>
          </a:xfrm>
        </p:spPr>
        <p:txBody>
          <a:bodyPr/>
          <a:lstStyle/>
          <a:p>
            <a:endParaRPr kumimoji="1" lang="ja-JP" altLang="en-US"/>
          </a:p>
        </p:txBody>
      </p:sp>
      <p:sp>
        <p:nvSpPr>
          <p:cNvPr id="9" name="スライド番号プレースホルダ 8"/>
          <p:cNvSpPr>
            <a:spLocks noGrp="1"/>
          </p:cNvSpPr>
          <p:nvPr>
            <p:ph type="sldNum" sz="quarter" idx="12"/>
          </p:nvPr>
        </p:nvSpPr>
        <p:spPr>
          <a:xfrm>
            <a:off x="7589520" y="6483096"/>
            <a:ext cx="502920" cy="301752"/>
          </a:xfrm>
        </p:spPr>
        <p:txBody>
          <a:bodyPr/>
          <a:lstStyle>
            <a:lvl1pPr algn="ctr">
              <a:defRPr/>
            </a:lvl1pPr>
          </a:lstStyle>
          <a:p>
            <a:fld id="{08AFF895-F1A4-42FB-A404-AAA34DCAEB8F}" type="slidenum">
              <a:rPr kumimoji="1" lang="ja-JP" altLang="en-US" smtClean="0"/>
              <a:t>&lt;#&gt;</a:t>
            </a:fld>
            <a:endParaRPr kumimoji="1"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0"/>
            </a:lvl1p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6B0CDBF2-33AB-4C44-93AB-6F95A322D892}" type="datetimeFigureOut">
              <a:rPr kumimoji="1" lang="ja-JP" altLang="en-US" smtClean="0"/>
              <a:t>2009/5/22</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08AFF895-F1A4-42FB-A404-AAA34DCAEB8F}" type="slidenum">
              <a:rPr kumimoji="1" lang="ja-JP" altLang="en-US" smtClean="0"/>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4791456" y="6480969"/>
            <a:ext cx="2133600" cy="301752"/>
          </a:xfrm>
        </p:spPr>
        <p:txBody>
          <a:bodyPr/>
          <a:lstStyle/>
          <a:p>
            <a:fld id="{6B0CDBF2-33AB-4C44-93AB-6F95A322D892}" type="datetimeFigureOut">
              <a:rPr kumimoji="1" lang="ja-JP" altLang="en-US" smtClean="0"/>
              <a:t>2009/5/22</a:t>
            </a:fld>
            <a:endParaRPr kumimoji="1" lang="ja-JP" altLang="en-US"/>
          </a:p>
        </p:txBody>
      </p:sp>
      <p:sp>
        <p:nvSpPr>
          <p:cNvPr id="3" name="フッター プレースホルダ 2"/>
          <p:cNvSpPr>
            <a:spLocks noGrp="1"/>
          </p:cNvSpPr>
          <p:nvPr>
            <p:ph type="ftr" sz="quarter" idx="11"/>
          </p:nvPr>
        </p:nvSpPr>
        <p:spPr>
          <a:xfrm>
            <a:off x="457200" y="6481890"/>
            <a:ext cx="4260056" cy="300831"/>
          </a:xfrm>
        </p:spPr>
        <p:txBody>
          <a:bodyPr/>
          <a:lstStyle/>
          <a:p>
            <a:endParaRPr kumimoji="1" lang="ja-JP" altLang="en-US"/>
          </a:p>
        </p:txBody>
      </p:sp>
      <p:sp>
        <p:nvSpPr>
          <p:cNvPr id="4" name="スライド番号プレースホルダ 3"/>
          <p:cNvSpPr>
            <a:spLocks noGrp="1"/>
          </p:cNvSpPr>
          <p:nvPr>
            <p:ph type="sldNum" sz="quarter" idx="12"/>
          </p:nvPr>
        </p:nvSpPr>
        <p:spPr>
          <a:xfrm>
            <a:off x="7589520" y="6480969"/>
            <a:ext cx="502920" cy="301752"/>
          </a:xfrm>
        </p:spPr>
        <p:txBody>
          <a:bodyPr/>
          <a:lstStyle/>
          <a:p>
            <a:fld id="{08AFF895-F1A4-42FB-A404-AAA34DCAEB8F}" type="slidenum">
              <a:rPr kumimoji="1" lang="ja-JP" altLang="en-US" smtClean="0"/>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bg>
      <p:bgRef idx="1002">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a:xfrm>
            <a:off x="6278976" y="6556248"/>
            <a:ext cx="2133600" cy="301752"/>
          </a:xfrm>
        </p:spPr>
        <p:txBody>
          <a:bodyPr/>
          <a:lstStyle>
            <a:lvl1pPr>
              <a:defRPr sz="900"/>
            </a:lvl1pPr>
          </a:lstStyle>
          <a:p>
            <a:fld id="{6B0CDBF2-33AB-4C44-93AB-6F95A322D892}" type="datetimeFigureOut">
              <a:rPr kumimoji="1" lang="ja-JP" altLang="en-US" smtClean="0"/>
              <a:t>2009/5/22</a:t>
            </a:fld>
            <a:endParaRPr kumimoji="1" lang="ja-JP" altLang="en-US"/>
          </a:p>
        </p:txBody>
      </p:sp>
      <p:sp>
        <p:nvSpPr>
          <p:cNvPr id="6" name="フッター プレースホルダ 5"/>
          <p:cNvSpPr>
            <a:spLocks noGrp="1"/>
          </p:cNvSpPr>
          <p:nvPr>
            <p:ph type="ftr" sz="quarter" idx="11"/>
          </p:nvPr>
        </p:nvSpPr>
        <p:spPr>
          <a:xfrm>
            <a:off x="1135856" y="6556248"/>
            <a:ext cx="5143120" cy="301752"/>
          </a:xfrm>
        </p:spPr>
        <p:txBody>
          <a:bodyPr/>
          <a:lstStyle>
            <a:lvl1pPr>
              <a:defRPr sz="900"/>
            </a:lvl1pPr>
          </a:lstStyle>
          <a:p>
            <a:endParaRPr kumimoji="1" lang="ja-JP" altLang="en-US"/>
          </a:p>
        </p:txBody>
      </p:sp>
      <p:sp>
        <p:nvSpPr>
          <p:cNvPr id="7" name="スライド番号プレースホルダ 6"/>
          <p:cNvSpPr>
            <a:spLocks noGrp="1"/>
          </p:cNvSpPr>
          <p:nvPr>
            <p:ph type="sldNum" sz="quarter" idx="12"/>
          </p:nvPr>
        </p:nvSpPr>
        <p:spPr>
          <a:xfrm>
            <a:off x="8410576" y="6556248"/>
            <a:ext cx="502920" cy="301752"/>
          </a:xfrm>
        </p:spPr>
        <p:txBody>
          <a:bodyPr/>
          <a:lstStyle>
            <a:lvl1pPr>
              <a:defRPr sz="900"/>
            </a:lvl1pPr>
          </a:lstStyle>
          <a:p>
            <a:fld id="{08AFF895-F1A4-42FB-A404-AAA34DCAEB8F}" type="slidenum">
              <a:rPr kumimoji="1" lang="ja-JP" altLang="en-US" smtClean="0"/>
              <a:t>&lt;#&gt;</a:t>
            </a:fld>
            <a:endParaRPr kumimoji="1"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2">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ja-JP" altLang="en-US" smtClean="0"/>
              <a:t>アイコンをクリックして図を追加</a:t>
            </a:r>
            <a:endParaRPr kumimoji="0" lang="en-US" dirty="0"/>
          </a:p>
        </p:txBody>
      </p:sp>
      <p:sp>
        <p:nvSpPr>
          <p:cNvPr id="4" name="テキスト プレースホルダ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a:xfrm>
            <a:off x="6108192" y="6556248"/>
            <a:ext cx="2103120" cy="301752"/>
          </a:xfrm>
        </p:spPr>
        <p:txBody>
          <a:bodyPr/>
          <a:lstStyle>
            <a:lvl1pPr>
              <a:defRPr sz="900"/>
            </a:lvl1pPr>
          </a:lstStyle>
          <a:p>
            <a:fld id="{6B0CDBF2-33AB-4C44-93AB-6F95A322D892}" type="datetimeFigureOut">
              <a:rPr kumimoji="1" lang="ja-JP" altLang="en-US" smtClean="0"/>
              <a:t>2009/5/22</a:t>
            </a:fld>
            <a:endParaRPr kumimoji="1" lang="ja-JP" altLang="en-US"/>
          </a:p>
        </p:txBody>
      </p:sp>
      <p:sp>
        <p:nvSpPr>
          <p:cNvPr id="6" name="フッター プレースホルダ 5"/>
          <p:cNvSpPr>
            <a:spLocks noGrp="1"/>
          </p:cNvSpPr>
          <p:nvPr>
            <p:ph type="ftr" sz="quarter" idx="11"/>
          </p:nvPr>
        </p:nvSpPr>
        <p:spPr>
          <a:xfrm>
            <a:off x="1170432" y="6557169"/>
            <a:ext cx="4948072" cy="301752"/>
          </a:xfrm>
        </p:spPr>
        <p:txBody>
          <a:bodyPr/>
          <a:lstStyle>
            <a:lvl1pPr>
              <a:defRPr sz="900"/>
            </a:lvl1pPr>
          </a:lstStyle>
          <a:p>
            <a:endParaRPr kumimoji="1" lang="ja-JP" altLang="en-US"/>
          </a:p>
        </p:txBody>
      </p:sp>
      <p:sp>
        <p:nvSpPr>
          <p:cNvPr id="7" name="スライド番号プレースホルダ 6"/>
          <p:cNvSpPr>
            <a:spLocks noGrp="1"/>
          </p:cNvSpPr>
          <p:nvPr>
            <p:ph type="sldNum" sz="quarter" idx="12"/>
          </p:nvPr>
        </p:nvSpPr>
        <p:spPr>
          <a:xfrm>
            <a:off x="8217192" y="6556248"/>
            <a:ext cx="365760" cy="301752"/>
          </a:xfrm>
        </p:spPr>
        <p:txBody>
          <a:bodyPr/>
          <a:lstStyle>
            <a:lvl1pPr algn="ctr">
              <a:defRPr sz="900"/>
            </a:lvl1pPr>
          </a:lstStyle>
          <a:p>
            <a:fld id="{08AFF895-F1A4-42FB-A404-AAA34DCAEB8F}" type="slidenum">
              <a:rPr kumimoji="1" lang="ja-JP" altLang="en-US" smtClean="0"/>
              <a:t>&lt;#&gt;</a:t>
            </a:fld>
            <a:endParaRPr kumimoji="1" lang="ja-JP" alt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直角三角形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直線コネクタ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直線コネクタ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タイトル プレースホルダ 21"/>
          <p:cNvSpPr>
            <a:spLocks noGrp="1"/>
          </p:cNvSpPr>
          <p:nvPr>
            <p:ph type="title"/>
          </p:nvPr>
        </p:nvSpPr>
        <p:spPr>
          <a:xfrm>
            <a:off x="457200" y="267494"/>
            <a:ext cx="8229600" cy="1399032"/>
          </a:xfrm>
          <a:prstGeom prst="rect">
            <a:avLst/>
          </a:prstGeom>
        </p:spPr>
        <p:txBody>
          <a:bodyPr vert="horz" anchor="ctr">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6B0CDBF2-33AB-4C44-93AB-6F95A322D892}" type="datetimeFigureOut">
              <a:rPr kumimoji="1" lang="ja-JP" altLang="en-US" smtClean="0"/>
              <a:t>2009/5/22</a:t>
            </a:fld>
            <a:endParaRPr kumimoji="1" lang="ja-JP" altLang="en-US"/>
          </a:p>
        </p:txBody>
      </p:sp>
      <p:sp>
        <p:nvSpPr>
          <p:cNvPr id="3" name="フッター プレースホルダ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kumimoji="1" lang="ja-JP" altLang="en-US"/>
          </a:p>
        </p:txBody>
      </p:sp>
      <p:sp>
        <p:nvSpPr>
          <p:cNvPr id="23" name="スライド番号プレースホルダ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08AFF895-F1A4-42FB-A404-AAA34DCAEB8F}" type="slidenum">
              <a:rPr kumimoji="1" lang="ja-JP" altLang="en-US" smtClean="0"/>
              <a:t>&lt;#&gt;</a:t>
            </a:fld>
            <a:endParaRPr kumimoji="1" lang="ja-JP" alt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1"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1"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1"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1"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1"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1"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1"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1"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1"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1" sz="1600" kern="120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t>日銀グランプリ研究</a:t>
            </a:r>
            <a:endParaRPr kumimoji="1"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課題</a:t>
            </a:r>
            <a:endParaRPr kumimoji="1" lang="ja-JP" altLang="en-US" dirty="0"/>
          </a:p>
        </p:txBody>
      </p:sp>
      <p:sp>
        <p:nvSpPr>
          <p:cNvPr id="3" name="コンテンツ プレースホルダ 2"/>
          <p:cNvSpPr>
            <a:spLocks noGrp="1"/>
          </p:cNvSpPr>
          <p:nvPr>
            <p:ph idx="1"/>
          </p:nvPr>
        </p:nvSpPr>
        <p:spPr/>
        <p:txBody>
          <a:bodyPr/>
          <a:lstStyle/>
          <a:p>
            <a:r>
              <a:rPr lang="ja-JP" altLang="en-US" sz="3200" b="1" u="sng" dirty="0" smtClean="0">
                <a:solidFill>
                  <a:srgbClr val="FFC000"/>
                </a:solidFill>
                <a:effectLst>
                  <a:outerShdw blurRad="38100" dist="38100" dir="2700000" algn="tl">
                    <a:srgbClr val="000000">
                      <a:alpha val="43137"/>
                    </a:srgbClr>
                  </a:outerShdw>
                </a:effectLst>
              </a:rPr>
              <a:t>「わが国の金融を巡る課題と処方箋」</a:t>
            </a:r>
            <a:r>
              <a:rPr lang="ja-JP" altLang="en-US" dirty="0" smtClean="0"/>
              <a:t/>
            </a:r>
            <a:br>
              <a:rPr lang="ja-JP" altLang="en-US" dirty="0" smtClean="0"/>
            </a:br>
            <a:r>
              <a:rPr lang="ja-JP" altLang="en-US" dirty="0" smtClean="0"/>
              <a:t>　わが国の金融を巡る課題を取り上げ、それに対する具体的な処方箋を提案する。</a:t>
            </a:r>
          </a:p>
          <a:p>
            <a:endParaRPr kumimoji="1" lang="en-US" altLang="ja-JP" dirty="0" smtClean="0"/>
          </a:p>
          <a:p>
            <a:pPr>
              <a:buNone/>
            </a:pPr>
            <a:r>
              <a:rPr lang="ja-JP" altLang="en-US" dirty="0" smtClean="0"/>
              <a:t>　</a:t>
            </a:r>
            <a:r>
              <a:rPr lang="ja-JP" altLang="en-US" dirty="0" smtClean="0"/>
              <a:t>毎年、だいたい同じ課題である（</a:t>
            </a:r>
            <a:r>
              <a:rPr lang="en-US" altLang="ja-JP" dirty="0" smtClean="0"/>
              <a:t>´</a:t>
            </a:r>
            <a:r>
              <a:rPr lang="ja-JP" altLang="en-US" dirty="0" smtClean="0"/>
              <a:t>∀｀）</a:t>
            </a:r>
            <a:endParaRPr kumimoji="1" lang="ja-JP"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切り口の例（１）</a:t>
            </a:r>
            <a:endParaRPr kumimoji="1" lang="ja-JP" altLang="en-US" dirty="0"/>
          </a:p>
        </p:txBody>
      </p:sp>
      <p:sp>
        <p:nvSpPr>
          <p:cNvPr id="3" name="コンテンツ プレースホルダ 2"/>
          <p:cNvSpPr>
            <a:spLocks noGrp="1"/>
          </p:cNvSpPr>
          <p:nvPr>
            <p:ph idx="1"/>
          </p:nvPr>
        </p:nvSpPr>
        <p:spPr/>
        <p:txBody>
          <a:bodyPr>
            <a:normAutofit fontScale="92500"/>
          </a:bodyPr>
          <a:lstStyle/>
          <a:p>
            <a:pPr marL="578358" indent="-514350">
              <a:buFont typeface="+mj-lt"/>
              <a:buAutoNum type="arabicPeriod"/>
            </a:pPr>
            <a:r>
              <a:rPr lang="ja-JP" altLang="en-US" dirty="0" smtClean="0"/>
              <a:t>農林</a:t>
            </a:r>
            <a:r>
              <a:rPr lang="ja-JP" altLang="en-US" dirty="0" smtClean="0"/>
              <a:t>水産業、中小企業、地方経済の活性化や環境問題への対応に資する新しい金融</a:t>
            </a:r>
            <a:r>
              <a:rPr lang="ja-JP" altLang="en-US" dirty="0" smtClean="0"/>
              <a:t>機能</a:t>
            </a:r>
            <a:endParaRPr lang="en-US" altLang="ja-JP" dirty="0" smtClean="0"/>
          </a:p>
          <a:p>
            <a:pPr marL="578358" indent="-514350">
              <a:buFont typeface="+mj-lt"/>
              <a:buAutoNum type="arabicPeriod"/>
            </a:pPr>
            <a:r>
              <a:rPr lang="ja-JP" altLang="en-US" dirty="0" smtClean="0"/>
              <a:t>グローバル化</a:t>
            </a:r>
            <a:r>
              <a:rPr lang="ja-JP" altLang="en-US" dirty="0" smtClean="0"/>
              <a:t>する金融・経済の中での金融機関のビジネス</a:t>
            </a:r>
            <a:r>
              <a:rPr lang="ja-JP" altLang="en-US" dirty="0" smtClean="0"/>
              <a:t>戦略・工夫</a:t>
            </a:r>
            <a:endParaRPr lang="en-US" altLang="ja-JP" dirty="0" smtClean="0"/>
          </a:p>
          <a:p>
            <a:pPr marL="578358" indent="-514350">
              <a:buFont typeface="+mj-lt"/>
              <a:buAutoNum type="arabicPeriod"/>
            </a:pPr>
            <a:r>
              <a:rPr lang="ja-JP" altLang="en-US" dirty="0" smtClean="0"/>
              <a:t>個人</a:t>
            </a:r>
            <a:r>
              <a:rPr lang="ja-JP" altLang="en-US" dirty="0" smtClean="0"/>
              <a:t>・企業のニーズを掘り起こす金融・決済サービスの</a:t>
            </a:r>
            <a:r>
              <a:rPr lang="ja-JP" altLang="en-US" dirty="0" smtClean="0"/>
              <a:t>構築</a:t>
            </a:r>
            <a:endParaRPr lang="en-US" altLang="ja-JP" dirty="0" smtClean="0"/>
          </a:p>
          <a:p>
            <a:pPr marL="578358" indent="-514350">
              <a:buFont typeface="+mj-lt"/>
              <a:buAutoNum type="arabicPeriod"/>
            </a:pPr>
            <a:r>
              <a:rPr lang="ja-JP" altLang="en-US" dirty="0" smtClean="0"/>
              <a:t>金融</a:t>
            </a:r>
            <a:r>
              <a:rPr lang="ja-JP" altLang="en-US" dirty="0" smtClean="0"/>
              <a:t>リテラシーの向上のための効果的な金融教育の推進</a:t>
            </a:r>
            <a:r>
              <a:rPr lang="ja-JP" altLang="en-US" dirty="0" smtClean="0"/>
              <a:t>方法</a:t>
            </a:r>
            <a:endParaRPr lang="en-US" altLang="ja-JP" dirty="0" smtClean="0"/>
          </a:p>
          <a:p>
            <a:pPr marL="578358" indent="-514350">
              <a:buFont typeface="+mj-lt"/>
              <a:buAutoNum type="arabicPeriod"/>
            </a:pPr>
            <a:r>
              <a:rPr lang="ja-JP" altLang="en-US" dirty="0" smtClean="0"/>
              <a:t>金融政策・中央銀行に</a:t>
            </a:r>
            <a:r>
              <a:rPr lang="ja-JP" altLang="en-US" dirty="0" smtClean="0"/>
              <a:t>求められる役割・対応</a:t>
            </a:r>
            <a:endParaRPr kumimoji="1"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切り口の例（２）</a:t>
            </a:r>
            <a:endParaRPr kumimoji="1" lang="ja-JP" altLang="en-US" dirty="0"/>
          </a:p>
        </p:txBody>
      </p:sp>
      <p:sp>
        <p:nvSpPr>
          <p:cNvPr id="3" name="コンテンツ プレースホルダ 2"/>
          <p:cNvSpPr>
            <a:spLocks noGrp="1"/>
          </p:cNvSpPr>
          <p:nvPr>
            <p:ph idx="1"/>
          </p:nvPr>
        </p:nvSpPr>
        <p:spPr/>
        <p:txBody>
          <a:bodyPr>
            <a:normAutofit lnSpcReduction="10000"/>
          </a:bodyPr>
          <a:lstStyle/>
          <a:p>
            <a:pPr marL="578358" indent="-514350">
              <a:buFont typeface="+mj-lt"/>
              <a:buAutoNum type="arabicPeriod"/>
            </a:pPr>
            <a:r>
              <a:rPr lang="ja-JP" altLang="en-US" dirty="0" smtClean="0"/>
              <a:t>使いやすい</a:t>
            </a:r>
            <a:r>
              <a:rPr lang="ja-JP" altLang="en-US" dirty="0" smtClean="0"/>
              <a:t>金融・決済サービスの</a:t>
            </a:r>
            <a:r>
              <a:rPr lang="ja-JP" altLang="en-US" dirty="0" smtClean="0"/>
              <a:t>構築</a:t>
            </a:r>
            <a:endParaRPr lang="en-US" altLang="ja-JP" dirty="0" smtClean="0"/>
          </a:p>
          <a:p>
            <a:pPr marL="578358" indent="-514350">
              <a:buFont typeface="+mj-lt"/>
              <a:buAutoNum type="arabicPeriod"/>
            </a:pPr>
            <a:r>
              <a:rPr lang="en-US" altLang="ja-JP" dirty="0" smtClean="0"/>
              <a:t>IT</a:t>
            </a:r>
            <a:r>
              <a:rPr lang="ja-JP" altLang="en-US" dirty="0" smtClean="0"/>
              <a:t>や金融技術の活用、金融機関の機能向上 </a:t>
            </a:r>
            <a:endParaRPr lang="en-US" altLang="ja-JP" dirty="0" smtClean="0"/>
          </a:p>
          <a:p>
            <a:pPr marL="578358" indent="-514350">
              <a:buFont typeface="+mj-lt"/>
              <a:buAutoNum type="arabicPeriod"/>
            </a:pPr>
            <a:r>
              <a:rPr lang="ja-JP" altLang="en-US" dirty="0" smtClean="0"/>
              <a:t>金融</a:t>
            </a:r>
            <a:r>
              <a:rPr lang="ja-JP" altLang="en-US" dirty="0" smtClean="0"/>
              <a:t>サービスの利用者（法人・個人）は、今何を最も求めている</a:t>
            </a:r>
            <a:r>
              <a:rPr lang="ja-JP" altLang="en-US" dirty="0" smtClean="0"/>
              <a:t>か</a:t>
            </a:r>
            <a:endParaRPr lang="en-US" altLang="ja-JP" dirty="0" smtClean="0"/>
          </a:p>
          <a:p>
            <a:pPr marL="578358" indent="-514350">
              <a:buFont typeface="+mj-lt"/>
              <a:buAutoNum type="arabicPeriod"/>
            </a:pPr>
            <a:r>
              <a:rPr lang="ja-JP" altLang="en-US" dirty="0" smtClean="0"/>
              <a:t>わが国</a:t>
            </a:r>
            <a:r>
              <a:rPr lang="ja-JP" altLang="en-US" dirty="0" smtClean="0"/>
              <a:t>産業の将来像はどのような姿が展望できるか、金融はそれをどのように支えていくの</a:t>
            </a:r>
            <a:r>
              <a:rPr lang="ja-JP" altLang="en-US" dirty="0" smtClean="0"/>
              <a:t>か</a:t>
            </a:r>
            <a:endParaRPr lang="en-US" altLang="ja-JP" dirty="0" smtClean="0"/>
          </a:p>
          <a:p>
            <a:pPr marL="578358" indent="-514350">
              <a:buFont typeface="+mj-lt"/>
              <a:buAutoNum type="arabicPeriod"/>
            </a:pPr>
            <a:r>
              <a:rPr lang="ja-JP" altLang="en-US" dirty="0" smtClean="0"/>
              <a:t>わが国</a:t>
            </a:r>
            <a:r>
              <a:rPr lang="ja-JP" altLang="en-US" dirty="0" smtClean="0"/>
              <a:t>金融経済の発展に向けて、家計・消費者が果たすべき役割は何か</a:t>
            </a:r>
            <a:br>
              <a:rPr lang="ja-JP" altLang="en-US" dirty="0" smtClean="0"/>
            </a:br>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85720" y="-214338"/>
            <a:ext cx="8229600" cy="1399032"/>
          </a:xfrm>
        </p:spPr>
        <p:txBody>
          <a:bodyPr/>
          <a:lstStyle/>
          <a:p>
            <a:r>
              <a:rPr kumimoji="1" lang="ja-JP" altLang="en-US" dirty="0" smtClean="0"/>
              <a:t>問題提起分析</a:t>
            </a:r>
            <a:endParaRPr kumimoji="1" lang="ja-JP" altLang="en-US" dirty="0"/>
          </a:p>
        </p:txBody>
      </p:sp>
      <p:graphicFrame>
        <p:nvGraphicFramePr>
          <p:cNvPr id="4" name="コンテンツ プレースホルダ 3"/>
          <p:cNvGraphicFramePr>
            <a:graphicFrameLocks noGrp="1"/>
          </p:cNvGraphicFramePr>
          <p:nvPr>
            <p:ph idx="1"/>
          </p:nvPr>
        </p:nvGraphicFramePr>
        <p:xfrm>
          <a:off x="500034" y="785794"/>
          <a:ext cx="8229600" cy="5143536"/>
        </p:xfrm>
        <a:graphic>
          <a:graphicData uri="http://schemas.openxmlformats.org/drawingml/2006/chart">
            <c:chart xmlns:c="http://schemas.openxmlformats.org/drawingml/2006/chart" xmlns:r="http://schemas.openxmlformats.org/officeDocument/2006/relationships" r:id="rId2"/>
          </a:graphicData>
        </a:graphic>
      </p:graphicFrame>
      <p:sp>
        <p:nvSpPr>
          <p:cNvPr id="5" name="テキスト ボックス 4"/>
          <p:cNvSpPr txBox="1"/>
          <p:nvPr/>
        </p:nvSpPr>
        <p:spPr>
          <a:xfrm>
            <a:off x="571472" y="6072206"/>
            <a:ext cx="8215370" cy="523220"/>
          </a:xfrm>
          <a:prstGeom prst="rect">
            <a:avLst/>
          </a:prstGeom>
          <a:noFill/>
        </p:spPr>
        <p:txBody>
          <a:bodyPr wrap="square" rtlCol="0">
            <a:spAutoFit/>
          </a:bodyPr>
          <a:lstStyle/>
          <a:p>
            <a:r>
              <a:rPr kumimoji="1" lang="ja-JP" altLang="en-US" sz="2800" b="1" dirty="0" smtClean="0">
                <a:solidFill>
                  <a:srgbClr val="FFC000"/>
                </a:solidFill>
                <a:effectLst>
                  <a:outerShdw blurRad="38100" dist="38100" dir="2700000" algn="tl">
                    <a:srgbClr val="000000">
                      <a:alpha val="43137"/>
                    </a:srgbClr>
                  </a:outerShdw>
                </a:effectLst>
              </a:rPr>
              <a:t>→テーマの基盤はそんなに分散されていない</a:t>
            </a:r>
            <a:endParaRPr kumimoji="1" lang="ja-JP" altLang="en-US" sz="2800" b="1" dirty="0">
              <a:solidFill>
                <a:srgbClr val="FFC000"/>
              </a:solidFill>
              <a:effectLst>
                <a:outerShdw blurRad="38100" dist="38100" dir="2700000" algn="tl">
                  <a:srgbClr val="000000">
                    <a:alpha val="43137"/>
                  </a:srgb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85784" y="267494"/>
            <a:ext cx="8972584" cy="1399032"/>
          </a:xfrm>
        </p:spPr>
        <p:txBody>
          <a:bodyPr>
            <a:normAutofit/>
          </a:bodyPr>
          <a:lstStyle/>
          <a:p>
            <a:r>
              <a:rPr kumimoji="1" lang="ja-JP" altLang="en-US" sz="4000" dirty="0" smtClean="0"/>
              <a:t>０８年度日銀グランプリ優秀者分析</a:t>
            </a:r>
            <a:endParaRPr kumimoji="1" lang="ja-JP" altLang="en-US" sz="4000" dirty="0"/>
          </a:p>
        </p:txBody>
      </p:sp>
      <p:sp>
        <p:nvSpPr>
          <p:cNvPr id="3" name="コンテンツ プレースホルダ 2"/>
          <p:cNvSpPr>
            <a:spLocks noGrp="1"/>
          </p:cNvSpPr>
          <p:nvPr>
            <p:ph idx="1"/>
          </p:nvPr>
        </p:nvSpPr>
        <p:spPr>
          <a:xfrm>
            <a:off x="457200" y="1500174"/>
            <a:ext cx="8229600" cy="4954634"/>
          </a:xfrm>
        </p:spPr>
        <p:txBody>
          <a:bodyPr>
            <a:normAutofit fontScale="92500" lnSpcReduction="10000"/>
          </a:bodyPr>
          <a:lstStyle/>
          <a:p>
            <a:r>
              <a:rPr kumimoji="1" lang="ja-JP" altLang="en-US" dirty="0" smtClean="0"/>
              <a:t>課題</a:t>
            </a:r>
            <a:endParaRPr kumimoji="1" lang="en-US" altLang="ja-JP" dirty="0" smtClean="0"/>
          </a:p>
          <a:p>
            <a:pPr marL="578358" indent="-514350">
              <a:buFont typeface="+mj-lt"/>
              <a:buAutoNum type="arabicPeriod"/>
            </a:pPr>
            <a:r>
              <a:rPr lang="ja-JP" altLang="en-US" dirty="0" smtClean="0">
                <a:solidFill>
                  <a:srgbClr val="FFC000"/>
                </a:solidFill>
              </a:rPr>
              <a:t>中小企業にお金が回るためには</a:t>
            </a:r>
            <a:r>
              <a:rPr lang="ja-JP" altLang="en-US" dirty="0" smtClean="0"/>
              <a:t>→イベントの企画</a:t>
            </a:r>
            <a:endParaRPr lang="en-US" altLang="ja-JP" dirty="0" smtClean="0"/>
          </a:p>
          <a:p>
            <a:pPr marL="578358" indent="-514350">
              <a:buFont typeface="+mj-lt"/>
              <a:buAutoNum type="arabicPeriod"/>
            </a:pPr>
            <a:r>
              <a:rPr kumimoji="1" lang="ja-JP" altLang="en-US" dirty="0" smtClean="0">
                <a:solidFill>
                  <a:srgbClr val="FFC000"/>
                </a:solidFill>
              </a:rPr>
              <a:t>多数ある電子マネー・企業ポイント問題対策</a:t>
            </a:r>
            <a:r>
              <a:rPr kumimoji="1" lang="ja-JP" altLang="en-US" dirty="0" smtClean="0"/>
              <a:t>→ポイント互換システム導入</a:t>
            </a:r>
            <a:endParaRPr kumimoji="1" lang="en-US" altLang="ja-JP" dirty="0" smtClean="0"/>
          </a:p>
          <a:p>
            <a:pPr marL="578358" indent="-514350">
              <a:buFont typeface="+mj-lt"/>
              <a:buAutoNum type="arabicPeriod"/>
            </a:pPr>
            <a:r>
              <a:rPr lang="ja-JP" altLang="en-US" dirty="0" smtClean="0">
                <a:solidFill>
                  <a:srgbClr val="FFC000"/>
                </a:solidFill>
              </a:rPr>
              <a:t>地域の過疎化対策</a:t>
            </a:r>
            <a:r>
              <a:rPr lang="ja-JP" altLang="en-US" dirty="0" smtClean="0"/>
              <a:t>→大学支援によるベンチャー企業による対策</a:t>
            </a:r>
            <a:endParaRPr lang="en-US" altLang="ja-JP" dirty="0" smtClean="0"/>
          </a:p>
          <a:p>
            <a:pPr marL="578358" indent="-514350">
              <a:buFont typeface="+mj-lt"/>
              <a:buAutoNum type="arabicPeriod"/>
            </a:pPr>
            <a:r>
              <a:rPr kumimoji="1" lang="ja-JP" altLang="en-US" dirty="0" smtClean="0">
                <a:solidFill>
                  <a:srgbClr val="FFC000"/>
                </a:solidFill>
              </a:rPr>
              <a:t>金融リテラシーを充実させるためには</a:t>
            </a:r>
            <a:r>
              <a:rPr kumimoji="1" lang="ja-JP" altLang="en-US" dirty="0" smtClean="0"/>
              <a:t>→ライフスタイルに合わせた社会人教育提案</a:t>
            </a:r>
            <a:endParaRPr kumimoji="1" lang="en-US" altLang="ja-JP" dirty="0" smtClean="0"/>
          </a:p>
          <a:p>
            <a:pPr marL="578358" indent="-514350">
              <a:buFont typeface="+mj-lt"/>
              <a:buAutoNum type="arabicPeriod"/>
            </a:pPr>
            <a:r>
              <a:rPr lang="ja-JP" altLang="en-US" dirty="0" smtClean="0">
                <a:solidFill>
                  <a:srgbClr val="FFC000"/>
                </a:solidFill>
              </a:rPr>
              <a:t>中古住宅を担保、資産化できる提案</a:t>
            </a:r>
            <a:r>
              <a:rPr lang="ja-JP" altLang="en-US" dirty="0" smtClean="0"/>
              <a:t>→アメリカの模倣による解決</a:t>
            </a:r>
            <a:endParaRPr kumimoji="1" lang="ja-JP"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346" y="267494"/>
            <a:ext cx="8901146" cy="1399032"/>
          </a:xfrm>
        </p:spPr>
        <p:txBody>
          <a:bodyPr>
            <a:normAutofit fontScale="90000"/>
          </a:bodyPr>
          <a:lstStyle/>
          <a:p>
            <a:r>
              <a:rPr lang="ja-JP" altLang="en-US" sz="4400" dirty="0" smtClean="0"/>
              <a:t>０８年度日銀グランプリ優秀者分析</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kumimoji="1" lang="ja-JP" altLang="en-US" dirty="0" smtClean="0"/>
              <a:t>アンケートなど、地道な作業が評価される</a:t>
            </a:r>
            <a:endParaRPr kumimoji="1" lang="en-US" altLang="ja-JP" dirty="0" smtClean="0"/>
          </a:p>
          <a:p>
            <a:r>
              <a:rPr lang="ja-JP" altLang="en-US" dirty="0" smtClean="0"/>
              <a:t>論理的思考が評価される</a:t>
            </a:r>
            <a:endParaRPr lang="en-US" altLang="ja-JP" dirty="0" smtClean="0"/>
          </a:p>
          <a:p>
            <a:r>
              <a:rPr kumimoji="1" lang="ja-JP" altLang="en-US" dirty="0" smtClean="0"/>
              <a:t>対策について十分なインセンティブがともなっているかが評価される</a:t>
            </a:r>
            <a:endParaRPr kumimoji="1" lang="en-US" altLang="ja-JP" dirty="0" smtClean="0"/>
          </a:p>
          <a:p>
            <a:r>
              <a:rPr lang="ja-JP" altLang="en-US" dirty="0" smtClean="0"/>
              <a:t>具体的な対策が提示されているか評価される</a:t>
            </a:r>
            <a:endParaRPr lang="en-US" altLang="ja-JP" dirty="0" smtClean="0"/>
          </a:p>
          <a:p>
            <a:r>
              <a:rPr kumimoji="1" lang="ja-JP" altLang="en-US" dirty="0" smtClean="0"/>
              <a:t>深く調べていることが可視化されていることが評価される</a:t>
            </a:r>
            <a:endParaRPr kumimoji="1" lang="en-US" altLang="ja-JP" dirty="0" smtClean="0"/>
          </a:p>
          <a:p>
            <a:r>
              <a:rPr lang="ja-JP" altLang="en-US" dirty="0" smtClean="0"/>
              <a:t>対策がユニークな着眼点をもっていると評価される</a:t>
            </a:r>
            <a:endParaRPr lang="en-US" altLang="ja-JP" dirty="0" smtClean="0"/>
          </a:p>
          <a:p>
            <a:r>
              <a:rPr kumimoji="1" lang="ja-JP" altLang="en-US" dirty="0" smtClean="0"/>
              <a:t>数式などはあまり求められていない</a:t>
            </a:r>
            <a:endParaRPr kumimoji="1" lang="ja-JP"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3200" dirty="0" smtClean="0"/>
              <a:t>日銀グランプリにあたっての流れ</a:t>
            </a:r>
            <a:endParaRPr kumimoji="1" lang="ja-JP" altLang="en-US" sz="3200" dirty="0"/>
          </a:p>
        </p:txBody>
      </p:sp>
      <p:graphicFrame>
        <p:nvGraphicFramePr>
          <p:cNvPr id="4" name="コンテンツ プレースホルダ 3"/>
          <p:cNvGraphicFramePr>
            <a:graphicFrameLocks noGrp="1"/>
          </p:cNvGraphicFramePr>
          <p:nvPr>
            <p:ph idx="1"/>
          </p:nvPr>
        </p:nvGraphicFramePr>
        <p:xfrm>
          <a:off x="457200" y="1882775"/>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ネオン">
  <a:themeElements>
    <a:clrScheme name="ネオン">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ネオン">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ネオン">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186</TotalTime>
  <Words>425</Words>
  <Application>Microsoft Office PowerPoint</Application>
  <PresentationFormat>画面に合わせる (4:3)</PresentationFormat>
  <Paragraphs>42</Paragraphs>
  <Slides>8</Slides>
  <Notes>0</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ネオン</vt:lpstr>
      <vt:lpstr>日銀グランプリ研究</vt:lpstr>
      <vt:lpstr>課題</vt:lpstr>
      <vt:lpstr>切り口の例（１）</vt:lpstr>
      <vt:lpstr>切り口の例（２）</vt:lpstr>
      <vt:lpstr>問題提起分析</vt:lpstr>
      <vt:lpstr>０８年度日銀グランプリ優秀者分析</vt:lpstr>
      <vt:lpstr>０８年度日銀グランプリ優秀者分析</vt:lpstr>
      <vt:lpstr>日銀グランプリにあたっての流れ</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日銀グランプリ研究</dc:title>
  <dc:creator>yoko</dc:creator>
  <cp:lastModifiedBy>yoko</cp:lastModifiedBy>
  <cp:revision>9</cp:revision>
  <dcterms:created xsi:type="dcterms:W3CDTF">2009-05-22T02:24:02Z</dcterms:created>
  <dcterms:modified xsi:type="dcterms:W3CDTF">2009-05-22T05:30:28Z</dcterms:modified>
</cp:coreProperties>
</file>