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3" r:id="rId6"/>
    <p:sldId id="265" r:id="rId7"/>
    <p:sldId id="267" r:id="rId8"/>
    <p:sldId id="268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F3A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1036" autoAdjust="0"/>
  </p:normalViewPr>
  <p:slideViewPr>
    <p:cSldViewPr>
      <p:cViewPr varScale="1">
        <p:scale>
          <a:sx n="63" d="100"/>
          <a:sy n="63" d="100"/>
        </p:scale>
        <p:origin x="-12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4895BE-D2FA-4B14-8978-65B8E8E3D44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Documents and Settings\All Users\デスクトップ\プレゼンV-Style\ﾃﾝﾌﾟﾚｰﾄ\ﾃﾞｨｽﾌﾟﾚｲ\IT\ﾈｯﾄﾜｰｸ\B_IT_NETW_001\B_IT_NETW_001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657475"/>
            <a:ext cx="6934200" cy="719138"/>
          </a:xfrm>
        </p:spPr>
        <p:txBody>
          <a:bodyPr lIns="180000" tIns="0" rIns="180000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663950"/>
            <a:ext cx="6172200" cy="431800"/>
          </a:xfrm>
        </p:spPr>
        <p:txBody>
          <a:bodyPr tIns="0" bIns="0" anchor="ctr"/>
          <a:lstStyle>
            <a:lvl1pPr marL="0" indent="0" algn="ctr">
              <a:buFontTx/>
              <a:buNone/>
              <a:defRPr sz="2500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715000" y="6497638"/>
            <a:ext cx="3429000" cy="360362"/>
          </a:xfrm>
        </p:spPr>
        <p:txBody>
          <a:bodyPr/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fld id="{755F3B2A-9D4B-4129-BBBC-57FE1CA17045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715000" y="5961063"/>
            <a:ext cx="3429000" cy="360362"/>
          </a:xfrm>
        </p:spPr>
        <p:txBody>
          <a:bodyPr/>
          <a:lstStyle>
            <a:lvl1pPr>
              <a:defRPr sz="2500">
                <a:solidFill>
                  <a:schemeClr val="bg1"/>
                </a:solidFill>
              </a:defRPr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F4D4D0D-6C7A-43DB-BFD2-34B4F7F2AB5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26D8DF-615C-466F-87AA-DD16F4E71E4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DE7BF-F708-4F31-BD28-B4E85951CF9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8928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8928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D9B48C-6978-49F2-97AB-7C8AA1807943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D60AA-0434-4BA8-BD34-158E0D5805F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9A33FA-A509-40A8-BE29-2F7CF15B0686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70D2E-FE49-494B-A8D4-E26972CB39E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1F44B0-13FC-41E1-A0F7-276609542E9B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22751-0231-4EA5-B057-86E6AE48150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295400" y="854075"/>
            <a:ext cx="3848100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95900" y="854075"/>
            <a:ext cx="3848100" cy="5038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6B0942-886E-46F5-AEC6-EE717BD591B4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87FFA8-990B-427F-AEF0-C6DC9BCD095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EF0A00-6C2E-4C12-80CD-A5A3F3227CD5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2CC57-E945-425C-AB64-24221CA5C9F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CE01A2-DEA0-428E-82F7-E9FB42B4F818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29E55-E2BE-4C83-B02C-E8DA33FB0EB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D8A8BE-4B6A-403F-8935-8AFB232A91A7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2B0B9-12FC-4D5F-8DA2-055A6E6FBD6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104F8-D09D-4F26-B914-E65E55D70212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61021-BEAB-4958-98F0-63397F4232B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67220C-8ADA-4074-BF2B-1E0FBC8F7FCB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67294-2CE8-48F7-8DDB-AE3EF565035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C:\Documents and Settings\All Users\デスクトップ\プレゼンV-Style\ﾃﾝﾌﾟﾚｰﾄ\ﾃﾞｨｽﾌﾟﾚｲ\IT\ﾈｯﾄﾜｰｸ\B_IT_NETW_001\B_IT_NETW_001D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08000" rIns="10800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854075"/>
            <a:ext cx="7848600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08000" rIns="108000" bIns="108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390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0" rIns="108000" bIns="108000" numCol="1" anchor="ctr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+mn-lt"/>
              </a:defRPr>
            </a:lvl1pPr>
          </a:lstStyle>
          <a:p>
            <a:fld id="{5EBAAB0B-F44C-45AD-8E93-7AAE2653C0D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5959475"/>
            <a:ext cx="28956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0" rIns="108000" bIns="0" numCol="1" anchor="ctr" anchorCtr="0" compatLnSpc="1">
            <a:prstTxWarp prst="textNoShape">
              <a:avLst/>
            </a:prstTxWarp>
          </a:bodyPr>
          <a:lstStyle>
            <a:lvl1pPr algn="r">
              <a:defRPr sz="1500">
                <a:latin typeface="+mn-lt"/>
              </a:defRPr>
            </a:lvl1pPr>
          </a:lstStyle>
          <a:p>
            <a:r>
              <a:rPr lang="en-US" altLang="ja-JP"/>
              <a:t>株式会社　V-Style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497638"/>
            <a:ext cx="71913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0" rIns="108000" bIns="108000" numCol="1" anchor="ctr" anchorCtr="0" compatLnSpc="1">
            <a:prstTxWarp prst="textNoShape">
              <a:avLst/>
            </a:prstTxWarp>
          </a:bodyPr>
          <a:lstStyle>
            <a:lvl1pPr>
              <a:defRPr sz="1500">
                <a:latin typeface="+mn-lt"/>
              </a:defRPr>
            </a:lvl1pPr>
          </a:lstStyle>
          <a:p>
            <a:fld id="{89A158AE-624A-4F4A-9ED1-0FA3B242DB1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7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5AEB7FBE-EFF8-4628-AFC2-23C980F79E76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96B30DB3-0D3B-4475-83F5-2753A9D2478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" name="タイトル 1"/>
          <p:cNvSpPr>
            <a:spLocks noGrp="1"/>
          </p:cNvSpPr>
          <p:nvPr>
            <p:ph type="ctrTitle"/>
          </p:nvPr>
        </p:nvSpPr>
        <p:spPr>
          <a:xfrm>
            <a:off x="2571736" y="3143248"/>
            <a:ext cx="6215106" cy="719138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日銀グランプリ研究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428596" y="1000108"/>
            <a:ext cx="8429684" cy="20002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テーマ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818" y="1071546"/>
            <a:ext cx="8572528" cy="2143140"/>
          </a:xfrm>
        </p:spPr>
        <p:txBody>
          <a:bodyPr/>
          <a:lstStyle/>
          <a:p>
            <a:pPr>
              <a:buNone/>
            </a:pPr>
            <a:r>
              <a:rPr lang="ja-JP" altLang="en-US" sz="3200" dirty="0" smtClean="0"/>
              <a:t>「我が国の金融を巡る課題と処方箋」</a:t>
            </a:r>
            <a:endParaRPr lang="en-US" altLang="ja-JP" sz="3200" dirty="0" smtClean="0"/>
          </a:p>
          <a:p>
            <a:pPr>
              <a:buNone/>
            </a:pPr>
            <a:r>
              <a:rPr lang="ja-JP" altLang="en-US" sz="3200" dirty="0"/>
              <a:t>　</a:t>
            </a:r>
            <a:r>
              <a:rPr lang="ja-JP" altLang="en-US" sz="3200" u="sng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</a:rPr>
              <a:t>我が国</a:t>
            </a:r>
            <a:r>
              <a:rPr lang="ja-JP" altLang="en-US" sz="3200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</a:rPr>
              <a:t>の</a:t>
            </a:r>
            <a:r>
              <a:rPr lang="ja-JP" altLang="en-US" sz="3200" u="sng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</a:rPr>
              <a:t>金融を巡る課題</a:t>
            </a:r>
            <a:r>
              <a:rPr lang="ja-JP" altLang="en-US" sz="32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を取り上げ、</a:t>
            </a:r>
            <a:endParaRPr lang="en-US" altLang="ja-JP" sz="3200" dirty="0" smtClean="0">
              <a:solidFill>
                <a:schemeClr val="accent4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sz="3200" dirty="0">
                <a:solidFill>
                  <a:schemeClr val="accent4">
                    <a:lumMod val="95000"/>
                    <a:lumOff val="5000"/>
                  </a:schemeClr>
                </a:solidFill>
              </a:rPr>
              <a:t>	</a:t>
            </a:r>
            <a:r>
              <a:rPr lang="ja-JP" altLang="en-US" sz="32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それに対する</a:t>
            </a:r>
            <a:r>
              <a:rPr lang="ja-JP" altLang="en-US" sz="3200" u="sng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</a:rPr>
              <a:t>具体的</a:t>
            </a:r>
            <a:r>
              <a:rPr lang="ja-JP" altLang="en-US" sz="3200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chemeClr val="tx1"/>
                  </a:solidFill>
                </a:uFill>
              </a:rPr>
              <a:t>な</a:t>
            </a:r>
            <a:r>
              <a:rPr lang="ja-JP" altLang="en-US" sz="3200" u="sng" dirty="0" smtClean="0">
                <a:solidFill>
                  <a:schemeClr val="accent4">
                    <a:lumMod val="95000"/>
                    <a:lumOff val="5000"/>
                  </a:schemeClr>
                </a:solidFill>
                <a:uFill>
                  <a:solidFill>
                    <a:srgbClr val="FF0000"/>
                  </a:solidFill>
                </a:uFill>
              </a:rPr>
              <a:t>処方箋</a:t>
            </a:r>
            <a:r>
              <a:rPr lang="ja-JP" altLang="en-US" sz="32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を提案する</a:t>
            </a:r>
            <a:endParaRPr lang="en-US" sz="32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1357290" y="4357694"/>
            <a:ext cx="1143008" cy="92869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フローチャート : 代替処理 11"/>
          <p:cNvSpPr/>
          <p:nvPr/>
        </p:nvSpPr>
        <p:spPr>
          <a:xfrm>
            <a:off x="3000364" y="3357562"/>
            <a:ext cx="5357850" cy="2643206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57554" y="3827696"/>
            <a:ext cx="50720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u="sng" dirty="0" smtClean="0">
                <a:uFill>
                  <a:solidFill>
                    <a:srgbClr val="FF0000"/>
                  </a:solidFill>
                </a:uFill>
              </a:rPr>
              <a:t>我が国</a:t>
            </a:r>
            <a:r>
              <a:rPr kumimoji="1" lang="ja-JP" altLang="en-US" sz="2800" dirty="0" smtClean="0"/>
              <a:t>：他国との比較</a:t>
            </a:r>
            <a:endParaRPr kumimoji="1" lang="en-US" altLang="ja-JP" sz="2800" dirty="0" smtClean="0"/>
          </a:p>
          <a:p>
            <a:r>
              <a:rPr lang="ja-JP" altLang="en-US" sz="2800" u="sng" dirty="0" smtClean="0">
                <a:uFill>
                  <a:solidFill>
                    <a:srgbClr val="FF0000"/>
                  </a:solidFill>
                </a:uFill>
              </a:rPr>
              <a:t>金融</a:t>
            </a:r>
            <a:r>
              <a:rPr lang="ja-JP" altLang="en-US" sz="2800" dirty="0" smtClean="0"/>
              <a:t>　 ：金融からの視点で分析</a:t>
            </a:r>
            <a:endParaRPr lang="en-US" altLang="ja-JP" sz="2800" dirty="0" smtClean="0"/>
          </a:p>
          <a:p>
            <a:r>
              <a:rPr kumimoji="1" lang="ja-JP" altLang="en-US" sz="2800" u="sng" dirty="0" smtClean="0">
                <a:uFill>
                  <a:solidFill>
                    <a:srgbClr val="FF0000"/>
                  </a:solidFill>
                </a:uFill>
              </a:rPr>
              <a:t>具体的</a:t>
            </a:r>
            <a:r>
              <a:rPr kumimoji="1" lang="ja-JP" altLang="en-US" sz="2800" dirty="0" smtClean="0"/>
              <a:t>：具体的な事例</a:t>
            </a:r>
            <a:endParaRPr kumimoji="1" lang="en-US" altLang="ja-JP" sz="2800" dirty="0" smtClean="0"/>
          </a:p>
          <a:p>
            <a:r>
              <a:rPr lang="ja-JP" altLang="en-US" sz="2800" u="sng" dirty="0" smtClean="0">
                <a:uFill>
                  <a:solidFill>
                    <a:srgbClr val="FF0000"/>
                  </a:solidFill>
                </a:uFill>
              </a:rPr>
              <a:t>処方箋</a:t>
            </a:r>
            <a:r>
              <a:rPr lang="ja-JP" altLang="en-US" sz="2800" dirty="0" smtClean="0"/>
              <a:t>：提案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我が国の課題とは・・・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sz="24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285852" y="1107121"/>
            <a:ext cx="764386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◆金融危機による我が国への影響</a:t>
            </a:r>
            <a:endParaRPr kumimoji="1" lang="en-US" altLang="ja-JP" dirty="0" smtClean="0"/>
          </a:p>
          <a:p>
            <a:r>
              <a:rPr lang="ja-JP" altLang="en-US" dirty="0" smtClean="0"/>
              <a:t>◆</a:t>
            </a:r>
            <a:r>
              <a:rPr kumimoji="1" lang="ja-JP" altLang="en-US" dirty="0" smtClean="0"/>
              <a:t>非正規雇用者問題</a:t>
            </a:r>
            <a:endParaRPr kumimoji="1" lang="en-US" altLang="ja-JP" dirty="0" smtClean="0"/>
          </a:p>
          <a:p>
            <a:r>
              <a:rPr lang="ja-JP" altLang="en-US" dirty="0" smtClean="0"/>
              <a:t>◆所得格差問題</a:t>
            </a:r>
            <a:endParaRPr lang="en-US" altLang="ja-JP" dirty="0" smtClean="0"/>
          </a:p>
          <a:p>
            <a:r>
              <a:rPr kumimoji="1" lang="ja-JP" altLang="en-US" dirty="0" smtClean="0"/>
              <a:t>◆地方経済の衰退</a:t>
            </a:r>
            <a:endParaRPr kumimoji="1" lang="en-US" altLang="ja-JP" dirty="0" smtClean="0"/>
          </a:p>
          <a:p>
            <a:r>
              <a:rPr lang="ja-JP" altLang="en-US" dirty="0" smtClean="0"/>
              <a:t>◆将来不安による消極的な</a:t>
            </a:r>
            <a:r>
              <a:rPr lang="ja-JP" altLang="en-US" dirty="0" smtClean="0"/>
              <a:t>消費</a:t>
            </a:r>
            <a:endParaRPr lang="en-US" altLang="ja-JP" dirty="0" smtClean="0"/>
          </a:p>
          <a:p>
            <a:r>
              <a:rPr lang="ja-JP" altLang="en-US" dirty="0" smtClean="0"/>
              <a:t>◆内需の低下</a:t>
            </a:r>
            <a:endParaRPr lang="en-US" altLang="ja-JP" dirty="0" smtClean="0"/>
          </a:p>
          <a:p>
            <a:r>
              <a:rPr lang="ja-JP" altLang="en-US" dirty="0" smtClean="0"/>
              <a:t>◆政府への不安</a:t>
            </a:r>
            <a:endParaRPr lang="en-US" altLang="ja-JP" dirty="0" smtClean="0"/>
          </a:p>
          <a:p>
            <a:r>
              <a:rPr kumimoji="1" lang="ja-JP" altLang="en-US" dirty="0" smtClean="0"/>
              <a:t>◆日本の経済</a:t>
            </a:r>
            <a:r>
              <a:rPr lang="ja-JP" altLang="en-US" dirty="0" smtClean="0"/>
              <a:t>成長率</a:t>
            </a:r>
            <a:endParaRPr lang="en-US" altLang="ja-JP" dirty="0" smtClean="0"/>
          </a:p>
          <a:p>
            <a:r>
              <a:rPr lang="ja-JP" altLang="en-US" dirty="0" smtClean="0"/>
              <a:t>◆アメリカへの依存度</a:t>
            </a:r>
            <a:endParaRPr lang="en-US" altLang="ja-JP" dirty="0" smtClean="0"/>
          </a:p>
          <a:p>
            <a:r>
              <a:rPr lang="ja-JP" altLang="en-US" dirty="0" smtClean="0"/>
              <a:t>◆低い自給率</a:t>
            </a:r>
            <a:endParaRPr lang="en-US" altLang="ja-JP" dirty="0" smtClean="0"/>
          </a:p>
          <a:p>
            <a:r>
              <a:rPr kumimoji="1" lang="ja-JP" altLang="en-US" dirty="0" smtClean="0"/>
              <a:t>◆米ドル安円高</a:t>
            </a:r>
            <a:endParaRPr kumimoji="1" lang="en-US" altLang="ja-JP" dirty="0" smtClean="0"/>
          </a:p>
          <a:p>
            <a:r>
              <a:rPr lang="ja-JP" altLang="en-US" dirty="0" smtClean="0"/>
              <a:t>◆高齢化と貯蓄率の低下</a:t>
            </a:r>
            <a:endParaRPr lang="en-US" altLang="ja-JP" dirty="0" smtClean="0"/>
          </a:p>
          <a:p>
            <a:r>
              <a:rPr kumimoji="1" lang="ja-JP" altLang="en-US" dirty="0" smtClean="0"/>
              <a:t>◆資金力不足</a:t>
            </a:r>
            <a:endParaRPr kumimoji="1" lang="en-US" altLang="ja-JP" dirty="0" smtClean="0"/>
          </a:p>
          <a:p>
            <a:r>
              <a:rPr lang="ja-JP" altLang="en-US" dirty="0" smtClean="0"/>
              <a:t>　　　</a:t>
            </a:r>
            <a:r>
              <a:rPr kumimoji="1" lang="ja-JP" altLang="en-US" dirty="0" smtClean="0"/>
              <a:t>→可処分所得対金融資産比率（欧米は日本の４倍）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日本の経済成長率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sz="24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74" name="Picture 2" descr="http://www2.ttcn.ne.jp/honkawa/images/440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819851"/>
            <a:ext cx="6929437" cy="56095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低い自給率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endParaRPr lang="en-US" sz="24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43040" y="923912"/>
            <a:ext cx="6929422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08000" rIns="108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ja-JP" alt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世界の</a:t>
            </a:r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自給率</a:t>
            </a:r>
            <a:endParaRPr kumimoji="1" 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2643174" y="1857364"/>
          <a:ext cx="4786346" cy="45006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2243187"/>
                <a:gridCol w="2543159"/>
              </a:tblGrid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u="none" strike="noStrike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オーストラリア</a:t>
                      </a:r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237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カ ナ ダ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145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フランス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122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ド イ ツ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84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イタリア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62 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オランダ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58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スペイン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89 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2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スウェーデン</a:t>
                      </a:r>
                      <a:endParaRPr lang="ja-JP" altLang="en-US" sz="12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84 </a:t>
                      </a:r>
                      <a:endParaRPr lang="en-US" altLang="ja-JP" sz="1600" b="1" i="0" u="none" strike="noStrike" dirty="0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ス イ ス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49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英　　国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70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アメリカ</a:t>
                      </a:r>
                      <a:endParaRPr lang="ja-JP" altLang="en-US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128 </a:t>
                      </a:r>
                      <a:endParaRPr lang="en-US" altLang="ja-JP" sz="1600" b="1" i="0" u="none" strike="noStrike">
                        <a:solidFill>
                          <a:srgbClr val="00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  <a:tr h="375050">
                <a:tc>
                  <a:txBody>
                    <a:bodyPr/>
                    <a:lstStyle/>
                    <a:p>
                      <a:pPr algn="ctr" fontAlgn="auto"/>
                      <a:r>
                        <a:rPr lang="ja-JP" altLang="en-US" sz="1600" b="1" u="none" strike="noStrike" dirty="0">
                          <a:solidFill>
                            <a:srgbClr val="FF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日　　本</a:t>
                      </a:r>
                      <a:endParaRPr lang="ja-JP" altLang="en-US" sz="1600" b="1" i="0" u="none" strike="noStrike" dirty="0">
                        <a:solidFill>
                          <a:srgbClr val="FF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600" b="1" u="none" strike="noStrike" dirty="0">
                          <a:solidFill>
                            <a:srgbClr val="FF0000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</a:rPr>
                        <a:t>40 </a:t>
                      </a:r>
                      <a:endParaRPr lang="en-US" altLang="ja-JP" sz="1600" b="1" i="0" u="none" strike="noStrike" dirty="0">
                        <a:solidFill>
                          <a:srgbClr val="FF0000"/>
                        </a:solidFill>
                        <a:latin typeface="HGP創英角ｺﾞｼｯｸUB" pitchFamily="50" charset="-128"/>
                        <a:ea typeface="HGP創英角ｺﾞｼｯｸUB" pitchFamily="50" charset="-128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428596" y="1000108"/>
            <a:ext cx="8429684" cy="20002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提案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071546"/>
            <a:ext cx="8072494" cy="2143140"/>
          </a:xfrm>
        </p:spPr>
        <p:txBody>
          <a:bodyPr/>
          <a:lstStyle/>
          <a:p>
            <a:pPr>
              <a:buNone/>
            </a:pPr>
            <a:r>
              <a:rPr lang="ja-JP" altLang="en-US" sz="3200" dirty="0" smtClean="0"/>
              <a:t>日本の経済成長率の低下の原因となっている</a:t>
            </a:r>
            <a:endParaRPr lang="en-US" altLang="ja-JP" sz="3200" dirty="0" smtClean="0"/>
          </a:p>
          <a:p>
            <a:pPr>
              <a:buNone/>
            </a:pPr>
            <a:r>
              <a:rPr lang="ja-JP" altLang="en-US" sz="3200" u="sng" dirty="0" smtClean="0">
                <a:uFill>
                  <a:solidFill>
                    <a:srgbClr val="FF0000"/>
                  </a:solidFill>
                </a:uFill>
              </a:rPr>
              <a:t>内需の低下</a:t>
            </a:r>
            <a:r>
              <a:rPr lang="ja-JP" altLang="en-US" sz="3200" dirty="0" smtClean="0"/>
              <a:t>と</a:t>
            </a:r>
            <a:r>
              <a:rPr lang="ja-JP" altLang="en-US" sz="3200" u="sng" dirty="0" smtClean="0">
                <a:uFill>
                  <a:solidFill>
                    <a:srgbClr val="FF0000"/>
                  </a:solidFill>
                </a:uFill>
              </a:rPr>
              <a:t>自給率の</a:t>
            </a:r>
            <a:r>
              <a:rPr lang="ja-JP" altLang="en-US" sz="3200" u="sng" dirty="0" smtClean="0">
                <a:uFill>
                  <a:solidFill>
                    <a:srgbClr val="FF0000"/>
                  </a:solidFill>
                </a:uFill>
              </a:rPr>
              <a:t>低さ</a:t>
            </a:r>
            <a:endParaRPr lang="en-US" altLang="ja-JP" sz="3200" u="sng" dirty="0" smtClean="0">
              <a:uFill>
                <a:solidFill>
                  <a:srgbClr val="FF0000"/>
                </a:solidFill>
              </a:uFill>
            </a:endParaRPr>
          </a:p>
          <a:p>
            <a:pPr>
              <a:buNone/>
            </a:pPr>
            <a:r>
              <a:rPr lang="en-US" altLang="ja-JP" sz="3200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lang="en-US" altLang="ja-JP" sz="3200" dirty="0" smtClean="0">
                <a:uFill>
                  <a:solidFill>
                    <a:srgbClr val="FF0000"/>
                  </a:solidFill>
                </a:uFill>
              </a:rPr>
              <a:t>       </a:t>
            </a:r>
            <a:r>
              <a:rPr lang="ja-JP" altLang="en-US" sz="3200" dirty="0" smtClean="0">
                <a:uFill>
                  <a:solidFill>
                    <a:srgbClr val="FF0000"/>
                  </a:solidFill>
                </a:uFill>
              </a:rPr>
              <a:t>　　　　　　　　　　</a:t>
            </a:r>
            <a:r>
              <a:rPr lang="ja-JP" altLang="en-US" sz="3200" dirty="0" smtClean="0"/>
              <a:t>を</a:t>
            </a:r>
            <a:r>
              <a:rPr lang="ja-JP" altLang="en-US" sz="3200" dirty="0" smtClean="0"/>
              <a:t>改善するための提案</a:t>
            </a:r>
            <a:endParaRPr lang="en-US" altLang="ja-JP" sz="3200" dirty="0" smtClean="0"/>
          </a:p>
        </p:txBody>
      </p:sp>
      <p:sp>
        <p:nvSpPr>
          <p:cNvPr id="10" name="角丸四角形 9"/>
          <p:cNvSpPr/>
          <p:nvPr/>
        </p:nvSpPr>
        <p:spPr>
          <a:xfrm>
            <a:off x="500034" y="3786190"/>
            <a:ext cx="8429684" cy="200026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14348" y="3786190"/>
            <a:ext cx="8072494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8000" tIns="108000" rIns="108000" bIns="10800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200" kern="0" dirty="0" smtClean="0">
                <a:latin typeface="+mn-lt"/>
                <a:ea typeface="+mn-ea"/>
              </a:rPr>
              <a:t>国産国消政策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→食料品の生産量を増加させ、国内のものを消費するように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す</a:t>
            </a:r>
            <a:r>
              <a:rPr lang="ja-JP" altLang="en-US" sz="3200" kern="0" dirty="0" smtClean="0">
                <a:latin typeface="+mn-lt"/>
                <a:ea typeface="+mn-ea"/>
              </a:rPr>
              <a:t>る。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428596" y="1000108"/>
            <a:ext cx="8429684" cy="47149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国産国消政策の問題点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358246" cy="385765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ja-JP" altLang="en-US" sz="3200" dirty="0" smtClean="0"/>
              <a:t>貿易摩擦が起こりうる。</a:t>
            </a:r>
            <a:endParaRPr lang="en-US" altLang="ja-JP" sz="3200" dirty="0" smtClean="0"/>
          </a:p>
          <a:p>
            <a:pPr>
              <a:buNone/>
            </a:pPr>
            <a:r>
              <a:rPr lang="ja-JP" altLang="en-US" sz="3200" dirty="0" smtClean="0"/>
              <a:t>　</a:t>
            </a:r>
            <a:r>
              <a:rPr lang="ja-JP" altLang="en-US" sz="3200" dirty="0" smtClean="0"/>
              <a:t>　　　→輸出品と輸入品のバランスを考える</a:t>
            </a:r>
            <a:endParaRPr lang="en-US" altLang="ja-JP" sz="3200" dirty="0" smtClean="0"/>
          </a:p>
          <a:p>
            <a:pPr>
              <a:buFont typeface="Wingdings" pitchFamily="2" charset="2"/>
              <a:buChar char="Ø"/>
            </a:pPr>
            <a:r>
              <a:rPr lang="ja-JP" altLang="en-US" sz="3200" dirty="0" smtClean="0"/>
              <a:t>国内での生産の限界がある。</a:t>
            </a:r>
            <a:endParaRPr lang="en-US" altLang="ja-JP" sz="3200" dirty="0" smtClean="0"/>
          </a:p>
          <a:p>
            <a:pPr>
              <a:buNone/>
            </a:pPr>
            <a:r>
              <a:rPr lang="ja-JP" altLang="en-US" sz="3200" dirty="0" smtClean="0"/>
              <a:t>　</a:t>
            </a:r>
            <a:r>
              <a:rPr lang="ja-JP" altLang="en-US" sz="3200" dirty="0" smtClean="0"/>
              <a:t>　　　→国内で生産できる穀物を限界まで作る</a:t>
            </a:r>
            <a:endParaRPr lang="en-US" altLang="ja-JP" sz="3200" dirty="0" smtClean="0"/>
          </a:p>
          <a:p>
            <a:pPr>
              <a:buNone/>
            </a:pPr>
            <a:r>
              <a:rPr lang="ja-JP" altLang="en-US" sz="3200" dirty="0" smtClean="0"/>
              <a:t>　</a:t>
            </a:r>
            <a:r>
              <a:rPr lang="ja-JP" altLang="en-US" sz="3200" dirty="0" smtClean="0"/>
              <a:t>　　　　　　→自給率の底上げ</a:t>
            </a:r>
            <a:endParaRPr lang="en-US" altLang="ja-JP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428596" y="1000108"/>
            <a:ext cx="8429684" cy="47149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057B-E371-404D-B818-111234E2F051}" type="datetime1">
              <a:rPr lang="ja-JP" altLang="en-US"/>
              <a:pPr/>
              <a:t>2009/6/5</a:t>
            </a:fld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A0B215-F567-49C7-884B-B455F21DD47C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国産国消政策の効果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500174"/>
            <a:ext cx="8358246" cy="385765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ja-JP" altLang="en-US" sz="3200" dirty="0" smtClean="0"/>
              <a:t>食糧自給率の底上げ</a:t>
            </a:r>
            <a:endParaRPr lang="en-US" altLang="ja-JP" sz="2200" dirty="0" smtClean="0"/>
          </a:p>
          <a:p>
            <a:pPr>
              <a:buFont typeface="Wingdings" pitchFamily="2" charset="2"/>
              <a:buChar char="Ø"/>
            </a:pPr>
            <a:r>
              <a:rPr lang="ja-JP" altLang="en-US" sz="2200" b="1" dirty="0" smtClean="0"/>
              <a:t>自給率の増加により他国の経済の影響を少なくする。</a:t>
            </a:r>
            <a:endParaRPr lang="en-US" altLang="ja-JP" sz="2200" b="1" dirty="0" smtClean="0"/>
          </a:p>
          <a:p>
            <a:pPr>
              <a:buFont typeface="Wingdings" pitchFamily="2" charset="2"/>
              <a:buChar char="Ø"/>
            </a:pPr>
            <a:r>
              <a:rPr lang="ja-JP" altLang="en-US" sz="2200" b="1" dirty="0" smtClean="0"/>
              <a:t>国産国消政策により国内の生産を増やすことで相乗効果が起こり、国内の消費が増加することで、経済成長率を増加</a:t>
            </a:r>
            <a:endParaRPr lang="en-US" altLang="ja-JP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ビジネス プレゼンテーション - 「IT・グローバル」ディスプレイ用">
  <a:themeElements>
    <a:clrScheme name="Office テーマ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テーマ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 プレゼンテーション - 「IT・グローバル」ディスプレイ用</Template>
  <TotalTime>194</TotalTime>
  <Words>250</Words>
  <Application>Microsoft PowerPoint</Application>
  <PresentationFormat>画面に合わせる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ビジネス プレゼンテーション - 「IT・グローバル」ディスプレイ用</vt:lpstr>
      <vt:lpstr>日銀グランプリ研究</vt:lpstr>
      <vt:lpstr>テーマ</vt:lpstr>
      <vt:lpstr>我が国の課題とは・・・</vt:lpstr>
      <vt:lpstr>日本の経済成長率</vt:lpstr>
      <vt:lpstr>低い自給率</vt:lpstr>
      <vt:lpstr>提案</vt:lpstr>
      <vt:lpstr>国産国消政策の問題点</vt:lpstr>
      <vt:lpstr>国産国消政策の効果</vt:lpstr>
    </vt:vector>
  </TitlesOfParts>
  <Manager/>
  <Company>Keio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日銀グランプリ研究</dc:title>
  <dc:subject/>
  <dc:creator>MitaITC</dc:creator>
  <cp:keywords/>
  <dc:description/>
  <cp:lastModifiedBy>MitaITC</cp:lastModifiedBy>
  <cp:revision>20</cp:revision>
  <dcterms:created xsi:type="dcterms:W3CDTF">2009-06-04T10:02:21Z</dcterms:created>
  <dcterms:modified xsi:type="dcterms:W3CDTF">2009-06-05T07:09:52Z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TC011244811041</vt:lpwstr>
  </property>
</Properties>
</file>