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4" r:id="rId4"/>
    <p:sldId id="271" r:id="rId5"/>
    <p:sldId id="263" r:id="rId6"/>
    <p:sldId id="272" r:id="rId7"/>
    <p:sldId id="273" r:id="rId8"/>
    <p:sldId id="267" r:id="rId9"/>
    <p:sldId id="269" r:id="rId10"/>
    <p:sldId id="268" r:id="rId11"/>
    <p:sldId id="270" r:id="rId12"/>
    <p:sldId id="262" r:id="rId1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84" y="-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B69D7B-8E6A-47D1-B0C1-C0A92BDF0434}" type="doc">
      <dgm:prSet loTypeId="urn:microsoft.com/office/officeart/2005/8/layout/cycle2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8A98AD92-F241-4939-BD5A-894A760AC52A}">
      <dgm:prSet phldrT="[テキスト]"/>
      <dgm:spPr/>
      <dgm:t>
        <a:bodyPr/>
        <a:lstStyle/>
        <a:p>
          <a:r>
            <a:rPr kumimoji="1" lang="ja-JP" altLang="en-US" dirty="0" smtClean="0"/>
            <a:t>大学に</a:t>
          </a:r>
          <a:endParaRPr kumimoji="1" lang="en-US" altLang="ja-JP" dirty="0" smtClean="0"/>
        </a:p>
        <a:p>
          <a:r>
            <a:rPr kumimoji="1" lang="ja-JP" altLang="en-US" dirty="0" smtClean="0"/>
            <a:t>資金集中</a:t>
          </a:r>
          <a:endParaRPr kumimoji="1" lang="ja-JP" altLang="en-US" dirty="0"/>
        </a:p>
      </dgm:t>
    </dgm:pt>
    <dgm:pt modelId="{39DEA80A-67F9-4479-95E1-87A125C53ABA}" type="parTrans" cxnId="{84987885-49A0-4F84-BE62-B96D5FC50103}">
      <dgm:prSet/>
      <dgm:spPr/>
      <dgm:t>
        <a:bodyPr/>
        <a:lstStyle/>
        <a:p>
          <a:endParaRPr kumimoji="1" lang="ja-JP" altLang="en-US"/>
        </a:p>
      </dgm:t>
    </dgm:pt>
    <dgm:pt modelId="{8D8E3E1E-B2DD-45B6-8A13-AFEAE3B2EEE0}" type="sibTrans" cxnId="{84987885-49A0-4F84-BE62-B96D5FC50103}">
      <dgm:prSet/>
      <dgm:spPr/>
      <dgm:t>
        <a:bodyPr/>
        <a:lstStyle/>
        <a:p>
          <a:endParaRPr kumimoji="1" lang="ja-JP" altLang="en-US"/>
        </a:p>
      </dgm:t>
    </dgm:pt>
    <dgm:pt modelId="{59F2F6B1-FB1F-4836-B916-FF7DC504FF64}">
      <dgm:prSet phldrT="[テキスト]"/>
      <dgm:spPr/>
      <dgm:t>
        <a:bodyPr/>
        <a:lstStyle/>
        <a:p>
          <a:r>
            <a:rPr kumimoji="1" lang="ja-JP" altLang="en-US" dirty="0" smtClean="0"/>
            <a:t>技術</a:t>
          </a:r>
          <a:endParaRPr kumimoji="1" lang="en-US" altLang="ja-JP" dirty="0" smtClean="0"/>
        </a:p>
        <a:p>
          <a:r>
            <a:rPr kumimoji="1" lang="ja-JP" altLang="en-US" dirty="0" smtClean="0"/>
            <a:t>発展</a:t>
          </a:r>
          <a:endParaRPr kumimoji="1" lang="ja-JP" altLang="en-US" dirty="0"/>
        </a:p>
      </dgm:t>
    </dgm:pt>
    <dgm:pt modelId="{53031358-5F47-41FC-825B-0ABEC80EF4BD}" type="parTrans" cxnId="{22C9DF6A-EDD7-4B1A-BAE2-4C6C96E5AD70}">
      <dgm:prSet/>
      <dgm:spPr/>
      <dgm:t>
        <a:bodyPr/>
        <a:lstStyle/>
        <a:p>
          <a:endParaRPr kumimoji="1" lang="ja-JP" altLang="en-US"/>
        </a:p>
      </dgm:t>
    </dgm:pt>
    <dgm:pt modelId="{E031DB93-0FB0-4EDD-B316-817E0F5AE995}" type="sibTrans" cxnId="{22C9DF6A-EDD7-4B1A-BAE2-4C6C96E5AD70}">
      <dgm:prSet/>
      <dgm:spPr/>
      <dgm:t>
        <a:bodyPr/>
        <a:lstStyle/>
        <a:p>
          <a:endParaRPr kumimoji="1" lang="ja-JP" altLang="en-US"/>
        </a:p>
      </dgm:t>
    </dgm:pt>
    <dgm:pt modelId="{EDE6A6D9-10ED-4292-8B3A-BEF8B5BD8EDF}">
      <dgm:prSet phldrT="[テキスト]"/>
      <dgm:spPr/>
      <dgm:t>
        <a:bodyPr/>
        <a:lstStyle/>
        <a:p>
          <a:r>
            <a:rPr kumimoji="1" lang="ja-JP" altLang="en-US" dirty="0" smtClean="0"/>
            <a:t>地域</a:t>
          </a:r>
          <a:endParaRPr kumimoji="1" lang="en-US" altLang="ja-JP" dirty="0" smtClean="0"/>
        </a:p>
        <a:p>
          <a:r>
            <a:rPr kumimoji="1" lang="ja-JP" altLang="en-US" dirty="0" smtClean="0"/>
            <a:t>活性化</a:t>
          </a:r>
          <a:endParaRPr kumimoji="1" lang="ja-JP" altLang="en-US" dirty="0"/>
        </a:p>
      </dgm:t>
    </dgm:pt>
    <dgm:pt modelId="{34551A82-4FA3-48D1-A648-A24E9CC869CF}" type="parTrans" cxnId="{35B9E6EB-CC98-4810-B7ED-2728A9D66095}">
      <dgm:prSet/>
      <dgm:spPr/>
      <dgm:t>
        <a:bodyPr/>
        <a:lstStyle/>
        <a:p>
          <a:endParaRPr kumimoji="1" lang="ja-JP" altLang="en-US"/>
        </a:p>
      </dgm:t>
    </dgm:pt>
    <dgm:pt modelId="{66BAEF4D-2965-4391-AC2A-B91F1A877A7A}" type="sibTrans" cxnId="{35B9E6EB-CC98-4810-B7ED-2728A9D66095}">
      <dgm:prSet/>
      <dgm:spPr/>
      <dgm:t>
        <a:bodyPr/>
        <a:lstStyle/>
        <a:p>
          <a:endParaRPr kumimoji="1" lang="ja-JP" altLang="en-US"/>
        </a:p>
      </dgm:t>
    </dgm:pt>
    <dgm:pt modelId="{E141FDC3-9C8E-4236-9FD0-8BC039101D8C}">
      <dgm:prSet phldrT="[テキスト]"/>
      <dgm:spPr/>
      <dgm:t>
        <a:bodyPr/>
        <a:lstStyle/>
        <a:p>
          <a:r>
            <a:rPr kumimoji="1" lang="ja-JP" altLang="en-US" dirty="0" smtClean="0"/>
            <a:t>日本</a:t>
          </a:r>
          <a:endParaRPr kumimoji="1" lang="en-US" altLang="ja-JP" dirty="0" smtClean="0"/>
        </a:p>
        <a:p>
          <a:r>
            <a:rPr kumimoji="1" lang="ja-JP" altLang="en-US" dirty="0" smtClean="0"/>
            <a:t>活性化</a:t>
          </a:r>
          <a:endParaRPr kumimoji="1" lang="ja-JP" altLang="en-US" dirty="0"/>
        </a:p>
      </dgm:t>
    </dgm:pt>
    <dgm:pt modelId="{D260D62B-1F8B-4A47-9729-C874F4480946}" type="parTrans" cxnId="{6C022B4D-B1DC-4091-9371-2AFF159ACC06}">
      <dgm:prSet/>
      <dgm:spPr/>
      <dgm:t>
        <a:bodyPr/>
        <a:lstStyle/>
        <a:p>
          <a:endParaRPr kumimoji="1" lang="ja-JP" altLang="en-US"/>
        </a:p>
      </dgm:t>
    </dgm:pt>
    <dgm:pt modelId="{296503E4-45F4-4AE2-B1F2-E49F3A1AB03F}" type="sibTrans" cxnId="{6C022B4D-B1DC-4091-9371-2AFF159ACC06}">
      <dgm:prSet/>
      <dgm:spPr/>
      <dgm:t>
        <a:bodyPr/>
        <a:lstStyle/>
        <a:p>
          <a:endParaRPr kumimoji="1" lang="ja-JP" altLang="en-US"/>
        </a:p>
      </dgm:t>
    </dgm:pt>
    <dgm:pt modelId="{4075D429-C44E-4B6F-9025-9F8C1DF172B6}">
      <dgm:prSet phldrT="[テキスト]"/>
      <dgm:spPr/>
      <dgm:t>
        <a:bodyPr/>
        <a:lstStyle/>
        <a:p>
          <a:r>
            <a:rPr kumimoji="1" lang="ja-JP" altLang="en-US" dirty="0" smtClean="0"/>
            <a:t>大学へ</a:t>
          </a:r>
          <a:endParaRPr kumimoji="1" lang="en-US" altLang="ja-JP" dirty="0" smtClean="0"/>
        </a:p>
        <a:p>
          <a:r>
            <a:rPr kumimoji="1" lang="ja-JP" altLang="en-US" dirty="0" smtClean="0"/>
            <a:t>寄付・投資</a:t>
          </a:r>
          <a:endParaRPr kumimoji="1" lang="ja-JP" altLang="en-US" dirty="0"/>
        </a:p>
      </dgm:t>
    </dgm:pt>
    <dgm:pt modelId="{699FD4EE-20AE-42F0-A311-74B31F02C2E7}" type="parTrans" cxnId="{C4DFC995-167A-499C-9D6E-53F8B82BAF80}">
      <dgm:prSet/>
      <dgm:spPr/>
      <dgm:t>
        <a:bodyPr/>
        <a:lstStyle/>
        <a:p>
          <a:endParaRPr kumimoji="1" lang="ja-JP" altLang="en-US"/>
        </a:p>
      </dgm:t>
    </dgm:pt>
    <dgm:pt modelId="{E4850630-DC48-4B07-A643-F1E45B4D868C}" type="sibTrans" cxnId="{C4DFC995-167A-499C-9D6E-53F8B82BAF80}">
      <dgm:prSet/>
      <dgm:spPr/>
      <dgm:t>
        <a:bodyPr/>
        <a:lstStyle/>
        <a:p>
          <a:endParaRPr kumimoji="1" lang="ja-JP" altLang="en-US"/>
        </a:p>
      </dgm:t>
    </dgm:pt>
    <dgm:pt modelId="{B2DB39A0-4C8A-4C48-983C-585F568A1890}" type="pres">
      <dgm:prSet presAssocID="{8FB69D7B-8E6A-47D1-B0C1-C0A92BDF0434}" presName="cycle" presStyleCnt="0">
        <dgm:presLayoutVars>
          <dgm:dir/>
          <dgm:resizeHandles val="exact"/>
        </dgm:presLayoutVars>
      </dgm:prSet>
      <dgm:spPr/>
    </dgm:pt>
    <dgm:pt modelId="{48D84B53-4058-478D-810B-66F2B7C922FF}" type="pres">
      <dgm:prSet presAssocID="{8A98AD92-F241-4939-BD5A-894A760AC52A}" presName="node" presStyleLbl="node1" presStyleIdx="0" presStyleCnt="5" custScaleX="129221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11F7F87-A524-46C3-8D2B-CC2035220225}" type="pres">
      <dgm:prSet presAssocID="{8D8E3E1E-B2DD-45B6-8A13-AFEAE3B2EEE0}" presName="sibTrans" presStyleLbl="sibTrans2D1" presStyleIdx="0" presStyleCnt="5"/>
      <dgm:spPr/>
    </dgm:pt>
    <dgm:pt modelId="{F9CE2FFA-E2C5-4C67-92B5-9B07FCA2D4AF}" type="pres">
      <dgm:prSet presAssocID="{8D8E3E1E-B2DD-45B6-8A13-AFEAE3B2EEE0}" presName="connectorText" presStyleLbl="sibTrans2D1" presStyleIdx="0" presStyleCnt="5"/>
      <dgm:spPr/>
    </dgm:pt>
    <dgm:pt modelId="{FDADF19C-17A0-4005-96FA-9E73F4BD0B09}" type="pres">
      <dgm:prSet presAssocID="{59F2F6B1-FB1F-4836-B916-FF7DC504FF64}" presName="node" presStyleLbl="node1" presStyleIdx="1" presStyleCnt="5" custScaleX="126563" custRadScaleRad="98457" custRadScaleInc="8353">
        <dgm:presLayoutVars>
          <dgm:bulletEnabled val="1"/>
        </dgm:presLayoutVars>
      </dgm:prSet>
      <dgm:spPr/>
    </dgm:pt>
    <dgm:pt modelId="{12AC1407-6DC9-49B1-A099-1EA49EDA2547}" type="pres">
      <dgm:prSet presAssocID="{E031DB93-0FB0-4EDD-B316-817E0F5AE995}" presName="sibTrans" presStyleLbl="sibTrans2D1" presStyleIdx="1" presStyleCnt="5"/>
      <dgm:spPr/>
    </dgm:pt>
    <dgm:pt modelId="{4BF1AA47-D38E-483C-B047-9318760FA3DA}" type="pres">
      <dgm:prSet presAssocID="{E031DB93-0FB0-4EDD-B316-817E0F5AE995}" presName="connectorText" presStyleLbl="sibTrans2D1" presStyleIdx="1" presStyleCnt="5"/>
      <dgm:spPr/>
    </dgm:pt>
    <dgm:pt modelId="{C70D2650-DBCC-4B3F-80F2-1DAA88782F86}" type="pres">
      <dgm:prSet presAssocID="{EDE6A6D9-10ED-4292-8B3A-BEF8B5BD8EDF}" presName="node" presStyleLbl="node1" presStyleIdx="2" presStyleCnt="5" custScaleX="123538" custRadScaleRad="109935" custRadScaleInc="-20099">
        <dgm:presLayoutVars>
          <dgm:bulletEnabled val="1"/>
        </dgm:presLayoutVars>
      </dgm:prSet>
      <dgm:spPr/>
    </dgm:pt>
    <dgm:pt modelId="{0D8EAF49-6331-4741-B07A-9C96ADA446D1}" type="pres">
      <dgm:prSet presAssocID="{66BAEF4D-2965-4391-AC2A-B91F1A877A7A}" presName="sibTrans" presStyleLbl="sibTrans2D1" presStyleIdx="2" presStyleCnt="5"/>
      <dgm:spPr/>
    </dgm:pt>
    <dgm:pt modelId="{7B88AED0-F48F-40B1-A32C-54E39B8AA073}" type="pres">
      <dgm:prSet presAssocID="{66BAEF4D-2965-4391-AC2A-B91F1A877A7A}" presName="connectorText" presStyleLbl="sibTrans2D1" presStyleIdx="2" presStyleCnt="5"/>
      <dgm:spPr/>
    </dgm:pt>
    <dgm:pt modelId="{CC1C7E7B-D386-4ED1-B40D-C8ECC10AA65E}" type="pres">
      <dgm:prSet presAssocID="{E141FDC3-9C8E-4236-9FD0-8BC039101D8C}" presName="node" presStyleLbl="node1" presStyleIdx="3" presStyleCnt="5" custScaleX="123948" custRadScaleRad="99999" custRadScaleInc="1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6CD0055-95CF-433A-A495-A603DA0748DD}" type="pres">
      <dgm:prSet presAssocID="{296503E4-45F4-4AE2-B1F2-E49F3A1AB03F}" presName="sibTrans" presStyleLbl="sibTrans2D1" presStyleIdx="3" presStyleCnt="5"/>
      <dgm:spPr/>
    </dgm:pt>
    <dgm:pt modelId="{5A148C59-5BAC-497D-864F-0BB17EDABC99}" type="pres">
      <dgm:prSet presAssocID="{296503E4-45F4-4AE2-B1F2-E49F3A1AB03F}" presName="connectorText" presStyleLbl="sibTrans2D1" presStyleIdx="3" presStyleCnt="5"/>
      <dgm:spPr/>
    </dgm:pt>
    <dgm:pt modelId="{D15274D9-5911-4741-9551-BAC388CE10F5}" type="pres">
      <dgm:prSet presAssocID="{4075D429-C44E-4B6F-9025-9F8C1DF172B6}" presName="node" presStyleLbl="node1" presStyleIdx="4" presStyleCnt="5" custScaleX="127690" custRadScaleRad="97470" custRadScaleInc="-1487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EF23350-E8AD-4CE6-9663-9779E82C6412}" type="pres">
      <dgm:prSet presAssocID="{E4850630-DC48-4B07-A643-F1E45B4D868C}" presName="sibTrans" presStyleLbl="sibTrans2D1" presStyleIdx="4" presStyleCnt="5"/>
      <dgm:spPr/>
    </dgm:pt>
    <dgm:pt modelId="{0BF79B32-536D-4760-A1F6-948FF671D6E1}" type="pres">
      <dgm:prSet presAssocID="{E4850630-DC48-4B07-A643-F1E45B4D868C}" presName="connectorText" presStyleLbl="sibTrans2D1" presStyleIdx="4" presStyleCnt="5"/>
      <dgm:spPr/>
    </dgm:pt>
  </dgm:ptLst>
  <dgm:cxnLst>
    <dgm:cxn modelId="{C4DFC995-167A-499C-9D6E-53F8B82BAF80}" srcId="{8FB69D7B-8E6A-47D1-B0C1-C0A92BDF0434}" destId="{4075D429-C44E-4B6F-9025-9F8C1DF172B6}" srcOrd="4" destOrd="0" parTransId="{699FD4EE-20AE-42F0-A311-74B31F02C2E7}" sibTransId="{E4850630-DC48-4B07-A643-F1E45B4D868C}"/>
    <dgm:cxn modelId="{CC2B1783-28EF-4731-8286-E5976D3E9EE2}" type="presOf" srcId="{66BAEF4D-2965-4391-AC2A-B91F1A877A7A}" destId="{0D8EAF49-6331-4741-B07A-9C96ADA446D1}" srcOrd="0" destOrd="0" presId="urn:microsoft.com/office/officeart/2005/8/layout/cycle2"/>
    <dgm:cxn modelId="{6C022B4D-B1DC-4091-9371-2AFF159ACC06}" srcId="{8FB69D7B-8E6A-47D1-B0C1-C0A92BDF0434}" destId="{E141FDC3-9C8E-4236-9FD0-8BC039101D8C}" srcOrd="3" destOrd="0" parTransId="{D260D62B-1F8B-4A47-9729-C874F4480946}" sibTransId="{296503E4-45F4-4AE2-B1F2-E49F3A1AB03F}"/>
    <dgm:cxn modelId="{0F0FE4B3-2BE6-4A47-8473-3DBACECCC4A6}" type="presOf" srcId="{296503E4-45F4-4AE2-B1F2-E49F3A1AB03F}" destId="{5A148C59-5BAC-497D-864F-0BB17EDABC99}" srcOrd="1" destOrd="0" presId="urn:microsoft.com/office/officeart/2005/8/layout/cycle2"/>
    <dgm:cxn modelId="{B30A9DF4-DC61-46C6-B30D-B2A11AE9BEBF}" type="presOf" srcId="{8A98AD92-F241-4939-BD5A-894A760AC52A}" destId="{48D84B53-4058-478D-810B-66F2B7C922FF}" srcOrd="0" destOrd="0" presId="urn:microsoft.com/office/officeart/2005/8/layout/cycle2"/>
    <dgm:cxn modelId="{22C9DF6A-EDD7-4B1A-BAE2-4C6C96E5AD70}" srcId="{8FB69D7B-8E6A-47D1-B0C1-C0A92BDF0434}" destId="{59F2F6B1-FB1F-4836-B916-FF7DC504FF64}" srcOrd="1" destOrd="0" parTransId="{53031358-5F47-41FC-825B-0ABEC80EF4BD}" sibTransId="{E031DB93-0FB0-4EDD-B316-817E0F5AE995}"/>
    <dgm:cxn modelId="{D1164A5C-4302-403D-A533-316046D373C6}" type="presOf" srcId="{59F2F6B1-FB1F-4836-B916-FF7DC504FF64}" destId="{FDADF19C-17A0-4005-96FA-9E73F4BD0B09}" srcOrd="0" destOrd="0" presId="urn:microsoft.com/office/officeart/2005/8/layout/cycle2"/>
    <dgm:cxn modelId="{B2A627C0-151D-4C88-B119-C744B1723BEB}" type="presOf" srcId="{E4850630-DC48-4B07-A643-F1E45B4D868C}" destId="{0BF79B32-536D-4760-A1F6-948FF671D6E1}" srcOrd="1" destOrd="0" presId="urn:microsoft.com/office/officeart/2005/8/layout/cycle2"/>
    <dgm:cxn modelId="{57A7F32D-6C79-43A1-B029-34D307A40A9E}" type="presOf" srcId="{8D8E3E1E-B2DD-45B6-8A13-AFEAE3B2EEE0}" destId="{011F7F87-A524-46C3-8D2B-CC2035220225}" srcOrd="0" destOrd="0" presId="urn:microsoft.com/office/officeart/2005/8/layout/cycle2"/>
    <dgm:cxn modelId="{EDFCA6A8-1DCB-4080-A158-5F1D6318866D}" type="presOf" srcId="{296503E4-45F4-4AE2-B1F2-E49F3A1AB03F}" destId="{66CD0055-95CF-433A-A495-A603DA0748DD}" srcOrd="0" destOrd="0" presId="urn:microsoft.com/office/officeart/2005/8/layout/cycle2"/>
    <dgm:cxn modelId="{35B9E6EB-CC98-4810-B7ED-2728A9D66095}" srcId="{8FB69D7B-8E6A-47D1-B0C1-C0A92BDF0434}" destId="{EDE6A6D9-10ED-4292-8B3A-BEF8B5BD8EDF}" srcOrd="2" destOrd="0" parTransId="{34551A82-4FA3-48D1-A648-A24E9CC869CF}" sibTransId="{66BAEF4D-2965-4391-AC2A-B91F1A877A7A}"/>
    <dgm:cxn modelId="{3A5D16CA-B195-49D4-927C-E97F9E79661E}" type="presOf" srcId="{8D8E3E1E-B2DD-45B6-8A13-AFEAE3B2EEE0}" destId="{F9CE2FFA-E2C5-4C67-92B5-9B07FCA2D4AF}" srcOrd="1" destOrd="0" presId="urn:microsoft.com/office/officeart/2005/8/layout/cycle2"/>
    <dgm:cxn modelId="{84987885-49A0-4F84-BE62-B96D5FC50103}" srcId="{8FB69D7B-8E6A-47D1-B0C1-C0A92BDF0434}" destId="{8A98AD92-F241-4939-BD5A-894A760AC52A}" srcOrd="0" destOrd="0" parTransId="{39DEA80A-67F9-4479-95E1-87A125C53ABA}" sibTransId="{8D8E3E1E-B2DD-45B6-8A13-AFEAE3B2EEE0}"/>
    <dgm:cxn modelId="{F949B01E-99B6-4EC8-B8A3-DF5C12F83CD6}" type="presOf" srcId="{E141FDC3-9C8E-4236-9FD0-8BC039101D8C}" destId="{CC1C7E7B-D386-4ED1-B40D-C8ECC10AA65E}" srcOrd="0" destOrd="0" presId="urn:microsoft.com/office/officeart/2005/8/layout/cycle2"/>
    <dgm:cxn modelId="{1FDD5955-8A52-4F55-BACB-3613B0BA7BA6}" type="presOf" srcId="{EDE6A6D9-10ED-4292-8B3A-BEF8B5BD8EDF}" destId="{C70D2650-DBCC-4B3F-80F2-1DAA88782F86}" srcOrd="0" destOrd="0" presId="urn:microsoft.com/office/officeart/2005/8/layout/cycle2"/>
    <dgm:cxn modelId="{2B8C5125-7969-471A-BF68-0551FA7AE039}" type="presOf" srcId="{8FB69D7B-8E6A-47D1-B0C1-C0A92BDF0434}" destId="{B2DB39A0-4C8A-4C48-983C-585F568A1890}" srcOrd="0" destOrd="0" presId="urn:microsoft.com/office/officeart/2005/8/layout/cycle2"/>
    <dgm:cxn modelId="{D67C11C5-C64D-4289-806A-2FD1E205B345}" type="presOf" srcId="{E031DB93-0FB0-4EDD-B316-817E0F5AE995}" destId="{12AC1407-6DC9-49B1-A099-1EA49EDA2547}" srcOrd="0" destOrd="0" presId="urn:microsoft.com/office/officeart/2005/8/layout/cycle2"/>
    <dgm:cxn modelId="{B1CDE900-6A03-455F-A50B-0B007156E8EC}" type="presOf" srcId="{E031DB93-0FB0-4EDD-B316-817E0F5AE995}" destId="{4BF1AA47-D38E-483C-B047-9318760FA3DA}" srcOrd="1" destOrd="0" presId="urn:microsoft.com/office/officeart/2005/8/layout/cycle2"/>
    <dgm:cxn modelId="{DD8EF518-EFEC-4A27-94C1-CF7E351199C4}" type="presOf" srcId="{E4850630-DC48-4B07-A643-F1E45B4D868C}" destId="{7EF23350-E8AD-4CE6-9663-9779E82C6412}" srcOrd="0" destOrd="0" presId="urn:microsoft.com/office/officeart/2005/8/layout/cycle2"/>
    <dgm:cxn modelId="{15424082-AACC-490F-8FA4-BE22CC519DCD}" type="presOf" srcId="{4075D429-C44E-4B6F-9025-9F8C1DF172B6}" destId="{D15274D9-5911-4741-9551-BAC388CE10F5}" srcOrd="0" destOrd="0" presId="urn:microsoft.com/office/officeart/2005/8/layout/cycle2"/>
    <dgm:cxn modelId="{F90413DE-B270-445F-B2DC-E5A80C9E57B5}" type="presOf" srcId="{66BAEF4D-2965-4391-AC2A-B91F1A877A7A}" destId="{7B88AED0-F48F-40B1-A32C-54E39B8AA073}" srcOrd="1" destOrd="0" presId="urn:microsoft.com/office/officeart/2005/8/layout/cycle2"/>
    <dgm:cxn modelId="{75C6E434-AD6E-41D0-8FB2-0AD18E3D09CD}" type="presParOf" srcId="{B2DB39A0-4C8A-4C48-983C-585F568A1890}" destId="{48D84B53-4058-478D-810B-66F2B7C922FF}" srcOrd="0" destOrd="0" presId="urn:microsoft.com/office/officeart/2005/8/layout/cycle2"/>
    <dgm:cxn modelId="{E1AD9696-09A0-4805-9B8A-7F1880AA6DD7}" type="presParOf" srcId="{B2DB39A0-4C8A-4C48-983C-585F568A1890}" destId="{011F7F87-A524-46C3-8D2B-CC2035220225}" srcOrd="1" destOrd="0" presId="urn:microsoft.com/office/officeart/2005/8/layout/cycle2"/>
    <dgm:cxn modelId="{905B7AD3-4FC2-4F12-84C2-BC1E77ED5669}" type="presParOf" srcId="{011F7F87-A524-46C3-8D2B-CC2035220225}" destId="{F9CE2FFA-E2C5-4C67-92B5-9B07FCA2D4AF}" srcOrd="0" destOrd="0" presId="urn:microsoft.com/office/officeart/2005/8/layout/cycle2"/>
    <dgm:cxn modelId="{D82292B8-5E3E-477E-AB14-5661A8E2FB13}" type="presParOf" srcId="{B2DB39A0-4C8A-4C48-983C-585F568A1890}" destId="{FDADF19C-17A0-4005-96FA-9E73F4BD0B09}" srcOrd="2" destOrd="0" presId="urn:microsoft.com/office/officeart/2005/8/layout/cycle2"/>
    <dgm:cxn modelId="{2F290AB0-F713-4D7D-B116-9AFA6CFD37FE}" type="presParOf" srcId="{B2DB39A0-4C8A-4C48-983C-585F568A1890}" destId="{12AC1407-6DC9-49B1-A099-1EA49EDA2547}" srcOrd="3" destOrd="0" presId="urn:microsoft.com/office/officeart/2005/8/layout/cycle2"/>
    <dgm:cxn modelId="{7AC2F02E-7275-4E22-A0D3-00EEBB39C3C4}" type="presParOf" srcId="{12AC1407-6DC9-49B1-A099-1EA49EDA2547}" destId="{4BF1AA47-D38E-483C-B047-9318760FA3DA}" srcOrd="0" destOrd="0" presId="urn:microsoft.com/office/officeart/2005/8/layout/cycle2"/>
    <dgm:cxn modelId="{995CC611-4E77-4B69-B40E-056A55E0D0CF}" type="presParOf" srcId="{B2DB39A0-4C8A-4C48-983C-585F568A1890}" destId="{C70D2650-DBCC-4B3F-80F2-1DAA88782F86}" srcOrd="4" destOrd="0" presId="urn:microsoft.com/office/officeart/2005/8/layout/cycle2"/>
    <dgm:cxn modelId="{BA110CEE-4041-4D35-BF74-FD44A3C1816E}" type="presParOf" srcId="{B2DB39A0-4C8A-4C48-983C-585F568A1890}" destId="{0D8EAF49-6331-4741-B07A-9C96ADA446D1}" srcOrd="5" destOrd="0" presId="urn:microsoft.com/office/officeart/2005/8/layout/cycle2"/>
    <dgm:cxn modelId="{4E944FA0-1151-48B5-85DC-C430E6783692}" type="presParOf" srcId="{0D8EAF49-6331-4741-B07A-9C96ADA446D1}" destId="{7B88AED0-F48F-40B1-A32C-54E39B8AA073}" srcOrd="0" destOrd="0" presId="urn:microsoft.com/office/officeart/2005/8/layout/cycle2"/>
    <dgm:cxn modelId="{2E31EAD0-6F94-4C45-A96C-04A94B30DD77}" type="presParOf" srcId="{B2DB39A0-4C8A-4C48-983C-585F568A1890}" destId="{CC1C7E7B-D386-4ED1-B40D-C8ECC10AA65E}" srcOrd="6" destOrd="0" presId="urn:microsoft.com/office/officeart/2005/8/layout/cycle2"/>
    <dgm:cxn modelId="{D52EBC58-D8D4-4082-A2B0-97690606A605}" type="presParOf" srcId="{B2DB39A0-4C8A-4C48-983C-585F568A1890}" destId="{66CD0055-95CF-433A-A495-A603DA0748DD}" srcOrd="7" destOrd="0" presId="urn:microsoft.com/office/officeart/2005/8/layout/cycle2"/>
    <dgm:cxn modelId="{53D5A0DC-7673-4E58-88C5-4014C24EF09D}" type="presParOf" srcId="{66CD0055-95CF-433A-A495-A603DA0748DD}" destId="{5A148C59-5BAC-497D-864F-0BB17EDABC99}" srcOrd="0" destOrd="0" presId="urn:microsoft.com/office/officeart/2005/8/layout/cycle2"/>
    <dgm:cxn modelId="{6912B987-1104-4E16-9FCD-50866204D857}" type="presParOf" srcId="{B2DB39A0-4C8A-4C48-983C-585F568A1890}" destId="{D15274D9-5911-4741-9551-BAC388CE10F5}" srcOrd="8" destOrd="0" presId="urn:microsoft.com/office/officeart/2005/8/layout/cycle2"/>
    <dgm:cxn modelId="{5F82F849-E004-4A0C-B28F-4E4C509433CC}" type="presParOf" srcId="{B2DB39A0-4C8A-4C48-983C-585F568A1890}" destId="{7EF23350-E8AD-4CE6-9663-9779E82C6412}" srcOrd="9" destOrd="0" presId="urn:microsoft.com/office/officeart/2005/8/layout/cycle2"/>
    <dgm:cxn modelId="{7FB84FC3-5024-44F3-A1E9-6CC99AA4AB10}" type="presParOf" srcId="{7EF23350-E8AD-4CE6-9663-9779E82C6412}" destId="{0BF79B32-536D-4760-A1F6-948FF671D6E1}" srcOrd="0" destOrd="0" presId="urn:microsoft.com/office/officeart/2005/8/layout/cycle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Autofit/>
          </a:bodyPr>
          <a:lstStyle>
            <a:lvl1pPr algn="ctr">
              <a:defRPr sz="5500"/>
            </a:lvl1pPr>
          </a:lstStyle>
          <a:p>
            <a:r>
              <a:rPr lang="ja-JP" altLang="en-US" smtClean="0"/>
              <a:t>マスタ タイトルの書式設定</a:t>
            </a:r>
            <a:endParaRPr lang="ko-KR" altLang="ko-KR"/>
          </a:p>
        </p:txBody>
      </p:sp>
      <p:sp>
        <p:nvSpPr>
          <p:cNvPr id="5" name="Rectangle 3"/>
          <p:cNvSpPr>
            <a:spLocks noGrp="1"/>
          </p:cNvSpPr>
          <p:nvPr>
            <p:ph type="subTitle" idx="1"/>
          </p:nvPr>
        </p:nvSpPr>
        <p:spPr>
          <a:xfrm>
            <a:off x="1371600" y="3753728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ja-JP" altLang="en-US" smtClean="0"/>
              <a:t>マスタ サブタイトルの書式設定</a:t>
            </a:r>
            <a:endParaRPr lang="ko-KR" altLang="ko-KR"/>
          </a:p>
        </p:txBody>
      </p:sp>
      <p:sp>
        <p:nvSpPr>
          <p:cNvPr id="10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4A840-4BD6-4559-9B2F-11ED6A092AE0}" type="datetimeFigureOut">
              <a:rPr kumimoji="1" lang="ja-JP" altLang="en-US" smtClean="0"/>
              <a:pPr/>
              <a:t>2009/6/5</a:t>
            </a:fld>
            <a:endParaRPr kumimoji="1" lang="ja-JP" altLang="en-US"/>
          </a:p>
        </p:txBody>
      </p:sp>
      <p:sp>
        <p:nvSpPr>
          <p:cNvPr id="30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3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E4383-9847-45FD-8736-BDE6AA69BDB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ko-KR" altLang="ko-KR"/>
          </a:p>
        </p:txBody>
      </p:sp>
      <p:sp>
        <p:nvSpPr>
          <p:cNvPr id="3" name="Rectangle 3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ko-KR" altLang="ko-KR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4A840-4BD6-4559-9B2F-11ED6A092AE0}" type="datetimeFigureOut">
              <a:rPr kumimoji="1" lang="ja-JP" altLang="en-US" smtClean="0"/>
              <a:pPr/>
              <a:t>2009/6/5</a:t>
            </a:fld>
            <a:endParaRPr kumimoji="1" lang="ja-JP" altLang="en-US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E4383-9847-45FD-8736-BDE6AA69BDB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ko-KR" altLang="ko-KR"/>
          </a:p>
        </p:txBody>
      </p:sp>
      <p:sp>
        <p:nvSpPr>
          <p:cNvPr id="3" name="Rectangle 3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ko-KR" altLang="ko-KR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4A840-4BD6-4559-9B2F-11ED6A092AE0}" type="datetimeFigureOut">
              <a:rPr kumimoji="1" lang="ja-JP" altLang="en-US" smtClean="0"/>
              <a:pPr/>
              <a:t>2009/6/5</a:t>
            </a:fld>
            <a:endParaRPr kumimoji="1" lang="ja-JP" altLang="en-US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E4383-9847-45FD-8736-BDE6AA69BDB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ko-KR" altLang="ko-KR"/>
          </a:p>
        </p:txBody>
      </p:sp>
      <p:sp>
        <p:nvSpPr>
          <p:cNvPr id="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ko-KR" altLang="ko-KR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4A840-4BD6-4559-9B2F-11ED6A092AE0}" type="datetimeFigureOut">
              <a:rPr kumimoji="1" lang="ja-JP" altLang="en-US" smtClean="0"/>
              <a:pPr/>
              <a:t>2009/6/5</a:t>
            </a:fld>
            <a:endParaRPr kumimoji="1" lang="ja-JP" altLang="en-US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E4383-9847-45FD-8736-BDE6AA69BDB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905125"/>
            <a:ext cx="7772400" cy="1362075"/>
          </a:xfrm>
        </p:spPr>
        <p:txBody>
          <a:bodyPr anchor="t"/>
          <a:lstStyle>
            <a:lvl1pPr algn="l">
              <a:defRPr sz="4300" b="1" cap="none" baseline="0"/>
            </a:lvl1pPr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76362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4A840-4BD6-4559-9B2F-11ED6A092AE0}" type="datetimeFigureOut">
              <a:rPr kumimoji="1" lang="ja-JP" altLang="en-US" smtClean="0"/>
              <a:pPr/>
              <a:t>2009/6/5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E4383-9847-45FD-8736-BDE6AA69BDB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4A840-4BD6-4559-9B2F-11ED6A092AE0}" type="datetimeFigureOut">
              <a:rPr kumimoji="1" lang="ja-JP" altLang="en-US" smtClean="0"/>
              <a:pPr/>
              <a:t>2009/6/5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E4383-9847-45FD-8736-BDE6AA69BDB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ctr"/>
          <a:lstStyle>
            <a:lvl1pPr marL="0" indent="0" algn="l">
              <a:buNone/>
              <a:defRPr sz="24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ctr"/>
          <a:lstStyle>
            <a:lvl1pPr marL="0" indent="0" algn="l">
              <a:buNone/>
              <a:defRPr sz="24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4A840-4BD6-4559-9B2F-11ED6A092AE0}" type="datetimeFigureOut">
              <a:rPr kumimoji="1" lang="ja-JP" altLang="en-US" smtClean="0"/>
              <a:pPr/>
              <a:t>2009/6/5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E4383-9847-45FD-8736-BDE6AA69BDB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ko-KR" altLang="ko-KR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4A840-4BD6-4559-9B2F-11ED6A092AE0}" type="datetimeFigureOut">
              <a:rPr kumimoji="1" lang="ja-JP" altLang="en-US" smtClean="0"/>
              <a:pPr/>
              <a:t>2009/6/5</a:t>
            </a:fld>
            <a:endParaRPr kumimoji="1" lang="ja-JP" altLang="en-US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E4383-9847-45FD-8736-BDE6AA69BDB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4A840-4BD6-4559-9B2F-11ED6A092AE0}" type="datetimeFigureOut">
              <a:rPr kumimoji="1" lang="ja-JP" altLang="en-US" smtClean="0"/>
              <a:pPr/>
              <a:t>2009/6/5</a:t>
            </a:fld>
            <a:endParaRPr kumimoji="1" lang="ja-JP" altLang="en-US"/>
          </a:p>
        </p:txBody>
      </p:sp>
      <p:sp>
        <p:nvSpPr>
          <p:cNvPr id="3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E4383-9847-45FD-8736-BDE6AA69BDB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lIns="45720" rIns="45720" anchor="b">
            <a:scene3d>
              <a:camera prst="orthographicFront"/>
              <a:lightRig rig="soft" dir="t"/>
            </a:scene3d>
            <a:sp3d prstMaterial="powder">
              <a:bevelT w="0" h="0"/>
              <a:contourClr>
                <a:schemeClr val="bg2">
                  <a:tint val="85000"/>
                  <a:satMod val="120000"/>
                </a:schemeClr>
              </a:contourClr>
            </a:sp3d>
          </a:bodyPr>
          <a:lstStyle>
            <a:lvl1pPr algn="l">
              <a:defRPr sz="2000" b="1" cap="all" baseline="0">
                <a:effectLst/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47799"/>
            <a:ext cx="5111750" cy="469087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47608"/>
            <a:ext cx="3008313" cy="4691063"/>
          </a:xfrm>
        </p:spPr>
        <p:txBody>
          <a:bodyPr lIns="45720" rIns="4572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4A840-4BD6-4559-9B2F-11ED6A092AE0}" type="datetimeFigureOut">
              <a:rPr kumimoji="1" lang="ja-JP" altLang="en-US" smtClean="0"/>
              <a:pPr/>
              <a:t>2009/6/5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E4383-9847-45FD-8736-BDE6AA69BDB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 rot="21172883" flipH="1">
            <a:off x="4068648" y="1312793"/>
            <a:ext cx="3673971" cy="3673971"/>
          </a:xfrm>
          <a:prstGeom prst="rect">
            <a:avLst/>
          </a:prstGeom>
          <a:solidFill>
            <a:srgbClr val="FFFFFF"/>
          </a:solidFill>
          <a:ln w="3175">
            <a:solidFill>
              <a:srgbClr val="777777"/>
            </a:solidFill>
          </a:ln>
          <a:effectLst>
            <a:outerShdw blurRad="63500" dist="6350" dir="5400000" algn="t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435926" flipH="1">
            <a:off x="4045012" y="1267664"/>
            <a:ext cx="3673971" cy="3673971"/>
          </a:xfrm>
          <a:prstGeom prst="rect">
            <a:avLst/>
          </a:prstGeom>
          <a:solidFill>
            <a:srgbClr val="FFFFFF"/>
          </a:solidFill>
          <a:ln w="3175">
            <a:solidFill>
              <a:srgbClr val="777777"/>
            </a:solidFill>
          </a:ln>
          <a:effectLst>
            <a:outerShdw blurRad="63500" dist="6350" dir="5400000" algn="t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065563" y="1252028"/>
            <a:ext cx="3840480" cy="3840480"/>
          </a:xfrm>
          <a:prstGeom prst="rect">
            <a:avLst/>
          </a:prstGeom>
          <a:solidFill>
            <a:srgbClr val="FFFFFF"/>
          </a:solidFill>
          <a:ln w="3175">
            <a:solidFill>
              <a:srgbClr val="777777"/>
            </a:solidFill>
          </a:ln>
          <a:effectLst>
            <a:outerShdw blurRad="76200" dist="6350" dir="5400000" algn="t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 rot="293056">
            <a:off x="4124179" y="1181685"/>
            <a:ext cx="3977640" cy="3977640"/>
          </a:xfrm>
          <a:prstGeom prst="rect">
            <a:avLst/>
          </a:prstGeom>
          <a:solidFill>
            <a:srgbClr val="FFFFFF"/>
          </a:solidFill>
          <a:ln w="3175">
            <a:solidFill>
              <a:srgbClr val="777777"/>
            </a:solidFill>
          </a:ln>
          <a:effectLst>
            <a:outerShdw blurRad="50000" dist="50800" dir="12900000" sy="99500" kx="90000" ky="150000" algn="tl" rotWithShape="0">
              <a:srgbClr val="000000">
                <a:alpha val="3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5605" y="1041009"/>
            <a:ext cx="2743200" cy="1715088"/>
          </a:xfrm>
        </p:spPr>
        <p:txBody>
          <a:bodyPr lIns="45720" rIns="45720" bIns="0" anchor="b">
            <a:scene3d>
              <a:camera prst="orthographicFront"/>
              <a:lightRig rig="soft" dir="t"/>
            </a:scene3d>
            <a:sp3d prstMaterial="powder">
              <a:bevelT w="0" h="0"/>
              <a:contourClr>
                <a:schemeClr val="bg2">
                  <a:tint val="85000"/>
                  <a:satMod val="120000"/>
                </a:schemeClr>
              </a:contourClr>
            </a:sp3d>
          </a:bodyPr>
          <a:lstStyle>
            <a:lvl1pPr algn="l">
              <a:defRPr sz="1900" b="1" cap="all" baseline="0">
                <a:effectLst/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93056">
            <a:off x="4284199" y="1341705"/>
            <a:ext cx="3657600" cy="3657600"/>
          </a:xfrm>
          <a:prstGeom prst="rect">
            <a:avLst/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5605" y="2792436"/>
            <a:ext cx="2743200" cy="2194561"/>
          </a:xfrm>
        </p:spPr>
        <p:txBody>
          <a:bodyPr lIns="54864" tIns="45720" rIns="45720" bIns="0"/>
          <a:lstStyle>
            <a:lvl1pPr marL="9144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4A840-4BD6-4559-9B2F-11ED6A092AE0}" type="datetimeFigureOut">
              <a:rPr kumimoji="1" lang="ja-JP" altLang="en-US" smtClean="0"/>
              <a:pPr/>
              <a:t>2009/6/5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E4383-9847-45FD-8736-BDE6AA69BDB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Autofit/>
            <a:scene3d>
              <a:camera prst="orthographicFront"/>
              <a:lightRig rig="soft" dir="t"/>
            </a:scene3d>
            <a:sp3d contourW="12700" prstMaterial="powder">
              <a:bevelT w="29210" h="12700"/>
              <a:contourClr>
                <a:schemeClr val="bg2">
                  <a:tint val="85000"/>
                  <a:satMod val="120000"/>
                </a:schemeClr>
              </a:contourClr>
            </a:sp3d>
          </a:bodyPr>
          <a:lstStyle/>
          <a:p>
            <a:r>
              <a:rPr lang="ja-JP" altLang="en-US" smtClean="0"/>
              <a:t>マスタ タイトルの書式設定</a:t>
            </a:r>
            <a:endParaRPr lang="ko-KR" altLang="ko-KR" dirty="0"/>
          </a:p>
        </p:txBody>
      </p:sp>
      <p:sp>
        <p:nvSpPr>
          <p:cNvPr id="28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ko-KR" altLang="ko-KR" dirty="0"/>
          </a:p>
        </p:txBody>
      </p:sp>
      <p:sp>
        <p:nvSpPr>
          <p:cNvPr id="18" name="Rectangle 4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/>
          <a:lstStyle>
            <a:lvl1pPr>
              <a:defRPr sz="1100"/>
            </a:lvl1pPr>
          </a:lstStyle>
          <a:p>
            <a:fld id="{A794A840-4BD6-4559-9B2F-11ED6A092AE0}" type="datetimeFigureOut">
              <a:rPr kumimoji="1" lang="ja-JP" altLang="en-US" smtClean="0"/>
              <a:pPr/>
              <a:t>2009/6/5</a:t>
            </a:fld>
            <a:endParaRPr kumimoji="1" lang="ja-JP" altLang="en-US"/>
          </a:p>
        </p:txBody>
      </p:sp>
      <p:sp>
        <p:nvSpPr>
          <p:cNvPr id="9" name="Rectangle 5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/>
          <a:lstStyle>
            <a:lvl1pPr algn="ctr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5" name="Rectangle 6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/>
          <a:lstStyle>
            <a:lvl1pPr algn="r">
              <a:defRPr sz="1100"/>
            </a:lvl1pPr>
          </a:lstStyle>
          <a:p>
            <a:fld id="{C36E4383-9847-45FD-8736-BDE6AA69BDB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1" sz="4500" b="1">
          <a:solidFill>
            <a:schemeClr val="tx2"/>
          </a:solidFill>
          <a:effectLst>
            <a:outerShdw blurRad="55000" dist="22000" dir="5400000" algn="t" rotWithShape="0">
              <a:prstClr val="black">
                <a:alpha val="80000"/>
              </a:prstClr>
            </a:outerShdw>
          </a:effectLst>
          <a:latin typeface="+mj-ea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84048" indent="-274320" algn="l" rtl="0" eaLnBrk="1" latinLnBrk="1" hangingPunct="1">
        <a:spcBef>
          <a:spcPct val="20000"/>
        </a:spcBef>
        <a:buClr>
          <a:schemeClr val="tx2"/>
        </a:buClr>
        <a:buSzPct val="75000"/>
        <a:buFont typeface="Wingdings 2" pitchFamily="18" charset="2"/>
        <a:buChar char=""/>
        <a:defRPr kumimoji="1" sz="2700">
          <a:solidFill>
            <a:schemeClr val="tx1"/>
          </a:solidFill>
          <a:latin typeface="+mn-ea"/>
          <a:ea typeface="+mn-ea"/>
          <a:cs typeface="+mn-cs"/>
        </a:defRPr>
      </a:lvl1pPr>
      <a:lvl2pPr marL="676656" indent="-228600" algn="l" rtl="0" eaLnBrk="1" latinLnBrk="1" hangingPunct="1">
        <a:spcBef>
          <a:spcPct val="20000"/>
        </a:spcBef>
        <a:buClr>
          <a:schemeClr val="tx2"/>
        </a:buClr>
        <a:buFont typeface="Wingdings 3" pitchFamily="18" charset="2"/>
        <a:buChar char="­"/>
        <a:defRPr kumimoji="1" sz="2100">
          <a:solidFill>
            <a:schemeClr val="tx1"/>
          </a:solidFill>
          <a:latin typeface="+mn-ea"/>
          <a:ea typeface="+mn-ea"/>
          <a:cs typeface="+mn-cs"/>
        </a:defRPr>
      </a:lvl2pPr>
      <a:lvl3pPr marL="932688" indent="-228600" algn="l" rtl="0" eaLnBrk="1" latinLnBrk="1" hangingPunct="1">
        <a:spcBef>
          <a:spcPct val="20000"/>
        </a:spcBef>
        <a:buClr>
          <a:schemeClr val="tx2"/>
        </a:buClr>
        <a:buFont typeface="Wingdings 2" pitchFamily="18" charset="2"/>
        <a:buChar char=""/>
        <a:defRPr kumimoji="1" sz="2000">
          <a:solidFill>
            <a:schemeClr val="tx1"/>
          </a:solidFill>
          <a:latin typeface="+mn-ea"/>
          <a:ea typeface="+mn-ea"/>
          <a:cs typeface="+mn-cs"/>
        </a:defRPr>
      </a:lvl3pPr>
      <a:lvl4pPr marL="1197864" indent="-228600" algn="l" rtl="0" eaLnBrk="1" latinLnBrk="1" hangingPunct="1">
        <a:spcBef>
          <a:spcPct val="20000"/>
        </a:spcBef>
        <a:buClr>
          <a:schemeClr val="tx2"/>
        </a:buClr>
        <a:buFont typeface="Wingdings 2" pitchFamily="18" charset="2"/>
        <a:buChar char=""/>
        <a:defRPr kumimoji="1" sz="1800">
          <a:solidFill>
            <a:schemeClr val="tx1"/>
          </a:solidFill>
          <a:latin typeface="+mn-ea"/>
          <a:ea typeface="+mn-ea"/>
          <a:cs typeface="+mn-cs"/>
        </a:defRPr>
      </a:lvl4pPr>
      <a:lvl5pPr marL="1463040" indent="-228600" algn="l" rtl="0" eaLnBrk="1" latinLnBrk="1" hangingPunct="1">
        <a:spcBef>
          <a:spcPct val="20000"/>
        </a:spcBef>
        <a:buClr>
          <a:schemeClr val="tx2"/>
        </a:buClr>
        <a:buFont typeface="Wingdings 2" pitchFamily="18" charset="2"/>
        <a:buChar char=""/>
        <a:defRPr kumimoji="1" sz="1800">
          <a:solidFill>
            <a:schemeClr val="tx1"/>
          </a:solidFill>
          <a:latin typeface="+mn-ea"/>
          <a:ea typeface="+mn-ea"/>
          <a:cs typeface="+mn-cs"/>
        </a:defRPr>
      </a:lvl5pPr>
      <a:lvl6pPr marL="1719072" indent="-228600" algn="l" rtl="0" eaLnBrk="1" latinLnBrk="1" hangingPunct="1">
        <a:spcBef>
          <a:spcPct val="20000"/>
        </a:spcBef>
        <a:buClr>
          <a:schemeClr val="tx2"/>
        </a:buClr>
        <a:buFont typeface="Wingdings 2" pitchFamily="18" charset="2"/>
        <a:buChar char=""/>
        <a:defRPr kumimoji="1" sz="1800">
          <a:solidFill>
            <a:schemeClr val="tx1"/>
          </a:solidFill>
          <a:latin typeface="+mn-ea"/>
          <a:ea typeface="+mn-ea"/>
          <a:cs typeface="+mn-cs"/>
        </a:defRPr>
      </a:lvl6pPr>
      <a:lvl7pPr marL="1984248" indent="-228600" algn="l" rtl="0" eaLnBrk="1" latinLnBrk="1" hangingPunct="1">
        <a:spcBef>
          <a:spcPct val="20000"/>
        </a:spcBef>
        <a:buClr>
          <a:schemeClr val="tx2"/>
        </a:buClr>
        <a:buFont typeface="Wingdings 2" pitchFamily="18" charset="2"/>
        <a:buChar char=""/>
        <a:defRPr kumimoji="1" sz="1800">
          <a:solidFill>
            <a:schemeClr val="tx1"/>
          </a:solidFill>
          <a:latin typeface="+mn-ea"/>
          <a:ea typeface="+mn-ea"/>
          <a:cs typeface="+mn-cs"/>
        </a:defRPr>
      </a:lvl7pPr>
      <a:lvl8pPr marL="2249424" indent="-228600" algn="l" rtl="0" eaLnBrk="1" latinLnBrk="1" hangingPunct="1">
        <a:spcBef>
          <a:spcPct val="20000"/>
        </a:spcBef>
        <a:buClr>
          <a:schemeClr val="tx2"/>
        </a:buClr>
        <a:buFont typeface="Wingdings 2" pitchFamily="18" charset="2"/>
        <a:buChar char=""/>
        <a:defRPr kumimoji="1" sz="1600">
          <a:solidFill>
            <a:schemeClr val="tx1"/>
          </a:solidFill>
          <a:latin typeface="+mn-ea"/>
          <a:ea typeface="+mn-ea"/>
          <a:cs typeface="+mn-cs"/>
        </a:defRPr>
      </a:lvl8pPr>
      <a:lvl9pPr marL="2505456" indent="-228600" algn="l" rtl="0" eaLnBrk="1" latinLnBrk="1" hangingPunct="1">
        <a:spcBef>
          <a:spcPct val="20000"/>
        </a:spcBef>
        <a:buClr>
          <a:schemeClr val="tx2"/>
        </a:buClr>
        <a:buFont typeface="Wingdings 2" pitchFamily="18" charset="2"/>
        <a:buChar char=""/>
        <a:defRPr kumimoji="1" sz="1600">
          <a:solidFill>
            <a:schemeClr val="tx1"/>
          </a:solidFill>
          <a:latin typeface="+mn-ea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ea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ea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ea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ea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ea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ea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ea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ea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ea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f-klug.jp/mfnews/mfinfo/mfinfo001209.html" TargetMode="External"/><Relationship Id="rId2" Type="http://schemas.openxmlformats.org/officeDocument/2006/relationships/hyperlink" Target="http://www.mext.go.jp/a_menu/koutou/houjin/03052702.ht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14282" y="2130425"/>
            <a:ext cx="8501122" cy="1470025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大学経済圏の形成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1470" y="571488"/>
            <a:ext cx="9144000" cy="1143000"/>
          </a:xfrm>
        </p:spPr>
        <p:txBody>
          <a:bodyPr>
            <a:noAutofit/>
          </a:bodyPr>
          <a:lstStyle/>
          <a:p>
            <a:r>
              <a:rPr lang="en-US" altLang="ja-JP" sz="3200" dirty="0" smtClean="0"/>
              <a:t>3</a:t>
            </a:r>
            <a:r>
              <a:rPr kumimoji="1" lang="en-US" altLang="ja-JP" sz="3200" dirty="0" smtClean="0"/>
              <a:t>.</a:t>
            </a:r>
            <a:r>
              <a:rPr lang="ja-JP" altLang="en-US" sz="3200" dirty="0" smtClean="0"/>
              <a:t>家計</a:t>
            </a:r>
            <a:r>
              <a:rPr lang="ja-JP" altLang="en-US" sz="3200" dirty="0" smtClean="0"/>
              <a:t>部門の貯蓄が大学にまわるため</a:t>
            </a:r>
            <a:r>
              <a:rPr lang="ja-JP" altLang="en-US" sz="3200" dirty="0" smtClean="0"/>
              <a:t>に</a:t>
            </a:r>
            <a:r>
              <a:rPr lang="en-US" altLang="ja-JP" sz="3200" dirty="0" smtClean="0"/>
              <a:t/>
            </a:r>
            <a:br>
              <a:rPr lang="en-US" altLang="ja-JP" sz="3200" dirty="0" smtClean="0"/>
            </a:br>
            <a:r>
              <a:rPr lang="ja-JP" altLang="en-US" sz="3200" dirty="0" smtClean="0"/>
              <a:t>（未完成）</a:t>
            </a:r>
            <a:r>
              <a:rPr lang="en-US" altLang="ja-JP" sz="3200" dirty="0" smtClean="0"/>
              <a:t/>
            </a:r>
            <a:br>
              <a:rPr lang="en-US" altLang="ja-JP" sz="3200" dirty="0" smtClean="0"/>
            </a:br>
            <a:endParaRPr kumimoji="1" lang="ja-JP" altLang="en-US" sz="32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家計の貯蓄に注目→直接投資を狙う（検討中</a:t>
            </a:r>
            <a:r>
              <a:rPr kumimoji="1" lang="ja-JP" altLang="en-US" dirty="0" smtClean="0"/>
              <a:t>）</a:t>
            </a:r>
            <a:endParaRPr kumimoji="1" lang="en-US" altLang="ja-JP" dirty="0" smtClean="0"/>
          </a:p>
          <a:p>
            <a:r>
              <a:rPr lang="ja-JP" altLang="en-US" dirty="0" smtClean="0"/>
              <a:t>大学内での何か販売？中小企業による商品を優先的に？そうすれば双方に利益</a:t>
            </a:r>
            <a:endParaRPr lang="en-US" altLang="ja-JP" dirty="0" smtClean="0"/>
          </a:p>
          <a:p>
            <a:r>
              <a:rPr lang="ja-JP" altLang="en-US" dirty="0" smtClean="0"/>
              <a:t>公開講座・市民フォーラムの充実・図書館の開放</a:t>
            </a:r>
            <a:endParaRPr lang="en-US" altLang="ja-JP" dirty="0" smtClean="0"/>
          </a:p>
          <a:p>
            <a:r>
              <a:rPr lang="ja-JP" altLang="en-US" dirty="0" smtClean="0"/>
              <a:t>大学によって生活が成り立っているという認識からより投資・寄付のしやすい環境へ</a:t>
            </a: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課題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2400" dirty="0" smtClean="0"/>
              <a:t>企業が大学と提携する際に、首都圏</a:t>
            </a:r>
            <a:r>
              <a:rPr lang="ja-JP" altLang="en-US" sz="2400" dirty="0" smtClean="0"/>
              <a:t>と地方と原因が違うから、限定して議論していくべきか</a:t>
            </a:r>
            <a:endParaRPr lang="en-US" altLang="ja-JP" sz="2400" dirty="0" smtClean="0"/>
          </a:p>
          <a:p>
            <a:r>
              <a:rPr lang="ja-JP" altLang="en-US" sz="2400" dirty="0" smtClean="0"/>
              <a:t>課題内容が斬新でない（大学と企業の連携、大学による地域活性化は常識）</a:t>
            </a:r>
            <a:endParaRPr lang="en-US" altLang="ja-JP" sz="2400" dirty="0" smtClean="0"/>
          </a:p>
          <a:p>
            <a:pPr>
              <a:buNone/>
            </a:pPr>
            <a:r>
              <a:rPr lang="ja-JP" altLang="en-US" sz="2400" dirty="0" smtClean="0"/>
              <a:t>　</a:t>
            </a:r>
            <a:r>
              <a:rPr lang="ja-JP" altLang="en-US" sz="2400" dirty="0" smtClean="0"/>
              <a:t>　→家計部門での貯蓄を投資、消費に回すことに議論を集中させるべきか</a:t>
            </a:r>
            <a:endParaRPr lang="en-US" altLang="ja-JP" sz="2400" dirty="0" smtClean="0"/>
          </a:p>
          <a:p>
            <a:pPr>
              <a:buNone/>
            </a:pPr>
            <a:r>
              <a:rPr lang="ja-JP" altLang="en-US" sz="2400" dirty="0" smtClean="0"/>
              <a:t>　　→海外大学から日本大学への金融循環を推すのもよし？</a:t>
            </a:r>
            <a:endParaRPr lang="en-US" altLang="ja-JP" sz="2400" dirty="0" smtClean="0"/>
          </a:p>
          <a:p>
            <a:r>
              <a:rPr lang="ja-JP" altLang="en-US" sz="2400" dirty="0" smtClean="0"/>
              <a:t>ファンド形成はぱくりだからしない</a:t>
            </a:r>
            <a:endParaRPr lang="en-US" altLang="ja-JP" sz="2400" dirty="0" smtClean="0"/>
          </a:p>
          <a:p>
            <a:pPr>
              <a:buNone/>
            </a:pPr>
            <a:endParaRPr lang="en-US" altLang="ja-JP" sz="2400" dirty="0" smtClean="0"/>
          </a:p>
          <a:p>
            <a:pPr>
              <a:buNone/>
            </a:pPr>
            <a:endParaRPr lang="en-US" altLang="ja-JP" sz="2400" dirty="0" smtClean="0"/>
          </a:p>
          <a:p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42942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リンク先</a:t>
            </a:r>
            <a:endParaRPr kumimoji="1" lang="en-US" altLang="ja-JP" dirty="0" smtClean="0"/>
          </a:p>
          <a:p>
            <a:pPr>
              <a:buNone/>
            </a:pPr>
            <a:r>
              <a:rPr kumimoji="1" lang="ja-JP" altLang="en-US" sz="1800" dirty="0" smtClean="0"/>
              <a:t>文部科学省</a:t>
            </a:r>
            <a:endParaRPr kumimoji="1" lang="en-US" altLang="ja-JP" sz="1800" dirty="0" smtClean="0"/>
          </a:p>
          <a:p>
            <a:pPr>
              <a:buNone/>
            </a:pPr>
            <a:r>
              <a:rPr lang="en-US" altLang="ja-JP" sz="1800" dirty="0" smtClean="0">
                <a:hlinkClick r:id="rId2"/>
              </a:rPr>
              <a:t>http</a:t>
            </a:r>
            <a:r>
              <a:rPr lang="en-US" altLang="ja-JP" sz="1800" dirty="0" smtClean="0">
                <a:hlinkClick r:id="rId2"/>
              </a:rPr>
              <a:t>://</a:t>
            </a:r>
            <a:r>
              <a:rPr lang="en-US" altLang="ja-JP" sz="1800" dirty="0" smtClean="0">
                <a:hlinkClick r:id="rId2"/>
              </a:rPr>
              <a:t>www.mext.go.jp/a_menu/koutou/houjin/03052702.htm</a:t>
            </a:r>
            <a:endParaRPr lang="en-US" altLang="ja-JP" sz="1800" dirty="0" smtClean="0"/>
          </a:p>
          <a:p>
            <a:pPr>
              <a:buNone/>
            </a:pPr>
            <a:r>
              <a:rPr kumimoji="1" lang="ja-JP" altLang="en-US" sz="1800" dirty="0" smtClean="0"/>
              <a:t>大学　資金</a:t>
            </a:r>
            <a:endParaRPr kumimoji="1" lang="en-US" altLang="ja-JP" sz="1800" dirty="0" smtClean="0"/>
          </a:p>
          <a:p>
            <a:pPr>
              <a:buNone/>
            </a:pPr>
            <a:r>
              <a:rPr kumimoji="1" lang="ja-JP" altLang="en-US" sz="1800" dirty="0" smtClean="0"/>
              <a:t>　</a:t>
            </a:r>
            <a:r>
              <a:rPr lang="ja-JP" altLang="en-US" sz="1800" dirty="0" smtClean="0"/>
              <a:t>　</a:t>
            </a:r>
            <a:r>
              <a:rPr lang="en-US" altLang="ja-JP" sz="1800" dirty="0" smtClean="0"/>
              <a:t>http</a:t>
            </a:r>
            <a:r>
              <a:rPr lang="en-US" altLang="ja-JP" sz="1800" dirty="0" smtClean="0"/>
              <a:t>://www.zam.go.jp/n00/pdf/nf001006.pdf#search='</a:t>
            </a:r>
            <a:r>
              <a:rPr lang="ja-JP" altLang="en-US" sz="1800" dirty="0" smtClean="0"/>
              <a:t>大学 資金</a:t>
            </a:r>
            <a:r>
              <a:rPr lang="en-US" altLang="ja-JP" sz="1800" dirty="0" smtClean="0"/>
              <a:t>‘</a:t>
            </a:r>
          </a:p>
          <a:p>
            <a:pPr>
              <a:buNone/>
            </a:pPr>
            <a:r>
              <a:rPr lang="ja-JP" altLang="en-US" sz="1800" dirty="0" smtClean="0"/>
              <a:t>大学への投資　</a:t>
            </a:r>
            <a:endParaRPr lang="en-US" altLang="ja-JP" sz="1800" dirty="0" smtClean="0"/>
          </a:p>
          <a:p>
            <a:pPr>
              <a:buNone/>
            </a:pPr>
            <a:r>
              <a:rPr lang="ja-JP" altLang="en-US" sz="1800" dirty="0" smtClean="0"/>
              <a:t>　</a:t>
            </a:r>
            <a:r>
              <a:rPr lang="en-US" altLang="zh-TW" sz="1800" dirty="0" smtClean="0"/>
              <a:t>http</a:t>
            </a:r>
            <a:r>
              <a:rPr lang="en-US" altLang="zh-TW" sz="1800" dirty="0" smtClean="0"/>
              <a:t>://sangakukan.jp/journal/main/200810/pdf/0810-02-3.pdf#search='</a:t>
            </a:r>
            <a:r>
              <a:rPr lang="zh-TW" altLang="en-US" sz="1800" dirty="0" smtClean="0"/>
              <a:t>海外 大学 日本 企業 </a:t>
            </a:r>
            <a:r>
              <a:rPr lang="zh-TW" altLang="en-US" sz="1800" dirty="0" smtClean="0"/>
              <a:t>投資</a:t>
            </a:r>
            <a:r>
              <a:rPr lang="en-US" altLang="zh-TW" sz="1800" dirty="0" smtClean="0"/>
              <a:t>‘</a:t>
            </a:r>
          </a:p>
          <a:p>
            <a:pPr>
              <a:buNone/>
            </a:pPr>
            <a:r>
              <a:rPr lang="ja-JP" altLang="en-US" sz="1800" dirty="0" smtClean="0"/>
              <a:t>国立大学が米国に対してリスクマネーの資産運用ができないことによっての損</a:t>
            </a: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smtClean="0">
                <a:hlinkClick r:id="rId3"/>
              </a:rPr>
              <a:t>http</a:t>
            </a:r>
            <a:r>
              <a:rPr lang="en-US" altLang="ja-JP" sz="1800" dirty="0" smtClean="0">
                <a:hlinkClick r:id="rId3"/>
              </a:rPr>
              <a:t>://</a:t>
            </a:r>
            <a:r>
              <a:rPr lang="en-US" altLang="ja-JP" sz="1800" dirty="0" smtClean="0">
                <a:hlinkClick r:id="rId3"/>
              </a:rPr>
              <a:t>www.hf-klug.jp/mfnews/mfinfo/mfinfo001209.html</a:t>
            </a:r>
            <a:endParaRPr lang="en-US" altLang="ja-JP" sz="1800" dirty="0" smtClean="0"/>
          </a:p>
          <a:p>
            <a:pPr>
              <a:buNone/>
            </a:pPr>
            <a:r>
              <a:rPr lang="ja-JP" altLang="en-US" sz="1800" dirty="0" smtClean="0"/>
              <a:t>岩手</a:t>
            </a:r>
            <a:r>
              <a:rPr lang="ja-JP" altLang="en-US" sz="1800" dirty="0" smtClean="0"/>
              <a:t>大学と中小企業との連携</a:t>
            </a:r>
            <a:endParaRPr lang="en-US" altLang="ja-JP" sz="1800" dirty="0" smtClean="0"/>
          </a:p>
          <a:p>
            <a:pPr>
              <a:buNone/>
            </a:pPr>
            <a:r>
              <a:rPr lang="ja-JP" altLang="en-US" sz="1800" dirty="0" smtClean="0"/>
              <a:t>　</a:t>
            </a:r>
            <a:r>
              <a:rPr lang="en-US" altLang="zh-TW" sz="1800" dirty="0" smtClean="0"/>
              <a:t>http</a:t>
            </a:r>
            <a:r>
              <a:rPr lang="en-US" altLang="zh-TW" sz="1800" dirty="0" smtClean="0"/>
              <a:t>://www.ccrd.iwate-u.ac.jp/report.pdf#search='</a:t>
            </a:r>
            <a:r>
              <a:rPr lang="zh-TW" altLang="en-US" sz="1800" dirty="0" smtClean="0"/>
              <a:t>大学 企業 </a:t>
            </a:r>
            <a:r>
              <a:rPr lang="zh-TW" altLang="en-US" sz="1800" dirty="0" smtClean="0"/>
              <a:t>中小</a:t>
            </a:r>
            <a:r>
              <a:rPr lang="en-US" altLang="zh-TW" sz="1800" dirty="0" smtClean="0"/>
              <a:t>‘</a:t>
            </a:r>
          </a:p>
          <a:p>
            <a:pPr>
              <a:buNone/>
            </a:pPr>
            <a:endParaRPr lang="ja-JP" altLang="en-US" sz="1800" dirty="0" smtClean="0"/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endParaRPr lang="en-US" altLang="zh-TW" sz="1800" dirty="0" smtClean="0"/>
          </a:p>
          <a:p>
            <a:pPr>
              <a:buNone/>
            </a:pPr>
            <a:endParaRPr lang="en-US" altLang="zh-TW" sz="1800" dirty="0" smtClean="0"/>
          </a:p>
          <a:p>
            <a:pPr>
              <a:buNone/>
            </a:pPr>
            <a:endParaRPr lang="en-US" altLang="zh-TW" sz="1800" dirty="0" smtClean="0"/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endParaRPr kumimoji="1" lang="en-US" altLang="ja-JP" sz="1800" dirty="0" smtClean="0"/>
          </a:p>
          <a:p>
            <a:pPr>
              <a:buNone/>
            </a:pPr>
            <a:endParaRPr kumimoji="1" lang="ja-JP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571472" y="1428736"/>
            <a:ext cx="7643866" cy="135732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 prstMaterial="metal"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日本の今の現状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628680" y="1528763"/>
            <a:ext cx="8229600" cy="1257295"/>
          </a:xfrm>
        </p:spPr>
        <p:txBody>
          <a:bodyPr>
            <a:normAutofit fontScale="92500" lnSpcReduction="20000"/>
          </a:bodyPr>
          <a:lstStyle/>
          <a:p>
            <a:pPr marL="624078" indent="-514350">
              <a:buFont typeface="+mj-lt"/>
              <a:buAutoNum type="arabicPeriod"/>
            </a:pPr>
            <a:r>
              <a:rPr lang="ja-JP" altLang="en-US" dirty="0" smtClean="0"/>
              <a:t>少子高齢化が進み、</a:t>
            </a:r>
            <a:r>
              <a:rPr lang="en-US" altLang="ja-JP" dirty="0" smtClean="0"/>
              <a:t>GDP</a:t>
            </a:r>
            <a:r>
              <a:rPr lang="ja-JP" altLang="en-US" dirty="0" smtClean="0"/>
              <a:t>成長率も伸び悩んでいる</a:t>
            </a:r>
            <a:endParaRPr lang="en-US" altLang="ja-JP" dirty="0" smtClean="0"/>
          </a:p>
          <a:p>
            <a:pPr marL="624078" indent="-514350">
              <a:buFont typeface="+mj-lt"/>
              <a:buAutoNum type="arabicPeriod"/>
            </a:pPr>
            <a:r>
              <a:rPr lang="ja-JP" altLang="en-US" dirty="0" smtClean="0"/>
              <a:t>海外の技術進歩が日本のそれよりも顕著</a:t>
            </a:r>
            <a:endParaRPr lang="en-US" altLang="ja-JP" dirty="0" smtClean="0"/>
          </a:p>
          <a:p>
            <a:pPr marL="624078" indent="-514350">
              <a:buFont typeface="+mj-lt"/>
              <a:buAutoNum type="arabicPeriod"/>
            </a:pPr>
            <a:r>
              <a:rPr kumimoji="1" lang="ja-JP" altLang="en-US" dirty="0" smtClean="0"/>
              <a:t>地域経済が活性化していない</a:t>
            </a:r>
            <a:endParaRPr kumimoji="1" lang="ja-JP" altLang="en-US" dirty="0"/>
          </a:p>
        </p:txBody>
      </p:sp>
      <p:sp>
        <p:nvSpPr>
          <p:cNvPr id="4" name="下矢印 3"/>
          <p:cNvSpPr/>
          <p:nvPr/>
        </p:nvSpPr>
        <p:spPr>
          <a:xfrm rot="16200000">
            <a:off x="678630" y="2964653"/>
            <a:ext cx="750099" cy="1107289"/>
          </a:xfrm>
          <a:prstGeom prst="downArrow">
            <a:avLst>
              <a:gd name="adj1" fmla="val 50000"/>
              <a:gd name="adj2" fmla="val 492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643042" y="2928934"/>
            <a:ext cx="65722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少子高齢化が進むなか、</a:t>
            </a:r>
            <a:r>
              <a:rPr kumimoji="1" lang="en-US" altLang="ja-JP" sz="2400" dirty="0" smtClean="0"/>
              <a:t>GDP</a:t>
            </a:r>
            <a:r>
              <a:rPr kumimoji="1" lang="ja-JP" altLang="en-US" sz="2400" dirty="0" smtClean="0"/>
              <a:t>をあげるためには、一人当たりの</a:t>
            </a:r>
            <a:r>
              <a:rPr kumimoji="1" lang="en-US" altLang="ja-JP" sz="2400" dirty="0" smtClean="0"/>
              <a:t>GDP</a:t>
            </a:r>
            <a:r>
              <a:rPr kumimoji="1" lang="ja-JP" altLang="en-US" sz="2400" dirty="0" smtClean="0"/>
              <a:t>成長を重視すべきである</a:t>
            </a:r>
            <a:endParaRPr kumimoji="1" lang="en-US" altLang="ja-JP" sz="2400" dirty="0" smtClean="0"/>
          </a:p>
          <a:p>
            <a:r>
              <a:rPr lang="ja-JP" altLang="en-US" sz="2400" dirty="0" smtClean="0"/>
              <a:t>そこ</a:t>
            </a:r>
            <a:r>
              <a:rPr lang="ja-JP" altLang="en-US" sz="2400" dirty="0" smtClean="0"/>
              <a:t>で、必要となってくるのは、日本での技術発展</a:t>
            </a:r>
          </a:p>
          <a:p>
            <a:endParaRPr kumimoji="1" lang="ja-JP" altLang="en-US" sz="2400" dirty="0"/>
          </a:p>
        </p:txBody>
      </p:sp>
      <p:grpSp>
        <p:nvGrpSpPr>
          <p:cNvPr id="13" name="グループ化 12"/>
          <p:cNvGrpSpPr/>
          <p:nvPr/>
        </p:nvGrpSpPr>
        <p:grpSpPr>
          <a:xfrm>
            <a:off x="0" y="4357694"/>
            <a:ext cx="8929718" cy="2071702"/>
            <a:chOff x="0" y="4357694"/>
            <a:chExt cx="8929718" cy="2071702"/>
          </a:xfrm>
        </p:grpSpPr>
        <p:sp>
          <p:nvSpPr>
            <p:cNvPr id="12" name="雲形吹き出し 11"/>
            <p:cNvSpPr/>
            <p:nvPr/>
          </p:nvSpPr>
          <p:spPr>
            <a:xfrm>
              <a:off x="0" y="4357694"/>
              <a:ext cx="8358214" cy="2071702"/>
            </a:xfrm>
            <a:prstGeom prst="cloudCallout">
              <a:avLst>
                <a:gd name="adj1" fmla="val 36410"/>
                <a:gd name="adj2" fmla="val 46342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428596" y="4760909"/>
              <a:ext cx="8501122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b="1" dirty="0" smtClean="0">
                  <a:solidFill>
                    <a:schemeClr val="tx2">
                      <a:lumMod val="50000"/>
                    </a:schemeClr>
                  </a:solidFill>
                </a:rPr>
                <a:t>大学</a:t>
              </a:r>
              <a:r>
                <a:rPr kumimoji="1" lang="ja-JP" altLang="en-US" sz="2400" b="1" dirty="0" smtClean="0"/>
                <a:t>から、積極的に技術発展を試みてそこを基盤として、</a:t>
              </a:r>
              <a:endParaRPr kumimoji="1" lang="en-US" altLang="ja-JP" sz="2400" b="1" dirty="0" smtClean="0"/>
            </a:p>
            <a:p>
              <a:r>
                <a:rPr kumimoji="1" lang="ja-JP" altLang="en-US" sz="2400" b="1" dirty="0" smtClean="0"/>
                <a:t>各大学を中心として地域経済も発展させていくプランの提案</a:t>
              </a:r>
              <a:endParaRPr kumimoji="1" lang="ja-JP" altLang="en-US" sz="2400" b="1" dirty="0"/>
            </a:p>
          </p:txBody>
        </p:sp>
      </p:grpSp>
      <p:sp>
        <p:nvSpPr>
          <p:cNvPr id="11" name="スマイル 10"/>
          <p:cNvSpPr/>
          <p:nvPr/>
        </p:nvSpPr>
        <p:spPr>
          <a:xfrm>
            <a:off x="7643834" y="5786454"/>
            <a:ext cx="1071570" cy="1000132"/>
          </a:xfrm>
          <a:prstGeom prst="smileyFace">
            <a:avLst>
              <a:gd name="adj" fmla="val 4653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大学を採用した理由</a:t>
            </a:r>
            <a:endParaRPr kumimoji="1"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43444"/>
          </a:xfrm>
        </p:spPr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ja-JP" altLang="en-US" dirty="0" smtClean="0"/>
              <a:t>さまざまな技術開発の</a:t>
            </a:r>
            <a:r>
              <a:rPr lang="ja-JP" altLang="en-US" dirty="0" smtClean="0"/>
              <a:t>可能性、知的財産の宝庫</a:t>
            </a:r>
            <a:endParaRPr lang="en-US" altLang="ja-JP" dirty="0" smtClean="0"/>
          </a:p>
          <a:p>
            <a:pPr marL="624078" indent="-514350">
              <a:buFont typeface="+mj-lt"/>
              <a:buAutoNum type="arabicPeriod"/>
            </a:pPr>
            <a:r>
              <a:rPr kumimoji="1" lang="ja-JP" altLang="en-US" dirty="0" smtClean="0"/>
              <a:t>全国に分布しているので</a:t>
            </a:r>
            <a:r>
              <a:rPr lang="ja-JP" altLang="en-US" dirty="0" smtClean="0"/>
              <a:t>、地方大学</a:t>
            </a:r>
            <a:r>
              <a:rPr lang="ja-JP" altLang="en-US" dirty="0" smtClean="0"/>
              <a:t>を中心</a:t>
            </a:r>
            <a:r>
              <a:rPr lang="ja-JP" altLang="en-US" dirty="0" smtClean="0"/>
              <a:t>に、地域活性化に取り組み、結果日本</a:t>
            </a:r>
            <a:r>
              <a:rPr lang="ja-JP" altLang="en-US" dirty="0" smtClean="0"/>
              <a:t>国土全体としての底上げが期待できる</a:t>
            </a:r>
            <a:endParaRPr kumimoji="1" lang="ja-JP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36" y="3929066"/>
            <a:ext cx="2214578" cy="2285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コンテンツ プレースホルダ 3"/>
          <p:cNvGraphicFramePr>
            <a:graphicFrameLocks noGrp="1"/>
          </p:cNvGraphicFramePr>
          <p:nvPr>
            <p:ph idx="1"/>
          </p:nvPr>
        </p:nvGraphicFramePr>
        <p:xfrm>
          <a:off x="285720" y="1571612"/>
          <a:ext cx="5572164" cy="45545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大学による経済発展のビジョン</a:t>
            </a:r>
            <a:endParaRPr kumimoji="1" lang="ja-JP" altLang="en-US" dirty="0"/>
          </a:p>
        </p:txBody>
      </p:sp>
      <p:sp>
        <p:nvSpPr>
          <p:cNvPr id="7" name="スマイル 6"/>
          <p:cNvSpPr/>
          <p:nvPr/>
        </p:nvSpPr>
        <p:spPr>
          <a:xfrm>
            <a:off x="6715140" y="4929198"/>
            <a:ext cx="1857388" cy="1643074"/>
          </a:xfrm>
          <a:prstGeom prst="smileyFace">
            <a:avLst>
              <a:gd name="adj" fmla="val 4653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雲形吹き出し 7"/>
          <p:cNvSpPr/>
          <p:nvPr/>
        </p:nvSpPr>
        <p:spPr>
          <a:xfrm>
            <a:off x="2571736" y="1428736"/>
            <a:ext cx="5214942" cy="2214578"/>
          </a:xfrm>
          <a:prstGeom prst="cloudCallout">
            <a:avLst>
              <a:gd name="adj1" fmla="val 33160"/>
              <a:gd name="adj2" fmla="val 110715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kumimoji="1" lang="ja-JP" altLang="en-US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技術発展が</a:t>
            </a:r>
            <a:r>
              <a:rPr kumimoji="1" lang="en-US" altLang="ja-JP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GDP</a:t>
            </a:r>
            <a:r>
              <a:rPr kumimoji="1" lang="ja-JP" altLang="en-US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を上げ、大学へ再投資されて</a:t>
            </a:r>
            <a:endParaRPr kumimoji="1" lang="en-US" altLang="ja-JP" sz="24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kumimoji="1" lang="ja-JP" altLang="en-US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好循環を生み出す！</a:t>
            </a:r>
            <a:endParaRPr kumimoji="1" lang="ja-JP" altLang="en-US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日本の大学の資金分析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328865"/>
          </a:xfrm>
        </p:spPr>
        <p:txBody>
          <a:bodyPr>
            <a:normAutofit lnSpcReduction="10000"/>
          </a:bodyPr>
          <a:lstStyle/>
          <a:p>
            <a:r>
              <a:rPr kumimoji="1" lang="ja-JP" altLang="en-US" sz="2800" dirty="0" smtClean="0"/>
              <a:t>国立</a:t>
            </a:r>
            <a:r>
              <a:rPr kumimoji="1" lang="ja-JP" altLang="en-US" sz="2800" dirty="0" smtClean="0"/>
              <a:t>大学</a:t>
            </a:r>
            <a:r>
              <a:rPr lang="ja-JP" altLang="en-US" sz="2800" dirty="0" smtClean="0"/>
              <a:t>法人化</a:t>
            </a:r>
            <a:r>
              <a:rPr lang="ja-JP" altLang="en-US" sz="2800" dirty="0" smtClean="0"/>
              <a:t>（平成</a:t>
            </a:r>
            <a:r>
              <a:rPr lang="ja-JP" altLang="en-US" sz="2800" dirty="0" smtClean="0"/>
              <a:t>１６年４月）</a:t>
            </a:r>
            <a:endParaRPr lang="en-US" altLang="ja-JP" sz="2800" dirty="0" smtClean="0"/>
          </a:p>
          <a:p>
            <a:pPr>
              <a:buNone/>
            </a:pPr>
            <a:r>
              <a:rPr lang="ja-JP" altLang="en-US" sz="2800" dirty="0" smtClean="0"/>
              <a:t>　</a:t>
            </a:r>
            <a:r>
              <a:rPr lang="ja-JP" altLang="en-US" sz="2800" dirty="0" smtClean="0"/>
              <a:t>　</a:t>
            </a:r>
            <a:r>
              <a:rPr lang="ja-JP" altLang="en-US" sz="2800" dirty="0" smtClean="0"/>
              <a:t>→各大学が柔軟に運営できるようになった一方、資産</a:t>
            </a:r>
            <a:r>
              <a:rPr lang="ja-JP" altLang="en-US" sz="2800" dirty="0" smtClean="0"/>
              <a:t>積極的運用の必要性</a:t>
            </a:r>
            <a:endParaRPr lang="en-US" altLang="ja-JP" sz="2800" dirty="0" smtClean="0"/>
          </a:p>
          <a:p>
            <a:r>
              <a:rPr lang="ja-JP" altLang="en-US" sz="2800" dirty="0" smtClean="0"/>
              <a:t>相次ぐ</a:t>
            </a:r>
            <a:r>
              <a:rPr lang="ja-JP" altLang="en-US" sz="2800" dirty="0" smtClean="0"/>
              <a:t>、私立大学資産運用</a:t>
            </a:r>
            <a:r>
              <a:rPr lang="ja-JP" altLang="en-US" sz="2800" dirty="0" smtClean="0"/>
              <a:t>失敗</a:t>
            </a:r>
            <a:endParaRPr lang="en-US" altLang="ja-JP" sz="2800" dirty="0" smtClean="0"/>
          </a:p>
          <a:p>
            <a:pPr>
              <a:buNone/>
            </a:pPr>
            <a:r>
              <a:rPr lang="ja-JP" altLang="en-US" sz="2800" dirty="0" smtClean="0"/>
              <a:t>　</a:t>
            </a:r>
            <a:r>
              <a:rPr lang="ja-JP" altLang="en-US" sz="2800" dirty="0" smtClean="0"/>
              <a:t>　→</a:t>
            </a:r>
            <a:r>
              <a:rPr lang="ja-JP" altLang="en-US" sz="2800" dirty="0" smtClean="0"/>
              <a:t>ハイリスクでない運用の仕方も模索していくべき</a:t>
            </a:r>
            <a:endParaRPr lang="en-US" altLang="ja-JP" sz="2800" dirty="0" smtClean="0"/>
          </a:p>
        </p:txBody>
      </p:sp>
      <p:sp>
        <p:nvSpPr>
          <p:cNvPr id="7" name="右矢印 6"/>
          <p:cNvSpPr/>
          <p:nvPr/>
        </p:nvSpPr>
        <p:spPr>
          <a:xfrm rot="5400000">
            <a:off x="3750463" y="3679033"/>
            <a:ext cx="1143007" cy="16430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14380" y="5115839"/>
            <a:ext cx="792958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現状では、日本の大学において資産が不足している</a:t>
            </a:r>
            <a:endParaRPr kumimoji="1" lang="en-US" altLang="ja-JP" sz="2800" dirty="0" smtClean="0"/>
          </a:p>
          <a:p>
            <a:r>
              <a:rPr lang="ja-JP" altLang="en-US" sz="2800" b="1" dirty="0" smtClean="0"/>
              <a:t>新しい金融の流れで大学に資金を集中させ、</a:t>
            </a:r>
            <a:endParaRPr lang="en-US" altLang="ja-JP" sz="2800" b="1" dirty="0" smtClean="0"/>
          </a:p>
          <a:p>
            <a:r>
              <a:rPr lang="ja-JP" altLang="en-US" sz="2800" b="1" dirty="0" smtClean="0"/>
              <a:t>　</a:t>
            </a:r>
            <a:r>
              <a:rPr lang="ja-JP" altLang="en-US" sz="2800" b="1" dirty="0" smtClean="0"/>
              <a:t>　　　　　　　　　　　　日本経済を発展させていこう</a:t>
            </a:r>
            <a:endParaRPr kumimoji="1" lang="ja-JP" alt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「大学経済圏」～お金の流れ～</a:t>
            </a:r>
            <a:endParaRPr kumimoji="1" lang="ja-JP" altLang="en-US" dirty="0"/>
          </a:p>
        </p:txBody>
      </p:sp>
      <p:sp>
        <p:nvSpPr>
          <p:cNvPr id="4" name="角丸四角形 3"/>
          <p:cNvSpPr/>
          <p:nvPr/>
        </p:nvSpPr>
        <p:spPr>
          <a:xfrm>
            <a:off x="5296815" y="3500438"/>
            <a:ext cx="3214710" cy="171451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>
            <a:outerShdw blurRad="190500" dist="127000" dir="288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日本の大学</a:t>
            </a:r>
            <a:endParaRPr kumimoji="1" lang="ja-JP" altLang="en-US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pSp>
        <p:nvGrpSpPr>
          <p:cNvPr id="34" name="グループ化 33"/>
          <p:cNvGrpSpPr/>
          <p:nvPr/>
        </p:nvGrpSpPr>
        <p:grpSpPr>
          <a:xfrm>
            <a:off x="1510601" y="1428736"/>
            <a:ext cx="3214710" cy="3357586"/>
            <a:chOff x="785786" y="1571612"/>
            <a:chExt cx="3214710" cy="3357586"/>
          </a:xfrm>
        </p:grpSpPr>
        <p:sp>
          <p:nvSpPr>
            <p:cNvPr id="25" name="円/楕円 24"/>
            <p:cNvSpPr/>
            <p:nvPr/>
          </p:nvSpPr>
          <p:spPr>
            <a:xfrm>
              <a:off x="785786" y="1928802"/>
              <a:ext cx="3214710" cy="3000396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角丸四角形 4"/>
            <p:cNvSpPr/>
            <p:nvPr/>
          </p:nvSpPr>
          <p:spPr>
            <a:xfrm>
              <a:off x="1643042" y="3500438"/>
              <a:ext cx="1500198" cy="785818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  <a:effectLst>
              <a:outerShdw blurRad="190500" dist="127000" dir="2880000" sx="101000" sy="101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400" b="1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中小企業</a:t>
              </a:r>
              <a:endParaRPr kumimoji="1" lang="ja-JP" altLang="en-US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sp>
          <p:nvSpPr>
            <p:cNvPr id="6" name="角丸四角形 5"/>
            <p:cNvSpPr/>
            <p:nvPr/>
          </p:nvSpPr>
          <p:spPr>
            <a:xfrm>
              <a:off x="1571604" y="1571612"/>
              <a:ext cx="1643074" cy="857256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  <a:effectLst>
              <a:outerShdw blurRad="190500" dist="127000" dir="2880000" sx="101000" sy="101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400" b="1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任意の</a:t>
              </a:r>
              <a:endParaRPr kumimoji="1" lang="en-US" altLang="ja-JP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  <a:p>
              <a:pPr algn="ctr"/>
              <a:r>
                <a:rPr kumimoji="1" lang="ja-JP" altLang="en-US" sz="2400" b="1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企業</a:t>
              </a:r>
              <a:endParaRPr kumimoji="1" lang="ja-JP" altLang="en-US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sp>
        <p:nvSpPr>
          <p:cNvPr id="7" name="角丸四角形 6"/>
          <p:cNvSpPr/>
          <p:nvPr/>
        </p:nvSpPr>
        <p:spPr>
          <a:xfrm>
            <a:off x="2939361" y="5572140"/>
            <a:ext cx="1785950" cy="100013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>
            <a:outerShdw blurRad="190500" dist="127000" dir="288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家計部門</a:t>
            </a:r>
            <a:endParaRPr kumimoji="1" lang="ja-JP" altLang="en-US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6011195" y="1357298"/>
            <a:ext cx="1857388" cy="85725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>
            <a:outerShdw blurRad="190500" dist="127000" dir="288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海外の大学</a:t>
            </a:r>
            <a:endParaRPr kumimoji="1" lang="ja-JP" altLang="en-US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右矢印 11"/>
          <p:cNvSpPr/>
          <p:nvPr/>
        </p:nvSpPr>
        <p:spPr>
          <a:xfrm rot="5400000">
            <a:off x="6107917" y="2750339"/>
            <a:ext cx="1214445" cy="285752"/>
          </a:xfrm>
          <a:prstGeom prst="rightArrow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左右矢印 16"/>
          <p:cNvSpPr/>
          <p:nvPr/>
        </p:nvSpPr>
        <p:spPr>
          <a:xfrm>
            <a:off x="3939493" y="3730186"/>
            <a:ext cx="1216152" cy="341756"/>
          </a:xfrm>
          <a:prstGeom prst="leftRightArrow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153807" y="3286124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/>
              <a:t>提携</a:t>
            </a:r>
            <a:endParaRPr kumimoji="1" lang="ja-JP" altLang="en-US" b="1" dirty="0"/>
          </a:p>
        </p:txBody>
      </p:sp>
      <p:grpSp>
        <p:nvGrpSpPr>
          <p:cNvPr id="33" name="グループ化 32"/>
          <p:cNvGrpSpPr/>
          <p:nvPr/>
        </p:nvGrpSpPr>
        <p:grpSpPr>
          <a:xfrm>
            <a:off x="4225245" y="1142984"/>
            <a:ext cx="1714512" cy="1524482"/>
            <a:chOff x="3500430" y="1273718"/>
            <a:chExt cx="1714512" cy="1524482"/>
          </a:xfrm>
        </p:grpSpPr>
        <p:sp>
          <p:nvSpPr>
            <p:cNvPr id="9" name="右矢印 8"/>
            <p:cNvSpPr/>
            <p:nvPr/>
          </p:nvSpPr>
          <p:spPr>
            <a:xfrm>
              <a:off x="3571868" y="1571612"/>
              <a:ext cx="1643074" cy="357190"/>
            </a:xfrm>
            <a:prstGeom prst="rightArrow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右矢印 12"/>
            <p:cNvSpPr/>
            <p:nvPr/>
          </p:nvSpPr>
          <p:spPr>
            <a:xfrm rot="10800000">
              <a:off x="3500430" y="2071678"/>
              <a:ext cx="1703361" cy="357190"/>
            </a:xfrm>
            <a:prstGeom prst="rightArrow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4071934" y="1273718"/>
              <a:ext cx="10001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 smtClean="0"/>
                <a:t>投資</a:t>
              </a:r>
              <a:endParaRPr kumimoji="1" lang="ja-JP" altLang="en-US" b="1" dirty="0"/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3857620" y="2428868"/>
              <a:ext cx="11430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 smtClean="0"/>
                <a:t>技術提供</a:t>
              </a:r>
              <a:endParaRPr kumimoji="1" lang="ja-JP" altLang="en-US" b="1" dirty="0"/>
            </a:p>
          </p:txBody>
        </p:sp>
      </p:grpSp>
      <p:sp>
        <p:nvSpPr>
          <p:cNvPr id="21" name="テキスト ボックス 20"/>
          <p:cNvSpPr txBox="1"/>
          <p:nvPr/>
        </p:nvSpPr>
        <p:spPr>
          <a:xfrm>
            <a:off x="7011327" y="2643182"/>
            <a:ext cx="15001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/>
              <a:t>留学生</a:t>
            </a:r>
            <a:endParaRPr kumimoji="1" lang="en-US" altLang="ja-JP" b="1" dirty="0" smtClean="0"/>
          </a:p>
          <a:p>
            <a:r>
              <a:rPr kumimoji="1" lang="ja-JP" altLang="en-US" b="1" dirty="0" smtClean="0"/>
              <a:t>（知的財産）</a:t>
            </a:r>
            <a:endParaRPr kumimoji="1" lang="ja-JP" altLang="en-US" b="1" dirty="0"/>
          </a:p>
        </p:txBody>
      </p:sp>
      <p:sp>
        <p:nvSpPr>
          <p:cNvPr id="23" name="右矢印 22"/>
          <p:cNvSpPr/>
          <p:nvPr/>
        </p:nvSpPr>
        <p:spPr>
          <a:xfrm rot="5400000">
            <a:off x="6006430" y="2362193"/>
            <a:ext cx="1366847" cy="1071569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6" name="グループ化 35"/>
          <p:cNvGrpSpPr/>
          <p:nvPr/>
        </p:nvGrpSpPr>
        <p:grpSpPr>
          <a:xfrm>
            <a:off x="4452764" y="4961245"/>
            <a:ext cx="1415555" cy="1182399"/>
            <a:chOff x="3727949" y="4961245"/>
            <a:chExt cx="1415555" cy="1182399"/>
          </a:xfrm>
        </p:grpSpPr>
        <p:sp>
          <p:nvSpPr>
            <p:cNvPr id="24" name="右矢印 23"/>
            <p:cNvSpPr/>
            <p:nvPr/>
          </p:nvSpPr>
          <p:spPr>
            <a:xfrm rot="19392919">
              <a:off x="3727949" y="4961245"/>
              <a:ext cx="1190683" cy="917215"/>
            </a:xfrm>
            <a:prstGeom prst="right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4143372" y="5774312"/>
              <a:ext cx="10001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 smtClean="0"/>
                <a:t>消費</a:t>
              </a:r>
              <a:endParaRPr kumimoji="1" lang="ja-JP" altLang="en-US" b="1" dirty="0"/>
            </a:p>
          </p:txBody>
        </p:sp>
      </p:grpSp>
      <p:grpSp>
        <p:nvGrpSpPr>
          <p:cNvPr id="38" name="グループ化 37"/>
          <p:cNvGrpSpPr/>
          <p:nvPr/>
        </p:nvGrpSpPr>
        <p:grpSpPr>
          <a:xfrm>
            <a:off x="3415774" y="2357430"/>
            <a:ext cx="2952611" cy="1024738"/>
            <a:chOff x="2690959" y="2357430"/>
            <a:chExt cx="2952611" cy="1024738"/>
          </a:xfrm>
        </p:grpSpPr>
        <p:grpSp>
          <p:nvGrpSpPr>
            <p:cNvPr id="32" name="グループ化 31"/>
            <p:cNvGrpSpPr/>
            <p:nvPr/>
          </p:nvGrpSpPr>
          <p:grpSpPr>
            <a:xfrm>
              <a:off x="2690959" y="2357430"/>
              <a:ext cx="2952611" cy="1024738"/>
              <a:chOff x="2714612" y="2345288"/>
              <a:chExt cx="2952611" cy="1024738"/>
            </a:xfrm>
          </p:grpSpPr>
          <p:sp>
            <p:nvSpPr>
              <p:cNvPr id="28" name="右矢印 27"/>
              <p:cNvSpPr/>
              <p:nvPr/>
            </p:nvSpPr>
            <p:spPr>
              <a:xfrm rot="2661965">
                <a:off x="3229729" y="2479808"/>
                <a:ext cx="2437494" cy="563982"/>
              </a:xfrm>
              <a:prstGeom prst="rightArrow">
                <a:avLst>
                  <a:gd name="adj1" fmla="val 45149"/>
                  <a:gd name="adj2" fmla="val 50000"/>
                </a:avLst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右矢印 28"/>
              <p:cNvSpPr/>
              <p:nvPr/>
            </p:nvSpPr>
            <p:spPr>
              <a:xfrm rot="13417912">
                <a:off x="2881083" y="2816932"/>
                <a:ext cx="2416679" cy="553094"/>
              </a:xfrm>
              <a:prstGeom prst="rightArrow">
                <a:avLst>
                  <a:gd name="adj1" fmla="val 45149"/>
                  <a:gd name="adj2" fmla="val 50000"/>
                </a:avLst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テキスト ボックス 29"/>
              <p:cNvSpPr txBox="1"/>
              <p:nvPr/>
            </p:nvSpPr>
            <p:spPr>
              <a:xfrm>
                <a:off x="4500562" y="2345288"/>
                <a:ext cx="92869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b="1" dirty="0" smtClean="0"/>
                  <a:t>投資</a:t>
                </a:r>
                <a:endParaRPr kumimoji="1" lang="ja-JP" altLang="en-US" b="1" dirty="0"/>
              </a:p>
            </p:txBody>
          </p:sp>
          <p:sp>
            <p:nvSpPr>
              <p:cNvPr id="31" name="テキスト ボックス 30"/>
              <p:cNvSpPr txBox="1"/>
              <p:nvPr/>
            </p:nvSpPr>
            <p:spPr>
              <a:xfrm>
                <a:off x="2714612" y="2976088"/>
                <a:ext cx="12144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b="1" dirty="0" smtClean="0"/>
                  <a:t>技術提供</a:t>
                </a:r>
                <a:endParaRPr kumimoji="1" lang="ja-JP" altLang="en-US" b="1" dirty="0"/>
              </a:p>
            </p:txBody>
          </p:sp>
        </p:grpSp>
        <p:sp>
          <p:nvSpPr>
            <p:cNvPr id="37" name="円/楕円 36"/>
            <p:cNvSpPr/>
            <p:nvPr/>
          </p:nvSpPr>
          <p:spPr>
            <a:xfrm>
              <a:off x="3786182" y="2571744"/>
              <a:ext cx="928694" cy="642942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 smtClean="0"/>
                <a:t>提携</a:t>
              </a:r>
              <a:endParaRPr kumimoji="1" lang="ja-JP" altLang="en-US" b="1" dirty="0"/>
            </a:p>
          </p:txBody>
        </p:sp>
      </p:grpSp>
      <p:sp>
        <p:nvSpPr>
          <p:cNvPr id="40" name="横巻き 39"/>
          <p:cNvSpPr/>
          <p:nvPr/>
        </p:nvSpPr>
        <p:spPr>
          <a:xfrm>
            <a:off x="285720" y="1285860"/>
            <a:ext cx="1428760" cy="928694"/>
          </a:xfrm>
          <a:prstGeom prst="horizontalScroll">
            <a:avLst>
              <a:gd name="adj" fmla="val 10939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現状</a:t>
            </a:r>
            <a:endParaRPr kumimoji="1" lang="ja-JP" altLang="en-US" sz="4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1" name="横巻き 40"/>
          <p:cNvSpPr/>
          <p:nvPr/>
        </p:nvSpPr>
        <p:spPr>
          <a:xfrm>
            <a:off x="285720" y="1285860"/>
            <a:ext cx="1428760" cy="928694"/>
          </a:xfrm>
          <a:prstGeom prst="horizontalScroll">
            <a:avLst>
              <a:gd name="adj" fmla="val 10939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将来</a:t>
            </a:r>
            <a:endParaRPr kumimoji="1" lang="ja-JP" altLang="en-US" sz="4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4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214282" y="1714488"/>
            <a:ext cx="1143008" cy="57150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お金の流れをかえる誘因の考察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42844" y="1643050"/>
            <a:ext cx="8858312" cy="4525963"/>
          </a:xfrm>
        </p:spPr>
        <p:txBody>
          <a:bodyPr/>
          <a:lstStyle/>
          <a:p>
            <a:pPr>
              <a:buNone/>
            </a:pPr>
            <a:r>
              <a:rPr kumimoji="1" lang="ja-JP" altLang="en-US" sz="3600" dirty="0" smtClean="0"/>
              <a:t>目次</a:t>
            </a:r>
            <a:endParaRPr kumimoji="1" lang="en-US" altLang="ja-JP" sz="3600" dirty="0" smtClean="0"/>
          </a:p>
          <a:p>
            <a:pPr marL="624078" indent="-514350">
              <a:buFont typeface="+mj-lt"/>
              <a:buAutoNum type="arabicPeriod"/>
            </a:pPr>
            <a:r>
              <a:rPr lang="ja-JP" altLang="en-US" sz="3200" dirty="0" smtClean="0"/>
              <a:t>企業が海外から日本の大学へ投資するために</a:t>
            </a:r>
            <a:endParaRPr lang="en-US" altLang="ja-JP" sz="3200" dirty="0" smtClean="0"/>
          </a:p>
          <a:p>
            <a:pPr marL="624078" indent="-514350">
              <a:buFont typeface="+mj-lt"/>
              <a:buAutoNum type="arabicPeriod"/>
            </a:pPr>
            <a:r>
              <a:rPr lang="ja-JP" altLang="en-US" sz="3200" dirty="0" smtClean="0"/>
              <a:t>中小企業が日本の大学とより提携するために</a:t>
            </a:r>
            <a:endParaRPr lang="en-US" altLang="ja-JP" sz="3200" dirty="0" smtClean="0"/>
          </a:p>
          <a:p>
            <a:pPr marL="624078" indent="-514350">
              <a:buFont typeface="+mj-lt"/>
              <a:buAutoNum type="arabicPeriod"/>
            </a:pPr>
            <a:r>
              <a:rPr lang="ja-JP" altLang="en-US" sz="3200" dirty="0" smtClean="0"/>
              <a:t>家計部門の貯蓄が大学にまわるために</a:t>
            </a:r>
            <a:endParaRPr lang="en-US" altLang="ja-JP" sz="3200" dirty="0" smtClean="0"/>
          </a:p>
          <a:p>
            <a:pPr marL="624078" indent="-514350">
              <a:buNone/>
            </a:pP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571488"/>
            <a:ext cx="8786874" cy="1143000"/>
          </a:xfrm>
        </p:spPr>
        <p:txBody>
          <a:bodyPr>
            <a:noAutofit/>
          </a:bodyPr>
          <a:lstStyle/>
          <a:p>
            <a:pPr marL="742950" indent="-742950"/>
            <a:r>
              <a:rPr lang="en-US" altLang="ja-JP" sz="3200" dirty="0" smtClean="0"/>
              <a:t>1.</a:t>
            </a:r>
            <a:r>
              <a:rPr lang="ja-JP" altLang="en-US" sz="3200" dirty="0" smtClean="0"/>
              <a:t>企業</a:t>
            </a:r>
            <a:r>
              <a:rPr lang="ja-JP" altLang="en-US" sz="3200" dirty="0" smtClean="0"/>
              <a:t>が海外から日本の大学へ投資する</a:t>
            </a:r>
            <a:r>
              <a:rPr lang="ja-JP" altLang="en-US" sz="3200" dirty="0" smtClean="0"/>
              <a:t>ために</a:t>
            </a:r>
            <a:r>
              <a:rPr lang="en-US" altLang="ja-JP" sz="3200" dirty="0" smtClean="0"/>
              <a:t/>
            </a:r>
            <a:br>
              <a:rPr lang="en-US" altLang="ja-JP" sz="3200" dirty="0" smtClean="0"/>
            </a:br>
            <a:r>
              <a:rPr lang="ja-JP" altLang="en-US" sz="3200" dirty="0" smtClean="0"/>
              <a:t>（未完成）</a:t>
            </a:r>
            <a:r>
              <a:rPr lang="en-US" altLang="ja-JP" sz="3200" dirty="0" smtClean="0"/>
              <a:t/>
            </a:r>
            <a:br>
              <a:rPr lang="en-US" altLang="ja-JP" sz="3200" dirty="0" smtClean="0"/>
            </a:br>
            <a:endParaRPr kumimoji="1" lang="ja-JP" altLang="en-US" sz="32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None/>
            </a:pPr>
            <a:r>
              <a:rPr lang="ja-JP" altLang="en-US" dirty="0" smtClean="0"/>
              <a:t>現状→</a:t>
            </a:r>
            <a:r>
              <a:rPr lang="ja-JP" altLang="en-US" sz="2000" b="1" dirty="0" smtClean="0"/>
              <a:t>日本企業の海外大学への投資は日本のそれの約三倍！</a:t>
            </a:r>
            <a:endParaRPr lang="en-US" altLang="ja-JP" sz="2000" b="1" dirty="0" smtClean="0"/>
          </a:p>
          <a:p>
            <a:pPr marL="514350" indent="-514350">
              <a:buNone/>
            </a:pPr>
            <a:r>
              <a:rPr lang="ja-JP" altLang="en-US" dirty="0" smtClean="0"/>
              <a:t>原因→</a:t>
            </a:r>
            <a:r>
              <a:rPr lang="ja-JP" altLang="en-US" sz="2000" dirty="0" smtClean="0"/>
              <a:t>①技術者としてのステータスが高いので報酬が海外が高いのでインセンティブが</a:t>
            </a:r>
            <a:r>
              <a:rPr lang="ja-JP" altLang="en-US" sz="2000" dirty="0" smtClean="0"/>
              <a:t>生まれる</a:t>
            </a:r>
            <a:endParaRPr lang="en-US" altLang="ja-JP" sz="2000" dirty="0" smtClean="0"/>
          </a:p>
          <a:p>
            <a:pPr marL="514350" indent="-514350">
              <a:buNone/>
            </a:pPr>
            <a:r>
              <a:rPr lang="ja-JP" altLang="en-US" sz="2000" dirty="0" smtClean="0"/>
              <a:t>　</a:t>
            </a:r>
            <a:r>
              <a:rPr lang="ja-JP" altLang="en-US" sz="2000" dirty="0" smtClean="0"/>
              <a:t>　　　　　</a:t>
            </a:r>
            <a:r>
              <a:rPr lang="ja-JP" altLang="en-US" sz="2000" dirty="0" smtClean="0"/>
              <a:t>②</a:t>
            </a:r>
            <a:r>
              <a:rPr lang="ja-JP" altLang="en-US" sz="2000" dirty="0" smtClean="0"/>
              <a:t>海外の有名大学に投資すれば、失敗したときに言い訳が</a:t>
            </a:r>
            <a:r>
              <a:rPr lang="ja-JP" altLang="en-US" sz="2000" dirty="0" smtClean="0"/>
              <a:t>できる</a:t>
            </a:r>
            <a:endParaRPr lang="en-US" altLang="ja-JP" sz="2000" dirty="0" smtClean="0"/>
          </a:p>
          <a:p>
            <a:pPr marL="514350" indent="-514350">
              <a:buNone/>
            </a:pPr>
            <a:r>
              <a:rPr lang="ja-JP" altLang="en-US" sz="2000" dirty="0" smtClean="0"/>
              <a:t>　</a:t>
            </a:r>
            <a:r>
              <a:rPr lang="ja-JP" altLang="en-US" sz="2000" dirty="0" smtClean="0"/>
              <a:t>　　　　　</a:t>
            </a:r>
            <a:r>
              <a:rPr lang="ja-JP" altLang="en-US" sz="2000" dirty="0" smtClean="0"/>
              <a:t>③</a:t>
            </a:r>
            <a:r>
              <a:rPr lang="ja-JP" altLang="en-US" sz="2000" dirty="0" smtClean="0"/>
              <a:t>投資リスクこわいのでチャンスを</a:t>
            </a:r>
            <a:r>
              <a:rPr lang="ja-JP" altLang="en-US" sz="2000" dirty="0" smtClean="0"/>
              <a:t>逃す</a:t>
            </a:r>
            <a:r>
              <a:rPr lang="ja-JP" altLang="en-US" sz="2000" dirty="0" smtClean="0"/>
              <a:t>　</a:t>
            </a:r>
            <a:r>
              <a:rPr lang="ja-JP" altLang="en-US" sz="2000" dirty="0" smtClean="0"/>
              <a:t>　　</a:t>
            </a:r>
            <a:endParaRPr lang="en-US" altLang="ja-JP" sz="2000" dirty="0" smtClean="0"/>
          </a:p>
          <a:p>
            <a:pPr marL="514350" indent="-514350">
              <a:buNone/>
            </a:pPr>
            <a:r>
              <a:rPr lang="ja-JP" altLang="en-US" sz="2000" dirty="0" smtClean="0"/>
              <a:t>　</a:t>
            </a:r>
            <a:r>
              <a:rPr lang="ja-JP" altLang="en-US" sz="2000" dirty="0" smtClean="0"/>
              <a:t>　　　　　④アメリカ</a:t>
            </a:r>
            <a:r>
              <a:rPr lang="ja-JP" altLang="en-US" sz="2000" dirty="0" smtClean="0"/>
              <a:t>では大学にイノベーション（斬新性）技術が</a:t>
            </a:r>
            <a:r>
              <a:rPr lang="ja-JP" altLang="en-US" sz="2000" dirty="0" smtClean="0"/>
              <a:t>あり、かつ高確率    で生まれる。またインフラ整備が進んでいる。また、教授がビジネスマンであり、自ら企業に訴え実戦的なプロジェクトをつくっている。</a:t>
            </a:r>
            <a:endParaRPr lang="en-US" altLang="ja-JP" sz="2000" dirty="0" smtClean="0"/>
          </a:p>
          <a:p>
            <a:pPr marL="514350" indent="-514350">
              <a:buNone/>
            </a:pPr>
            <a:endParaRPr lang="en-US" altLang="ja-JP" sz="2000" dirty="0" smtClean="0"/>
          </a:p>
          <a:p>
            <a:pPr marL="514350" indent="-514350">
              <a:buNone/>
            </a:pPr>
            <a:endParaRPr lang="en-US" altLang="ja-JP" sz="2000" dirty="0" smtClean="0"/>
          </a:p>
          <a:p>
            <a:pPr marL="514350" indent="-514350">
              <a:buNone/>
            </a:pPr>
            <a:r>
              <a:rPr lang="ja-JP" altLang="en-US" dirty="0" smtClean="0"/>
              <a:t>対策</a:t>
            </a:r>
            <a:r>
              <a:rPr lang="ja-JP" altLang="en-US" dirty="0" smtClean="0"/>
              <a:t>→</a:t>
            </a:r>
            <a:r>
              <a:rPr lang="ja-JP" altLang="en-US" sz="2100" dirty="0" smtClean="0"/>
              <a:t>企業との人事交流をもっと促進すべきである。伝統的な人事制度を改善し、企業から人を受け入れるだけでなく、大学から企業に積極的に派遣する改革が望まれる。海外から優秀な学者を受け入れ、教授陣の数割は外国人で占められるようになれば、科学技術の革新、イノベーションの創出が促進</a:t>
            </a:r>
            <a:r>
              <a:rPr lang="ja-JP" altLang="en-US" sz="2100" dirty="0" smtClean="0"/>
              <a:t>される</a:t>
            </a:r>
            <a:r>
              <a:rPr lang="ja-JP" altLang="en-US" sz="2100" b="1" dirty="0" smtClean="0"/>
              <a:t>・</a:t>
            </a:r>
            <a:r>
              <a:rPr lang="ja-JP" altLang="en-US" sz="2100" dirty="0" smtClean="0"/>
              <a:t>留学生たくさん受け入れる</a:t>
            </a:r>
            <a:r>
              <a:rPr lang="ja-JP" altLang="en-US" sz="2100" b="1" dirty="0" smtClean="0"/>
              <a:t>（考案中）</a:t>
            </a:r>
            <a:endParaRPr lang="en-US" altLang="ja-JP" sz="2100" dirty="0" smtClean="0"/>
          </a:p>
          <a:p>
            <a:pPr marL="514350" indent="-514350">
              <a:buNone/>
            </a:pPr>
            <a:endParaRPr lang="en-US" altLang="ja-JP" dirty="0" smtClean="0"/>
          </a:p>
          <a:p>
            <a:pPr marL="514350" indent="-514350">
              <a:buNone/>
            </a:pPr>
            <a:endParaRPr lang="ja-JP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571488"/>
            <a:ext cx="8472518" cy="1143000"/>
          </a:xfrm>
        </p:spPr>
        <p:txBody>
          <a:bodyPr>
            <a:noAutofit/>
          </a:bodyPr>
          <a:lstStyle/>
          <a:p>
            <a:r>
              <a:rPr lang="en-US" altLang="ja-JP" sz="3200" dirty="0" smtClean="0"/>
              <a:t>2.</a:t>
            </a:r>
            <a:r>
              <a:rPr lang="ja-JP" altLang="en-US" sz="3200" dirty="0" smtClean="0"/>
              <a:t>中小企業が日本の大学とより提携するため</a:t>
            </a:r>
            <a:r>
              <a:rPr lang="ja-JP" altLang="en-US" sz="3200" dirty="0" smtClean="0"/>
              <a:t>に</a:t>
            </a:r>
            <a:r>
              <a:rPr lang="en-US" altLang="ja-JP" sz="3200" dirty="0" smtClean="0"/>
              <a:t/>
            </a:r>
            <a:br>
              <a:rPr lang="en-US" altLang="ja-JP" sz="3200" dirty="0" smtClean="0"/>
            </a:br>
            <a:r>
              <a:rPr lang="en-US" altLang="ja-JP" sz="3200" dirty="0" smtClean="0"/>
              <a:t>(</a:t>
            </a:r>
            <a:r>
              <a:rPr lang="ja-JP" altLang="en-US" sz="3200" dirty="0" smtClean="0"/>
              <a:t>未完成</a:t>
            </a:r>
            <a:r>
              <a:rPr lang="en-US" altLang="ja-JP" sz="3200" dirty="0" smtClean="0"/>
              <a:t>)</a:t>
            </a:r>
            <a:r>
              <a:rPr lang="en-US" altLang="ja-JP" sz="3200" dirty="0" smtClean="0"/>
              <a:t/>
            </a:r>
            <a:br>
              <a:rPr lang="en-US" altLang="ja-JP" sz="3200" dirty="0" smtClean="0"/>
            </a:br>
            <a:endParaRPr kumimoji="1" lang="ja-JP" altLang="en-US" sz="32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kumimoji="1" lang="ja-JP" altLang="en-US" dirty="0" smtClean="0"/>
              <a:t>現状→中小企業の技術未発達と資金</a:t>
            </a:r>
            <a:r>
              <a:rPr kumimoji="1" lang="ja-JP" altLang="en-US" dirty="0" smtClean="0"/>
              <a:t>不足</a:t>
            </a:r>
            <a:endParaRPr kumimoji="1"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lang="ja-JP" altLang="en-US" dirty="0" smtClean="0"/>
              <a:t>中小企業と提携して大学内で何か販売</a:t>
            </a:r>
            <a:endParaRPr lang="en-US" altLang="ja-JP" dirty="0" smtClean="0"/>
          </a:p>
          <a:p>
            <a:pPr marL="514350" indent="-514350">
              <a:buNone/>
            </a:pPr>
            <a:r>
              <a:rPr kumimoji="1" lang="ja-JP" altLang="en-US" dirty="0" smtClean="0"/>
              <a:t>　</a:t>
            </a:r>
            <a:r>
              <a:rPr kumimoji="1" lang="ja-JP" altLang="en-US" dirty="0" smtClean="0"/>
              <a:t>　または、技術提供（見返りに投資してもらう）</a:t>
            </a:r>
            <a:endParaRPr kumimoji="1" lang="en-US" altLang="ja-JP" dirty="0" smtClean="0"/>
          </a:p>
          <a:p>
            <a:pPr marL="514350" indent="-514350">
              <a:buFont typeface="+mj-lt"/>
              <a:buAutoNum type="arabicPeriod"/>
            </a:pP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ilk">
  <a:themeElements>
    <a:clrScheme name="キュート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Silk">
      <a:majorFont>
        <a:latin typeface="Arial"/>
        <a:ea typeface=""/>
        <a:cs typeface=""/>
        <a:font script="Jpan" typeface="ＭＳ Ｐゴシック"/>
        <a:font script="Hang" typeface="돋음"/>
        <a:font script="Hans" typeface="方正姚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돋음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Silk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20000"/>
                <a:satMod val="250000"/>
              </a:schemeClr>
            </a:gs>
            <a:gs pos="30000">
              <a:schemeClr val="phClr">
                <a:tint val="60000"/>
                <a:satMod val="250000"/>
              </a:schemeClr>
            </a:gs>
            <a:gs pos="50000">
              <a:schemeClr val="phClr">
                <a:tint val="57000"/>
                <a:satMod val="250000"/>
              </a:schemeClr>
            </a:gs>
            <a:gs pos="100000">
              <a:schemeClr val="phClr">
                <a:tint val="28000"/>
                <a:satMod val="250000"/>
              </a:schemeClr>
            </a:gs>
          </a:gsLst>
          <a:lin ang="7000000" scaled="1"/>
        </a:gradFill>
        <a:gradFill rotWithShape="1">
          <a:gsLst>
            <a:gs pos="0">
              <a:schemeClr val="phClr">
                <a:shade val="80000"/>
                <a:satMod val="200000"/>
              </a:schemeClr>
            </a:gs>
            <a:gs pos="30000">
              <a:schemeClr val="phClr">
                <a:shade val="20000"/>
                <a:satMod val="250000"/>
              </a:schemeClr>
            </a:gs>
            <a:gs pos="50000">
              <a:schemeClr val="phClr">
                <a:shade val="23000"/>
                <a:satMod val="250000"/>
              </a:schemeClr>
            </a:gs>
            <a:gs pos="60000">
              <a:schemeClr val="phClr">
                <a:shade val="29000"/>
                <a:satMod val="230000"/>
              </a:schemeClr>
            </a:gs>
            <a:gs pos="100000">
              <a:schemeClr val="phClr">
                <a:shade val="70000"/>
                <a:satMod val="200000"/>
              </a:schemeClr>
            </a:gs>
          </a:gsLst>
          <a:lin ang="7000000" scaled="1"/>
        </a:gradFill>
      </a:fillStyleLst>
      <a:lnStyleLst>
        <a:ln w="12700" cap="sq" cmpd="sng" algn="ctr">
          <a:solidFill>
            <a:schemeClr val="phClr"/>
          </a:solidFill>
          <a:prstDash val="solid"/>
        </a:ln>
        <a:ln w="25400" cap="sq" cmpd="sng" algn="ctr">
          <a:solidFill>
            <a:schemeClr val="phClr"/>
          </a:solidFill>
          <a:prstDash val="solid"/>
        </a:ln>
        <a:ln w="31750" cap="sq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algn="tl">
              <a:srgbClr val="000000">
                <a:alpha val="35294"/>
              </a:srgbClr>
            </a:outerShdw>
          </a:effectLst>
        </a:effectStyle>
        <a:effectStyle>
          <a:effectLst>
            <a:outerShdw blurRad="63500" dist="50800" dir="5400000" algn="tl">
              <a:srgbClr val="000000">
                <a:alpha val="35294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0"/>
            </a:lightRig>
          </a:scene3d>
          <a:sp3d>
            <a:bevelT w="127000" h="1270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63500" dist="50800" dir="5400000" algn="tl">
              <a:srgbClr val="000000">
                <a:alpha val="35294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0"/>
            </a:lightRig>
          </a:scene3d>
          <a:sp3d>
            <a:bevelT w="152400" h="3810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shade val="50000"/>
                <a:satMod val="150000"/>
              </a:schemeClr>
            </a:gs>
            <a:gs pos="50000">
              <a:schemeClr val="phClr">
                <a:tint val="85000"/>
                <a:satMod val="140000"/>
              </a:schemeClr>
            </a:gs>
            <a:gs pos="100000">
              <a:schemeClr val="phClr">
                <a:shade val="50000"/>
                <a:satMod val="150000"/>
              </a:schemeClr>
            </a:gs>
          </a:gsLst>
          <a:lin ang="5400000" scaled="1"/>
        </a:gradFill>
        <a:blipFill>
          <a:blip xmlns:r="http://schemas.openxmlformats.org/officeDocument/2006/relationships" r:embed="rId1">
            <a:duotone>
              <a:schemeClr val="phClr">
                <a:shade val="55000"/>
                <a:satMod val="150000"/>
              </a:schemeClr>
              <a:schemeClr val="phClr">
                <a:tint val="100"/>
                <a:satMod val="15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シルク</Template>
  <TotalTime>530</TotalTime>
  <Words>522</Words>
  <Application>Microsoft Office PowerPoint</Application>
  <PresentationFormat>画面に合わせる (4:3)</PresentationFormat>
  <Paragraphs>99</Paragraphs>
  <Slides>12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3" baseType="lpstr">
      <vt:lpstr>Silk</vt:lpstr>
      <vt:lpstr>大学経済圏の形成</vt:lpstr>
      <vt:lpstr>日本の今の現状</vt:lpstr>
      <vt:lpstr>大学を採用した理由</vt:lpstr>
      <vt:lpstr>大学による経済発展のビジョン</vt:lpstr>
      <vt:lpstr>日本の大学の資金分析</vt:lpstr>
      <vt:lpstr>「大学経済圏」～お金の流れ～</vt:lpstr>
      <vt:lpstr>お金の流れをかえる誘因の考察</vt:lpstr>
      <vt:lpstr>1.企業が海外から日本の大学へ投資するために （未完成） </vt:lpstr>
      <vt:lpstr>2.中小企業が日本の大学とより提携するために (未完成) </vt:lpstr>
      <vt:lpstr>3.家計部門の貯蓄が大学にまわるために （未完成） </vt:lpstr>
      <vt:lpstr>課題</vt:lpstr>
      <vt:lpstr>スライド 12</vt:lpstr>
    </vt:vector>
  </TitlesOfParts>
  <Company>Keio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日本企業の投資先、海外大学から日本大学へ移行させるインセンティブ</dc:title>
  <dc:creator>MitaITC</dc:creator>
  <cp:lastModifiedBy>MitaITC</cp:lastModifiedBy>
  <cp:revision>37</cp:revision>
  <dcterms:created xsi:type="dcterms:W3CDTF">2009-06-04T10:02:52Z</dcterms:created>
  <dcterms:modified xsi:type="dcterms:W3CDTF">2009-06-05T07:05:42Z</dcterms:modified>
</cp:coreProperties>
</file>