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4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9" r:id="rId4"/>
    <p:sldId id="260" r:id="rId5"/>
    <p:sldId id="258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fld id="{4D656923-318D-44D5-A245-61B3F6931FAA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939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ＭＳ Ｐ明朝" charset="-128"/>
                <a:ea typeface="ＭＳ Ｐ明朝" charset="-128"/>
              </a:defRPr>
            </a:lvl1pPr>
          </a:lstStyle>
          <a:p>
            <a:fld id="{ED3ADBB3-DDB0-49F3-906C-1554AEBE3841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Ｐ明朝" charset="-128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Ｐ明朝" charset="-128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Ｐ明朝" charset="-128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Ｐ明朝" charset="-128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ＭＳ Ｐ明朝" charset="-128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bg bwMode="gray"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3200" y="3657600"/>
            <a:ext cx="6248400" cy="1143000"/>
          </a:xfrm>
        </p:spPr>
        <p:txBody>
          <a:bodyPr/>
          <a:lstStyle>
            <a:lvl1pPr algn="l">
              <a:defRPr sz="4000"/>
            </a:lvl1pPr>
          </a:lstStyle>
          <a:p>
            <a:r>
              <a:rPr lang="ja-JP" altLang="en-US"/>
              <a:t>マスタ タイトルの書式設定</a:t>
            </a:r>
            <a:endParaRPr lang="en-US" altLang="ja-JP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743200" y="4648200"/>
            <a:ext cx="6248400" cy="7620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>
                <a:solidFill>
                  <a:srgbClr val="B2B2B2"/>
                </a:solidFill>
              </a:defRPr>
            </a:lvl1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915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9844D01C-F6FB-4360-9DF3-BEF574E5F127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34F1B0-50B0-47D7-92D6-439705AC70B9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28600"/>
            <a:ext cx="1809750" cy="6324600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752600" y="228600"/>
            <a:ext cx="5276850" cy="6324600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419FAC-A7C6-496F-8735-899C8C20D2F6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B5610B-3C00-49A7-910F-2018B1EBED00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28F0DA-E010-4DDA-B079-3AC886F78FCD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1755775" y="1447800"/>
            <a:ext cx="3541713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9888" y="1447800"/>
            <a:ext cx="3541712" cy="5105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3703C7-CDB9-4B5E-BF80-E15AF7A0B768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6CABC8-A0C6-4668-8DB0-7CC7A0B3AC16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3F4A1A-3568-4E76-8811-4467FE6C4093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993C8E-4250-4F7A-BFBB-703ABE33D4D4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215855-8E1F-4685-89BA-0E3402C64EC7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15FC5-C0B0-4B69-BAE9-26F53293C32B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228600"/>
            <a:ext cx="7239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  <a:endParaRPr lang="en-US" altLang="ja-JP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5775" y="1447800"/>
            <a:ext cx="7235825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ＭＳ Ｐ明朝" charset="-128"/>
                <a:ea typeface="ＭＳ Ｐ明朝" charset="-128"/>
              </a:defRPr>
            </a:lvl1pPr>
          </a:lstStyle>
          <a:p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ＭＳ Ｐ明朝" charset="-128"/>
                <a:ea typeface="ＭＳ Ｐ明朝" charset="-128"/>
              </a:defRPr>
            </a:lvl1pPr>
          </a:lstStyle>
          <a:p>
            <a:fld id="{02D57A18-2F81-47F4-9CF4-94F431EB4BD0}" type="slidenum">
              <a:rPr lang="ja-JP" altLang="en-US"/>
              <a:pPr/>
              <a:t>&lt;#&gt;</a:t>
            </a:fld>
            <a:endParaRPr lang="en-US" altLang="ja-JP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ＭＳ Ｐゴシック" charset="-128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 dirty="0" smtClean="0"/>
              <a:t>不動産業界</a:t>
            </a:r>
            <a:endParaRPr lang="ja-JP" altLang="en-US" dirty="0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　デベロッパーに焦点</a:t>
            </a:r>
            <a:endParaRPr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総合</a:t>
            </a:r>
            <a:r>
              <a:rPr lang="ja-JP" altLang="en-US" dirty="0" smtClean="0"/>
              <a:t>デベロッパーの事業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六本木ヒルズ（森ビル）</a:t>
            </a:r>
            <a:endParaRPr lang="en-US" altLang="ja-JP" dirty="0" smtClean="0"/>
          </a:p>
          <a:p>
            <a:r>
              <a:rPr lang="ja-JP" altLang="en-US" dirty="0" smtClean="0"/>
              <a:t>東京ミッドタウン（三井不動産）</a:t>
            </a:r>
            <a:endParaRPr lang="en-US" altLang="ja-JP" dirty="0" smtClean="0"/>
          </a:p>
          <a:p>
            <a:r>
              <a:rPr lang="ja-JP" altLang="en-US" dirty="0" smtClean="0"/>
              <a:t>ららぽーと</a:t>
            </a:r>
            <a:r>
              <a:rPr lang="ja-JP" altLang="en-US" dirty="0" smtClean="0"/>
              <a:t>（三井不動産）</a:t>
            </a:r>
            <a:endParaRPr lang="en-US" altLang="ja-JP" dirty="0" smtClean="0"/>
          </a:p>
          <a:p>
            <a:r>
              <a:rPr lang="ja-JP" altLang="en-US" dirty="0"/>
              <a:t>三井</a:t>
            </a:r>
            <a:r>
              <a:rPr lang="ja-JP" altLang="en-US" dirty="0" smtClean="0"/>
              <a:t>アウトレットパーク（三井不動産）</a:t>
            </a:r>
            <a:endParaRPr lang="en-US" altLang="ja-JP" dirty="0" smtClean="0"/>
          </a:p>
          <a:p>
            <a:r>
              <a:rPr lang="ja-JP" altLang="en-US" dirty="0" smtClean="0"/>
              <a:t>横浜ランドマークタワー（三菱地所）</a:t>
            </a:r>
            <a:endParaRPr lang="en-US" altLang="ja-JP" dirty="0" smtClean="0"/>
          </a:p>
          <a:p>
            <a:r>
              <a:rPr lang="ja-JP" altLang="en-US" dirty="0" smtClean="0"/>
              <a:t>丸ビル、サンシャインシティ（三菱地所）</a:t>
            </a:r>
            <a:endParaRPr lang="en-US" altLang="ja-JP" dirty="0" smtClean="0"/>
          </a:p>
          <a:p>
            <a:r>
              <a:rPr lang="ja-JP" altLang="en-US" dirty="0" smtClean="0"/>
              <a:t>三田ツインビル（住友不動産）</a:t>
            </a:r>
            <a:endParaRPr lang="en-US" altLang="ja-JP" dirty="0" smtClean="0"/>
          </a:p>
          <a:p>
            <a:r>
              <a:rPr lang="en-US" altLang="ja-JP" dirty="0" smtClean="0"/>
              <a:t>NS</a:t>
            </a:r>
            <a:r>
              <a:rPr lang="ja-JP" altLang="en-US" dirty="0" smtClean="0"/>
              <a:t>ビル、新宿住友ビル（住友不動産）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5" name="コンテンツ プレースホルダ 4" descr="to-176mit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57752" y="714356"/>
            <a:ext cx="3712353" cy="5553189"/>
          </a:xfrm>
        </p:spPr>
      </p:pic>
      <p:pic>
        <p:nvPicPr>
          <p:cNvPr id="6" name="図 5" descr="400t_P1060329~W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4" y="785794"/>
            <a:ext cx="4071966" cy="54292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裾野の広い不動産業界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日本にある不動産会社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en-US" altLang="ja-JP" dirty="0" smtClean="0"/>
              <a:t>284,693</a:t>
            </a:r>
            <a:r>
              <a:rPr lang="ja-JP" altLang="en-US" dirty="0" smtClean="0"/>
              <a:t>社（</a:t>
            </a:r>
            <a:r>
              <a:rPr lang="en-US" altLang="ja-JP" dirty="0" smtClean="0"/>
              <a:t>2005</a:t>
            </a:r>
            <a:r>
              <a:rPr lang="ja-JP" altLang="en-US" dirty="0" smtClean="0"/>
              <a:t>年度）</a:t>
            </a:r>
            <a:endParaRPr lang="en-US" altLang="ja-JP" dirty="0" smtClean="0"/>
          </a:p>
          <a:p>
            <a:pPr algn="r">
              <a:buNone/>
            </a:pPr>
            <a:r>
              <a:rPr lang="ja-JP" altLang="en-US" sz="2000" dirty="0" smtClean="0"/>
              <a:t>（三井不動産ページより）</a:t>
            </a:r>
            <a:endParaRPr lang="en-US" altLang="ja-JP" sz="2000" dirty="0" smtClean="0"/>
          </a:p>
          <a:p>
            <a:endParaRPr kumimoji="1" lang="en-US" altLang="ja-JP" dirty="0" smtClean="0"/>
          </a:p>
          <a:p>
            <a:r>
              <a:rPr kumimoji="1" lang="ja-JP" altLang="en-US" dirty="0" smtClean="0"/>
              <a:t>主な業務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/>
              <a:t>　</a:t>
            </a:r>
            <a:r>
              <a:rPr lang="ja-JP" altLang="en-US" dirty="0" smtClean="0"/>
              <a:t>流通事業、賃貸事業、管理事業、分譲事業、都市再開発事業、リゾート事業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/>
              <a:t>事業</a:t>
            </a:r>
            <a:r>
              <a:rPr lang="ja-JP" altLang="en-US" dirty="0" smtClean="0"/>
              <a:t>内容、規模など千差万別</a:t>
            </a:r>
            <a:r>
              <a:rPr lang="ja-JP" altLang="en-US" dirty="0"/>
              <a:t>　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大手は旧財閥、鉄道系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旧財閥系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三井不動産、三菱地所、住友不動産</a:t>
            </a:r>
            <a:endParaRPr lang="en-US" altLang="ja-JP" dirty="0"/>
          </a:p>
          <a:p>
            <a:r>
              <a:rPr lang="ja-JP" altLang="en-US" dirty="0" smtClean="0"/>
              <a:t>鉄道系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東</a:t>
            </a:r>
            <a:r>
              <a:rPr lang="ja-JP" altLang="en-US" dirty="0" smtClean="0"/>
              <a:t>急不動産、京王不動産、小田急不動産</a:t>
            </a:r>
            <a:endParaRPr lang="en-US" altLang="ja-JP" dirty="0" smtClean="0"/>
          </a:p>
          <a:p>
            <a:r>
              <a:rPr lang="ja-JP" altLang="en-US" dirty="0"/>
              <a:t>金融</a:t>
            </a:r>
            <a:r>
              <a:rPr lang="ja-JP" altLang="en-US" dirty="0" smtClean="0"/>
              <a:t>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野村不動産、オリックス不動産、大京</a:t>
            </a:r>
            <a:endParaRPr lang="en-US" altLang="ja-JP" dirty="0" smtClean="0"/>
          </a:p>
          <a:p>
            <a:r>
              <a:rPr lang="ja-JP" altLang="en-US" dirty="0" smtClean="0"/>
              <a:t>メーカー系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東和</a:t>
            </a:r>
            <a:r>
              <a:rPr lang="ja-JP" altLang="en-US" dirty="0" smtClean="0"/>
              <a:t>不動産、旭化成ホームズ</a:t>
            </a:r>
            <a:endParaRPr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まだまだある不動産会社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ゼネコン系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有楽土地、清水総合開発、藤和不動産</a:t>
            </a:r>
            <a:endParaRPr lang="en-US" altLang="ja-JP" dirty="0" smtClean="0"/>
          </a:p>
          <a:p>
            <a:r>
              <a:rPr lang="ja-JP" altLang="en-US" dirty="0" smtClean="0"/>
              <a:t>商社系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伊藤忠都市</a:t>
            </a:r>
            <a:r>
              <a:rPr lang="ja-JP" altLang="en-US" dirty="0" smtClean="0"/>
              <a:t>開発、丸紅不動産</a:t>
            </a:r>
            <a:endParaRPr lang="en-US" altLang="ja-JP" dirty="0" smtClean="0"/>
          </a:p>
          <a:p>
            <a:r>
              <a:rPr lang="ja-JP" altLang="en-US" dirty="0" smtClean="0"/>
              <a:t>独立系・その他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森ビル、森トラスト、</a:t>
            </a:r>
            <a:r>
              <a:rPr lang="en-US" altLang="ja-JP" dirty="0" smtClean="0"/>
              <a:t>NTT</a:t>
            </a:r>
            <a:r>
              <a:rPr lang="ja-JP" altLang="en-US" dirty="0" smtClean="0"/>
              <a:t>都市開発</a:t>
            </a:r>
            <a:endParaRPr lang="en-US" altLang="ja-JP" dirty="0" smtClean="0"/>
          </a:p>
          <a:p>
            <a:r>
              <a:rPr lang="ja-JP" altLang="en-US" dirty="0"/>
              <a:t>政府</a:t>
            </a:r>
            <a:r>
              <a:rPr lang="ja-JP" altLang="en-US" dirty="0" smtClean="0"/>
              <a:t>系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/>
              <a:t>独立行政</a:t>
            </a:r>
            <a:r>
              <a:rPr lang="ja-JP" altLang="en-US" dirty="0" smtClean="0"/>
              <a:t>法人都市再生機構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総合デベロッパーとは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デベロッパー：開発業者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大規模な宅地造成、リゾート開発、再開発事業、複合施設事業など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資本金が</a:t>
            </a:r>
            <a:r>
              <a:rPr lang="en-US" altLang="ja-JP" dirty="0" smtClean="0"/>
              <a:t>10</a:t>
            </a:r>
            <a:r>
              <a:rPr lang="ja-JP" altLang="en-US" dirty="0" smtClean="0"/>
              <a:t>億円以上の会社は全</a:t>
            </a:r>
            <a:r>
              <a:rPr lang="en-US" altLang="ja-JP" dirty="0" smtClean="0"/>
              <a:t>284,693</a:t>
            </a:r>
            <a:r>
              <a:rPr lang="ja-JP" altLang="en-US" dirty="0" smtClean="0"/>
              <a:t>社中</a:t>
            </a:r>
            <a:r>
              <a:rPr lang="en-US" altLang="ja-JP" dirty="0" smtClean="0"/>
              <a:t>437</a:t>
            </a:r>
            <a:r>
              <a:rPr lang="ja-JP" altLang="en-US" dirty="0" smtClean="0"/>
              <a:t>社と、全体の</a:t>
            </a:r>
            <a:r>
              <a:rPr lang="en-US" altLang="ja-JP" dirty="0" smtClean="0"/>
              <a:t>0.1</a:t>
            </a:r>
            <a:r>
              <a:rPr lang="ja-JP" altLang="en-US" dirty="0" smtClean="0"/>
              <a:t>％</a:t>
            </a:r>
            <a:endParaRPr lang="en-US" altLang="ja-JP" dirty="0" smtClean="0"/>
          </a:p>
          <a:p>
            <a:pPr algn="r">
              <a:buNone/>
            </a:pPr>
            <a:r>
              <a:rPr lang="ja-JP" altLang="en-US" sz="2000" dirty="0" smtClean="0"/>
              <a:t>（三井不動産ページより）</a:t>
            </a:r>
            <a:endParaRPr lang="en-US" altLang="ja-JP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総合デベロッパーの仕事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３つのステップ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開発用地取得</a:t>
            </a:r>
            <a:endParaRPr kumimoji="1" lang="en-US" altLang="ja-JP" dirty="0" smtClean="0"/>
          </a:p>
          <a:p>
            <a:r>
              <a:rPr lang="ja-JP" altLang="en-US" dirty="0"/>
              <a:t>建物</a:t>
            </a:r>
            <a:r>
              <a:rPr lang="ja-JP" altLang="en-US" dirty="0" smtClean="0"/>
              <a:t>建設</a:t>
            </a:r>
            <a:endParaRPr lang="en-US" altLang="ja-JP" dirty="0" smtClean="0"/>
          </a:p>
          <a:p>
            <a:r>
              <a:rPr kumimoji="1" lang="ja-JP" altLang="en-US" dirty="0"/>
              <a:t>出口</a:t>
            </a:r>
            <a:r>
              <a:rPr kumimoji="1" lang="ja-JP" altLang="en-US" dirty="0" smtClean="0"/>
              <a:t>戦略</a:t>
            </a:r>
            <a:endParaRPr kumimoji="1" lang="en-US" altLang="ja-JP" dirty="0" smtClean="0"/>
          </a:p>
          <a:p>
            <a:pPr algn="r">
              <a:buNone/>
            </a:pPr>
            <a:r>
              <a:rPr lang="ja-JP" altLang="en-US" sz="2000" dirty="0" smtClean="0"/>
              <a:t>（野村不動産ページより）</a:t>
            </a:r>
            <a:endParaRPr lang="en-US" altLang="ja-JP" sz="2000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コンセプト立案、商品企画から、実際の建設、販売まで総合的に担う</a:t>
            </a:r>
            <a:endParaRPr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開発用地取得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不動産仲介会社や信託銀行などから情報を得る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マーケティングで収益を上げられる適正な金額を算出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他社よりも早く金額を売主に提案し、取得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建物建設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計画地周辺</a:t>
            </a:r>
            <a:r>
              <a:rPr lang="ja-JP" altLang="en-US" dirty="0" smtClean="0"/>
              <a:t>のマーケットや立地特性からコンセプトを立案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kumimoji="1" lang="ja-JP" altLang="en-US" dirty="0" smtClean="0"/>
              <a:t>綿密な設計計画を作成、建設請負会社とのリスク管理面等を協議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建設許可等調整、建設</a:t>
            </a:r>
            <a:r>
              <a:rPr lang="ja-JP" altLang="en-US" dirty="0"/>
              <a:t>会社</a:t>
            </a:r>
            <a:r>
              <a:rPr lang="ja-JP" altLang="en-US" dirty="0" smtClean="0"/>
              <a:t>に建設を受注、施工管理を行う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出口戦略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en-US" altLang="ja-JP" dirty="0" smtClean="0"/>
          </a:p>
          <a:p>
            <a:r>
              <a:rPr kumimoji="1" lang="ja-JP" altLang="en-US" dirty="0" smtClean="0"/>
              <a:t>販売計画等のプロジェクトの検討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広告戦略の立案、実行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dirty="0" smtClean="0"/>
              <a:t>顧客案内、商品受け渡し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C_SoaringCityScape_TP01140832">
  <a:themeElements>
    <a:clrScheme name="">
      <a:dk1>
        <a:srgbClr val="292929"/>
      </a:dk1>
      <a:lt1>
        <a:srgbClr val="FFFFFF"/>
      </a:lt1>
      <a:dk2>
        <a:srgbClr val="C0C0C0"/>
      </a:dk2>
      <a:lt2>
        <a:srgbClr val="FFFFFF"/>
      </a:lt2>
      <a:accent1>
        <a:srgbClr val="AE6A58"/>
      </a:accent1>
      <a:accent2>
        <a:srgbClr val="A18461"/>
      </a:accent2>
      <a:accent3>
        <a:srgbClr val="DCDCDC"/>
      </a:accent3>
      <a:accent4>
        <a:srgbClr val="DADADA"/>
      </a:accent4>
      <a:accent5>
        <a:srgbClr val="D3B9B4"/>
      </a:accent5>
      <a:accent6>
        <a:srgbClr val="917757"/>
      </a:accent6>
      <a:hlink>
        <a:srgbClr val="71584D"/>
      </a:hlink>
      <a:folHlink>
        <a:srgbClr val="343332"/>
      </a:folHlink>
    </a:clrScheme>
    <a:fontScheme name="TC_SoaringCityScape_TP01140832">
      <a:majorFont>
        <a:latin typeface="ＭＳ Ｐゴシック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C_SoaringCityScape_TP01140832 1">
        <a:dk1>
          <a:srgbClr val="663300"/>
        </a:dk1>
        <a:lt1>
          <a:srgbClr val="C0C0C0"/>
        </a:lt1>
        <a:dk2>
          <a:srgbClr val="D7C5B5"/>
        </a:dk2>
        <a:lt2>
          <a:srgbClr val="292929"/>
        </a:lt2>
        <a:accent1>
          <a:srgbClr val="AE6A58"/>
        </a:accent1>
        <a:accent2>
          <a:srgbClr val="A18461"/>
        </a:accent2>
        <a:accent3>
          <a:srgbClr val="DCDCDC"/>
        </a:accent3>
        <a:accent4>
          <a:srgbClr val="562A00"/>
        </a:accent4>
        <a:accent5>
          <a:srgbClr val="D3B9B4"/>
        </a:accent5>
        <a:accent6>
          <a:srgbClr val="917757"/>
        </a:accent6>
        <a:hlink>
          <a:srgbClr val="71584D"/>
        </a:hlink>
        <a:folHlink>
          <a:srgbClr val="34333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C_SoaringCityScape_TP01140832 1">
    <a:dk1>
      <a:srgbClr val="663300"/>
    </a:dk1>
    <a:lt1>
      <a:srgbClr val="C0C0C0"/>
    </a:lt1>
    <a:dk2>
      <a:srgbClr val="D7C5B5"/>
    </a:dk2>
    <a:lt2>
      <a:srgbClr val="292929"/>
    </a:lt2>
    <a:accent1>
      <a:srgbClr val="AE6A58"/>
    </a:accent1>
    <a:accent2>
      <a:srgbClr val="A18461"/>
    </a:accent2>
    <a:accent3>
      <a:srgbClr val="DCDCDC"/>
    </a:accent3>
    <a:accent4>
      <a:srgbClr val="562A00"/>
    </a:accent4>
    <a:accent5>
      <a:srgbClr val="D3B9B4"/>
    </a:accent5>
    <a:accent6>
      <a:srgbClr val="917757"/>
    </a:accent6>
    <a:hlink>
      <a:srgbClr val="71584D"/>
    </a:hlink>
    <a:folHlink>
      <a:srgbClr val="34333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342</Words>
  <PresentationFormat>画面に合わせる (4:3)</PresentationFormat>
  <Paragraphs>73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Times New Roman</vt:lpstr>
      <vt:lpstr>ＭＳ Ｐゴシック</vt:lpstr>
      <vt:lpstr>Wingdings</vt:lpstr>
      <vt:lpstr>ＭＳ Ｐ明朝</vt:lpstr>
      <vt:lpstr>Verdana</vt:lpstr>
      <vt:lpstr>TC_SoaringCityScape_TP01140832</vt:lpstr>
      <vt:lpstr>不動産業界</vt:lpstr>
      <vt:lpstr>裾野の広い不動産業界</vt:lpstr>
      <vt:lpstr>大手は旧財閥、鉄道系</vt:lpstr>
      <vt:lpstr>まだまだある不動産会社</vt:lpstr>
      <vt:lpstr>総合デベロッパーとは</vt:lpstr>
      <vt:lpstr>総合デベロッパーの仕事</vt:lpstr>
      <vt:lpstr>開発用地取得</vt:lpstr>
      <vt:lpstr>建物建設</vt:lpstr>
      <vt:lpstr>出口戦略</vt:lpstr>
      <vt:lpstr>総合デベロッパーの事業</vt:lpstr>
      <vt:lpstr>スライド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不動産業界</dc:title>
  <cp:lastModifiedBy>Your User Name</cp:lastModifiedBy>
  <cp:revision>9</cp:revision>
  <dcterms:modified xsi:type="dcterms:W3CDTF">2009-05-28T17:10:55Z</dcterms:modified>
</cp:coreProperties>
</file>