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62" r:id="rId5"/>
    <p:sldId id="264" r:id="rId6"/>
    <p:sldId id="269" r:id="rId7"/>
    <p:sldId id="260" r:id="rId8"/>
    <p:sldId id="261" r:id="rId9"/>
    <p:sldId id="268" r:id="rId10"/>
    <p:sldId id="263" r:id="rId1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4" d="100"/>
          <a:sy n="104" d="100"/>
        </p:scale>
        <p:origin x="-1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______1.xlsx"/></Relationships>
</file>

<file path=ppt/charts/chart1.xml><?xml version="1.0" encoding="utf-8"?>
<c:chartSpace xmlns:c="http://schemas.openxmlformats.org/drawingml/2006/chart" xmlns:a="http://schemas.openxmlformats.org/drawingml/2006/main" xmlns:r="http://schemas.openxmlformats.org/officeDocument/2006/relationships">
  <c:lang val="ja-JP"/>
  <c:style val="31"/>
  <c:chart>
    <c:title>
      <c:tx>
        <c:rich>
          <a:bodyPr/>
          <a:lstStyle/>
          <a:p>
            <a:pPr>
              <a:defRPr/>
            </a:pPr>
            <a:r>
              <a:rPr lang="ja-JP" dirty="0"/>
              <a:t>コンビニ</a:t>
            </a:r>
            <a:r>
              <a:rPr lang="ja-JP" dirty="0" smtClean="0"/>
              <a:t>業界</a:t>
            </a:r>
            <a:r>
              <a:rPr lang="ja-JP" altLang="en-US" dirty="0" smtClean="0"/>
              <a:t>売上高シェア</a:t>
            </a:r>
            <a:endParaRPr lang="ja-JP" dirty="0"/>
          </a:p>
        </c:rich>
      </c:tx>
      <c:layout/>
    </c:title>
    <c:plotArea>
      <c:layout/>
      <c:barChart>
        <c:barDir val="bar"/>
        <c:grouping val="stacked"/>
        <c:ser>
          <c:idx val="0"/>
          <c:order val="0"/>
          <c:tx>
            <c:strRef>
              <c:f>Sheet1!$B$1</c:f>
              <c:strCache>
                <c:ptCount val="1"/>
                <c:pt idx="0">
                  <c:v>売上高シェア</c:v>
                </c:pt>
              </c:strCache>
            </c:strRef>
          </c:tx>
          <c:dLbls>
            <c:dLblPos val="ctr"/>
            <c:showVal val="1"/>
          </c:dLbls>
          <c:cat>
            <c:strRef>
              <c:f>Sheet1!$A$2:$A$9</c:f>
              <c:strCache>
                <c:ptCount val="8"/>
                <c:pt idx="0">
                  <c:v>セブンイレブン</c:v>
                </c:pt>
                <c:pt idx="1">
                  <c:v>ローソン</c:v>
                </c:pt>
                <c:pt idx="2">
                  <c:v>ファミリーマート</c:v>
                </c:pt>
                <c:pt idx="3">
                  <c:v>サークルKサンクス</c:v>
                </c:pt>
                <c:pt idx="4">
                  <c:v>ミニストップ</c:v>
                </c:pt>
                <c:pt idx="5">
                  <c:v>９９プラス</c:v>
                </c:pt>
                <c:pt idx="6">
                  <c:v>スリーエフ</c:v>
                </c:pt>
                <c:pt idx="7">
                  <c:v>ポプラ</c:v>
                </c:pt>
              </c:strCache>
            </c:strRef>
          </c:cat>
          <c:val>
            <c:numRef>
              <c:f>Sheet1!$B$2:$B$9</c:f>
              <c:numCache>
                <c:formatCode>General</c:formatCode>
                <c:ptCount val="8"/>
                <c:pt idx="0">
                  <c:v>37.1</c:v>
                </c:pt>
                <c:pt idx="1">
                  <c:v>21.9</c:v>
                </c:pt>
                <c:pt idx="2">
                  <c:v>17.399999999999999</c:v>
                </c:pt>
                <c:pt idx="3">
                  <c:v>14</c:v>
                </c:pt>
                <c:pt idx="4">
                  <c:v>4.4000000000000004</c:v>
                </c:pt>
                <c:pt idx="5">
                  <c:v>1.9</c:v>
                </c:pt>
                <c:pt idx="6">
                  <c:v>1.7</c:v>
                </c:pt>
                <c:pt idx="7">
                  <c:v>1.6</c:v>
                </c:pt>
              </c:numCache>
            </c:numRef>
          </c:val>
        </c:ser>
        <c:dLbls>
          <c:dLblPos val="ctr"/>
          <c:showVal val="1"/>
        </c:dLbls>
        <c:gapWidth val="55"/>
        <c:overlap val="100"/>
        <c:axId val="132811392"/>
        <c:axId val="188066432"/>
      </c:barChart>
      <c:catAx>
        <c:axId val="132811392"/>
        <c:scaling>
          <c:orientation val="minMax"/>
        </c:scaling>
        <c:axPos val="l"/>
        <c:majorTickMark val="none"/>
        <c:tickLblPos val="nextTo"/>
        <c:crossAx val="188066432"/>
        <c:crosses val="autoZero"/>
        <c:auto val="1"/>
        <c:lblAlgn val="ctr"/>
        <c:lblOffset val="100"/>
      </c:catAx>
      <c:valAx>
        <c:axId val="188066432"/>
        <c:scaling>
          <c:orientation val="minMax"/>
        </c:scaling>
        <c:axPos val="b"/>
        <c:majorGridlines/>
        <c:numFmt formatCode="General" sourceLinked="1"/>
        <c:majorTickMark val="none"/>
        <c:tickLblPos val="nextTo"/>
        <c:crossAx val="132811392"/>
        <c:crosses val="autoZero"/>
        <c:crossBetween val="between"/>
      </c:valAx>
    </c:plotArea>
    <c:legend>
      <c:legendPos val="r"/>
      <c:layout/>
    </c:legend>
    <c:plotVisOnly val="1"/>
  </c:chart>
  <c:txPr>
    <a:bodyPr/>
    <a:lstStyle/>
    <a:p>
      <a:pPr>
        <a:defRPr sz="1800"/>
      </a:pPr>
      <a:endParaRPr lang="ja-JP"/>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2">
        <a:schemeClr val="bg2"/>
      </p:bgRef>
    </p:bg>
    <p:spTree>
      <p:nvGrpSpPr>
        <p:cNvPr id="1" name=""/>
        <p:cNvGrpSpPr/>
        <p:nvPr/>
      </p:nvGrpSpPr>
      <p:grpSpPr>
        <a:xfrm>
          <a:off x="0" y="0"/>
          <a:ext cx="0" cy="0"/>
          <a:chOff x="0" y="0"/>
          <a:chExt cx="0" cy="0"/>
        </a:xfrm>
      </p:grpSpPr>
      <p:sp>
        <p:nvSpPr>
          <p:cNvPr id="9" name="正方形/長方形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タイトル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ja-JP" altLang="en-US" smtClean="0"/>
              <a:t>マスタ タイトルの書式設定</a:t>
            </a:r>
            <a:endParaRPr kumimoji="0" lang="en-US"/>
          </a:p>
        </p:txBody>
      </p:sp>
      <p:sp>
        <p:nvSpPr>
          <p:cNvPr id="3" name="サブタイトル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ja-JP" altLang="en-US" smtClean="0"/>
              <a:t>マスタ サブタイトルの書式設定</a:t>
            </a:r>
            <a:endParaRPr kumimoji="0" lang="en-US"/>
          </a:p>
        </p:txBody>
      </p:sp>
      <p:sp>
        <p:nvSpPr>
          <p:cNvPr id="4" name="日付プレースホルダ 3"/>
          <p:cNvSpPr>
            <a:spLocks noGrp="1"/>
          </p:cNvSpPr>
          <p:nvPr>
            <p:ph type="dt" sz="half" idx="10"/>
          </p:nvPr>
        </p:nvSpPr>
        <p:spPr/>
        <p:txBody>
          <a:bodyPr/>
          <a:lstStyle/>
          <a:p>
            <a:fld id="{EAE83C59-3C8F-41FD-B956-C1FF453A8FB7}" type="datetimeFigureOut">
              <a:rPr kumimoji="1" lang="ja-JP" altLang="en-US" smtClean="0"/>
              <a:t>2009/5/29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3A9F927-0561-4265-8150-B7BBEA08581F}" type="slidenum">
              <a:rPr kumimoji="1" lang="ja-JP" altLang="en-US" smtClean="0"/>
              <a:t>&lt;#&gt;</a:t>
            </a:fld>
            <a:endParaRPr kumimoji="1" lang="ja-JP" altLang="en-US"/>
          </a:p>
        </p:txBody>
      </p:sp>
      <p:sp>
        <p:nvSpPr>
          <p:cNvPr id="10" name="正方形/長方形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AE83C59-3C8F-41FD-B956-C1FF453A8FB7}" type="datetimeFigureOut">
              <a:rPr kumimoji="1" lang="ja-JP" altLang="en-US" smtClean="0"/>
              <a:t>2009/5/29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3A9F927-0561-4265-8150-B7BBEA08581F}" type="slidenum">
              <a:rPr kumimoji="1" lang="ja-JP" altLang="en-US" smtClean="0"/>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9" name="正方形/長方形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正方形/長方形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縦書きタイトル 1"/>
          <p:cNvSpPr>
            <a:spLocks noGrp="1"/>
          </p:cNvSpPr>
          <p:nvPr>
            <p:ph type="title" orient="vert"/>
          </p:nvPr>
        </p:nvSpPr>
        <p:spPr>
          <a:xfrm>
            <a:off x="6781800" y="274640"/>
            <a:ext cx="1905000" cy="5851525"/>
          </a:xfrm>
        </p:spPr>
        <p:txBody>
          <a:bodyPr vert="eaVert"/>
          <a:lstStyle>
            <a:extLs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304800"/>
            <a:ext cx="6019800" cy="5851525"/>
          </a:xfrm>
        </p:spPr>
        <p:txBody>
          <a:bodyPr vert="eaVert"/>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AE83C59-3C8F-41FD-B956-C1FF453A8FB7}" type="datetimeFigureOut">
              <a:rPr kumimoji="1" lang="ja-JP" altLang="en-US" smtClean="0"/>
              <a:t>2009/5/29</a:t>
            </a:fld>
            <a:endParaRPr kumimoji="1" lang="ja-JP" altLang="en-US"/>
          </a:p>
        </p:txBody>
      </p:sp>
      <p:sp>
        <p:nvSpPr>
          <p:cNvPr id="5" name="フッター プレースホルダ 4"/>
          <p:cNvSpPr>
            <a:spLocks noGrp="1"/>
          </p:cNvSpPr>
          <p:nvPr>
            <p:ph type="ftr" sz="quarter" idx="11"/>
          </p:nvPr>
        </p:nvSpPr>
        <p:spPr>
          <a:xfrm>
            <a:off x="2640597" y="6377459"/>
            <a:ext cx="3836404" cy="365125"/>
          </a:xfr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3A9F927-0561-4265-8150-B7BBEA08581F}" type="slidenum">
              <a:rPr kumimoji="1" lang="ja-JP" altLang="en-US" smtClean="0"/>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55448"/>
            <a:ext cx="8229600" cy="1252728"/>
          </a:xfrm>
        </p:spPr>
        <p:txBody>
          <a:bodyPr/>
          <a:lstStyle>
            <a:extLst/>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AE83C59-3C8F-41FD-B956-C1FF453A8FB7}" type="datetimeFigureOut">
              <a:rPr kumimoji="1" lang="ja-JP" altLang="en-US" smtClean="0"/>
              <a:t>2009/5/29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3A9F927-0561-4265-8150-B7BBEA08581F}" type="slidenum">
              <a:rPr kumimoji="1" lang="ja-JP" altLang="en-US" smtClean="0"/>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2">
        <a:schemeClr val="bg2"/>
      </p:bgRef>
    </p:bg>
    <p:spTree>
      <p:nvGrpSpPr>
        <p:cNvPr id="1" name=""/>
        <p:cNvGrpSpPr/>
        <p:nvPr/>
      </p:nvGrpSpPr>
      <p:grpSpPr>
        <a:xfrm>
          <a:off x="0" y="0"/>
          <a:ext cx="0" cy="0"/>
          <a:chOff x="0" y="0"/>
          <a:chExt cx="0" cy="0"/>
        </a:xfrm>
      </p:grpSpPr>
      <p:sp>
        <p:nvSpPr>
          <p:cNvPr id="9" name="正方形/長方形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正方形/長方形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タイトル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p>
            <a:fld id="{EAE83C59-3C8F-41FD-B956-C1FF453A8FB7}" type="datetimeFigureOut">
              <a:rPr kumimoji="1" lang="ja-JP" altLang="en-US" smtClean="0"/>
              <a:t>2009/5/29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3A9F927-0561-4265-8150-B7BBEA08581F}" type="slidenum">
              <a:rPr kumimoji="1" lang="ja-JP" altLang="en-US" smtClean="0"/>
              <a:t>&lt;#&gt;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EAE83C59-3C8F-41FD-B956-C1FF453A8FB7}" type="datetimeFigureOut">
              <a:rPr kumimoji="1" lang="ja-JP" altLang="en-US" smtClean="0"/>
              <a:t>2009/5/29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3A9F927-0561-4265-8150-B7BBEA08581F}" type="slidenum">
              <a:rPr kumimoji="1" lang="ja-JP" altLang="en-US" smtClean="0"/>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fld id="{EAE83C59-3C8F-41FD-B956-C1FF453A8FB7}" type="datetimeFigureOut">
              <a:rPr kumimoji="1" lang="ja-JP" altLang="en-US" smtClean="0"/>
              <a:t>2009/5/29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03A9F927-0561-4265-8150-B7BBEA08581F}" type="slidenum">
              <a:rPr kumimoji="1" lang="ja-JP" altLang="en-US" smtClean="0"/>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EAE83C59-3C8F-41FD-B956-C1FF453A8FB7}" type="datetimeFigureOut">
              <a:rPr kumimoji="1" lang="ja-JP" altLang="en-US" smtClean="0"/>
              <a:t>2009/5/29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03A9F927-0561-4265-8150-B7BBEA08581F}" type="slidenum">
              <a:rPr kumimoji="1" lang="ja-JP" altLang="en-US" smtClean="0"/>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AE83C59-3C8F-41FD-B956-C1FF453A8FB7}" type="datetimeFigureOut">
              <a:rPr kumimoji="1" lang="ja-JP" altLang="en-US" smtClean="0"/>
              <a:t>2009/5/29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03A9F927-0561-4265-8150-B7BBEA08581F}" type="slidenum">
              <a:rPr kumimoji="1" lang="ja-JP" altLang="en-US" smtClean="0"/>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EAE83C59-3C8F-41FD-B956-C1FF453A8FB7}" type="datetimeFigureOut">
              <a:rPr kumimoji="1" lang="ja-JP" altLang="en-US" smtClean="0"/>
              <a:t>2009/5/29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3A9F927-0561-4265-8150-B7BBEA08581F}" type="slidenum">
              <a:rPr kumimoji="1" lang="ja-JP" altLang="en-US" smtClean="0"/>
              <a:t>&lt;#&gt;</a:t>
            </a:fld>
            <a:endParaRPr kumimoji="1" lang="ja-JP" altLang="en-US"/>
          </a:p>
        </p:txBody>
      </p:sp>
      <p:sp>
        <p:nvSpPr>
          <p:cNvPr id="12" name="正方形/長方形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正方形/長方形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a:xfrm>
            <a:off x="164592" y="1170432"/>
            <a:ext cx="2523744" cy="201168"/>
          </a:xfrm>
        </p:spPr>
        <p:txBody>
          <a:bodyPr/>
          <a:lstStyle/>
          <a:p>
            <a:fld id="{EAE83C59-3C8F-41FD-B956-C1FF453A8FB7}" type="datetimeFigureOut">
              <a:rPr kumimoji="1" lang="ja-JP" altLang="en-US" smtClean="0"/>
              <a:t>2009/5/29</a:t>
            </a:fld>
            <a:endParaRPr kumimoji="1" lang="ja-JP" altLang="en-US"/>
          </a:p>
        </p:txBody>
      </p:sp>
      <p:sp>
        <p:nvSpPr>
          <p:cNvPr id="11" name="正方形/長方形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正方形/長方形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フッター プレースホル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1" lang="ja-JP" altLang="en-US"/>
          </a:p>
        </p:txBody>
      </p:sp>
      <p:sp>
        <p:nvSpPr>
          <p:cNvPr id="7" name="スライド番号プレースホルダ 6"/>
          <p:cNvSpPr>
            <a:spLocks noGrp="1"/>
          </p:cNvSpPr>
          <p:nvPr>
            <p:ph type="sldNum" sz="quarter" idx="12"/>
          </p:nvPr>
        </p:nvSpPr>
        <p:spPr>
          <a:xfrm>
            <a:off x="8339328" y="1170432"/>
            <a:ext cx="733864" cy="201168"/>
          </a:xfrm>
        </p:spPr>
        <p:txBody>
          <a:bodyPr/>
          <a:lstStyle/>
          <a:p>
            <a:fld id="{03A9F927-0561-4265-8150-B7BBEA08581F}" type="slidenum">
              <a:rPr kumimoji="1" lang="ja-JP" altLang="en-US" smtClean="0"/>
              <a:t>&lt;#&gt;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正方形/長方形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正方形/長方形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タイトル プレースホル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4" name="日付プレースホル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EAE83C59-3C8F-41FD-B956-C1FF453A8FB7}" type="datetimeFigureOut">
              <a:rPr kumimoji="1" lang="ja-JP" altLang="en-US" smtClean="0"/>
              <a:t>2009/5/29</a:t>
            </a:fld>
            <a:endParaRPr kumimoji="1" lang="ja-JP" altLang="en-US"/>
          </a:p>
        </p:txBody>
      </p:sp>
      <p:sp>
        <p:nvSpPr>
          <p:cNvPr id="5" name="フッター プレースホル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1" lang="ja-JP" altLang="en-US"/>
          </a:p>
        </p:txBody>
      </p:sp>
      <p:sp>
        <p:nvSpPr>
          <p:cNvPr id="6" name="スライド番号プレースホル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03A9F927-0561-4265-8150-B7BBEA08581F}" type="slidenum">
              <a:rPr kumimoji="1" lang="ja-JP" altLang="en-US" smtClean="0"/>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1"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1"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1"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1"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1"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1"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1"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1"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1"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1" sz="18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sej.co.jp/corp/news/index.html"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rd.yahoo.co.jp/media/news/medianame/articles/?http://nsearch.yahoo.co.jp/bin/search?to=2&amp;p=%a5%d5%a5%b8%a5%b5%a5%f3%a5%b1%a5%a4%a1%a1%a5%d3%a5%b8%a5%cd%a5%b9%a5%a2%a5%a4" TargetMode="Externa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iza.ne.jp/news/newsarticle/business/retail/25577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コンビニ業界</a:t>
            </a:r>
            <a:endParaRPr kumimoji="1" lang="ja-JP" altLang="en-US" dirty="0"/>
          </a:p>
        </p:txBody>
      </p:sp>
      <p:sp>
        <p:nvSpPr>
          <p:cNvPr id="3" name="サブタイトル 2"/>
          <p:cNvSpPr>
            <a:spLocks noGrp="1"/>
          </p:cNvSpPr>
          <p:nvPr>
            <p:ph type="subTitle" idx="1"/>
          </p:nvPr>
        </p:nvSpPr>
        <p:spPr/>
        <p:txBody>
          <a:bodyPr/>
          <a:lstStyle/>
          <a:p>
            <a:r>
              <a:rPr lang="ja-JP" altLang="en-US" dirty="0" smtClean="0"/>
              <a:t>慶應義塾大学　小島　暢子</a:t>
            </a:r>
            <a:endParaRPr kumimoji="1" lang="ja-JP"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セブンイレブン動向</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sz="2400" dirty="0" smtClean="0"/>
              <a:t>パソコン</a:t>
            </a:r>
            <a:r>
              <a:rPr lang="ja-JP" altLang="en-US" sz="2400" dirty="0" smtClean="0"/>
              <a:t>や携帯電話から弁当や総菜の宅配を頼めるミールサービスを開始。新たな顧客層の開拓や固定客の確保を</a:t>
            </a:r>
            <a:r>
              <a:rPr lang="ja-JP" altLang="en-US" sz="2400" dirty="0" smtClean="0"/>
              <a:t>目指す。</a:t>
            </a:r>
            <a:endParaRPr lang="en-US" altLang="ja-JP" sz="2400" dirty="0" smtClean="0"/>
          </a:p>
          <a:p>
            <a:r>
              <a:rPr lang="ja-JP" altLang="en-US" sz="2400" dirty="0" smtClean="0"/>
              <a:t>フランチャイズ</a:t>
            </a:r>
            <a:r>
              <a:rPr lang="ja-JP" altLang="en-US" sz="2400" dirty="0" smtClean="0"/>
              <a:t>契約を結んだ加盟店に、賞味期限の迫った売れ残りの弁当などを値引販売することを不当に制限したなどとして、公正取引</a:t>
            </a:r>
            <a:r>
              <a:rPr lang="ja-JP" altLang="en-US" sz="2400" dirty="0" smtClean="0"/>
              <a:t>委員会は独占</a:t>
            </a:r>
            <a:r>
              <a:rPr lang="ja-JP" altLang="en-US" sz="2400" dirty="0" smtClean="0"/>
              <a:t>禁止法違反（不公正な取引方法）で排除措置命令を</a:t>
            </a:r>
            <a:r>
              <a:rPr lang="ja-JP" altLang="en-US" sz="2400" dirty="0" smtClean="0"/>
              <a:t>出す方針。</a:t>
            </a:r>
            <a:endParaRPr lang="en-US" altLang="ja-JP" sz="2400" dirty="0" smtClean="0"/>
          </a:p>
          <a:p>
            <a:endParaRPr lang="ja-JP" altLang="en-US" sz="2400" dirty="0" smtClean="0"/>
          </a:p>
          <a:p>
            <a:endParaRPr kumimoji="1" lang="ja-JP" alt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売上高シェア</a:t>
            </a:r>
            <a:endParaRPr kumimoji="1" lang="ja-JP" altLang="en-US" dirty="0"/>
          </a:p>
        </p:txBody>
      </p:sp>
      <p:graphicFrame>
        <p:nvGraphicFramePr>
          <p:cNvPr id="4" name="コンテンツ プレースホルダ 3"/>
          <p:cNvGraphicFramePr>
            <a:graphicFrameLocks noGrp="1"/>
          </p:cNvGraphicFramePr>
          <p:nvPr>
            <p:ph idx="1"/>
          </p:nvPr>
        </p:nvGraphicFramePr>
        <p:xfrm>
          <a:off x="571472" y="1500174"/>
          <a:ext cx="8115328" cy="4400560"/>
        </p:xfrm>
        <a:graphic>
          <a:graphicData uri="http://schemas.openxmlformats.org/drawingml/2006/chart">
            <c:chart xmlns:c="http://schemas.openxmlformats.org/drawingml/2006/chart" xmlns:r="http://schemas.openxmlformats.org/officeDocument/2006/relationships" r:id="rId2"/>
          </a:graphicData>
        </a:graphic>
      </p:graphicFrame>
      <p:sp>
        <p:nvSpPr>
          <p:cNvPr id="6" name="テキスト ボックス 5"/>
          <p:cNvSpPr txBox="1"/>
          <p:nvPr/>
        </p:nvSpPr>
        <p:spPr>
          <a:xfrm>
            <a:off x="214282" y="5857892"/>
            <a:ext cx="6286544" cy="646331"/>
          </a:xfrm>
          <a:prstGeom prst="rect">
            <a:avLst/>
          </a:prstGeom>
          <a:noFill/>
        </p:spPr>
        <p:txBody>
          <a:bodyPr wrap="square" rtlCol="0">
            <a:spAutoFit/>
          </a:bodyPr>
          <a:lstStyle/>
          <a:p>
            <a:r>
              <a:rPr kumimoji="1" lang="ja-JP" altLang="en-US" dirty="0" smtClean="0">
                <a:solidFill>
                  <a:schemeClr val="tx1">
                    <a:lumMod val="75000"/>
                    <a:lumOff val="25000"/>
                  </a:schemeClr>
                </a:solidFill>
              </a:rPr>
              <a:t>セブンイレブンが圧倒的なシェアを占める。</a:t>
            </a:r>
            <a:endParaRPr kumimoji="1" lang="en-US" altLang="ja-JP" dirty="0" smtClean="0">
              <a:solidFill>
                <a:schemeClr val="tx1">
                  <a:lumMod val="75000"/>
                  <a:lumOff val="25000"/>
                </a:schemeClr>
              </a:solidFill>
            </a:endParaRPr>
          </a:p>
          <a:p>
            <a:r>
              <a:rPr kumimoji="1" lang="ja-JP" altLang="en-US" dirty="0" smtClean="0">
                <a:solidFill>
                  <a:schemeClr val="tx1">
                    <a:lumMod val="75000"/>
                    <a:lumOff val="25000"/>
                  </a:schemeClr>
                </a:solidFill>
              </a:rPr>
              <a:t>ローソンなど２位以降と大きな差がある。</a:t>
            </a:r>
            <a:endParaRPr kumimoji="1" lang="ja-JP" altLang="en-US" dirty="0">
              <a:solidFill>
                <a:schemeClr val="tx1">
                  <a:lumMod val="75000"/>
                  <a:lumOff val="2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コンビニ業界の動向と展望</a:t>
            </a:r>
            <a:endParaRPr kumimoji="1" lang="ja-JP" altLang="en-US" dirty="0"/>
          </a:p>
        </p:txBody>
      </p:sp>
      <p:pic>
        <p:nvPicPr>
          <p:cNvPr id="1026" name="Picture 2"/>
          <p:cNvPicPr>
            <a:picLocks noGrp="1" noChangeAspect="1" noChangeArrowheads="1"/>
          </p:cNvPicPr>
          <p:nvPr>
            <p:ph idx="1"/>
          </p:nvPr>
        </p:nvPicPr>
        <p:blipFill>
          <a:blip r:embed="rId2"/>
          <a:srcRect l="55201" t="33010" r="20575" b="46602"/>
          <a:stretch>
            <a:fillRect/>
          </a:stretch>
        </p:blipFill>
        <p:spPr bwMode="auto">
          <a:xfrm>
            <a:off x="1785918" y="2214554"/>
            <a:ext cx="4786346" cy="3141040"/>
          </a:xfrm>
          <a:prstGeom prst="rect">
            <a:avLst/>
          </a:prstGeom>
          <a:noFill/>
          <a:ln w="9525">
            <a:noFill/>
            <a:miter lim="800000"/>
            <a:headEnd/>
            <a:tailEnd/>
          </a:ln>
          <a:effectLst/>
        </p:spPr>
      </p:pic>
      <p:sp>
        <p:nvSpPr>
          <p:cNvPr id="9" name="テキスト ボックス 8"/>
          <p:cNvSpPr txBox="1"/>
          <p:nvPr/>
        </p:nvSpPr>
        <p:spPr>
          <a:xfrm>
            <a:off x="1785918" y="5286388"/>
            <a:ext cx="5000660" cy="1200329"/>
          </a:xfrm>
          <a:prstGeom prst="rect">
            <a:avLst/>
          </a:prstGeom>
          <a:noFill/>
        </p:spPr>
        <p:txBody>
          <a:bodyPr wrap="square" rtlCol="0">
            <a:spAutoFit/>
          </a:bodyPr>
          <a:lstStyle/>
          <a:p>
            <a:r>
              <a:rPr kumimoji="1" lang="ja-JP" altLang="en-US" sz="2400" b="1" u="sng" dirty="0" smtClean="0"/>
              <a:t>業界成績は平成１５年から横ばい</a:t>
            </a:r>
            <a:endParaRPr kumimoji="1" lang="en-US" altLang="ja-JP" sz="2400" b="1" u="sng" dirty="0" smtClean="0"/>
          </a:p>
          <a:p>
            <a:r>
              <a:rPr lang="ja-JP" altLang="en-US" sz="2400" b="1" u="sng" dirty="0" smtClean="0"/>
              <a:t>市場は飽和状態</a:t>
            </a:r>
            <a:endParaRPr lang="en-US" altLang="ja-JP" sz="2400" b="1" u="sng" dirty="0" smtClean="0"/>
          </a:p>
          <a:p>
            <a:endParaRPr kumimoji="1" lang="ja-JP" altLang="en-US" sz="2400" dirty="0"/>
          </a:p>
        </p:txBody>
      </p:sp>
      <p:sp>
        <p:nvSpPr>
          <p:cNvPr id="10" name="テキスト ボックス 9"/>
          <p:cNvSpPr txBox="1"/>
          <p:nvPr/>
        </p:nvSpPr>
        <p:spPr>
          <a:xfrm>
            <a:off x="2786050" y="1714488"/>
            <a:ext cx="2857520" cy="369332"/>
          </a:xfrm>
          <a:prstGeom prst="rect">
            <a:avLst/>
          </a:prstGeom>
          <a:noFill/>
        </p:spPr>
        <p:txBody>
          <a:bodyPr wrap="square" rtlCol="0">
            <a:spAutoFit/>
          </a:bodyPr>
          <a:lstStyle/>
          <a:p>
            <a:r>
              <a:rPr kumimoji="1" lang="ja-JP" altLang="en-US" dirty="0" smtClean="0"/>
              <a:t>業界成績の推移グラフ</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成長率減少の原因</a:t>
            </a:r>
            <a:endParaRPr kumimoji="1" lang="ja-JP" altLang="en-US" dirty="0"/>
          </a:p>
        </p:txBody>
      </p:sp>
      <p:pic>
        <p:nvPicPr>
          <p:cNvPr id="4" name="コンテンツ プレースホルダ 3" descr="コンビニ成長率.jpg"/>
          <p:cNvPicPr>
            <a:picLocks noGrp="1" noChangeAspect="1"/>
          </p:cNvPicPr>
          <p:nvPr>
            <p:ph idx="1"/>
          </p:nvPr>
        </p:nvPicPr>
        <p:blipFill>
          <a:blip r:embed="rId2"/>
          <a:stretch>
            <a:fillRect/>
          </a:stretch>
        </p:blipFill>
        <p:spPr>
          <a:xfrm>
            <a:off x="214282" y="1571612"/>
            <a:ext cx="4544180" cy="4625975"/>
          </a:xfrm>
        </p:spPr>
      </p:pic>
      <p:sp>
        <p:nvSpPr>
          <p:cNvPr id="6" name="テキスト ボックス 5"/>
          <p:cNvSpPr txBox="1"/>
          <p:nvPr/>
        </p:nvSpPr>
        <p:spPr>
          <a:xfrm>
            <a:off x="4786314" y="1714488"/>
            <a:ext cx="4143404" cy="4093428"/>
          </a:xfrm>
          <a:prstGeom prst="rect">
            <a:avLst/>
          </a:prstGeom>
          <a:noFill/>
        </p:spPr>
        <p:txBody>
          <a:bodyPr wrap="square" rtlCol="0">
            <a:spAutoFit/>
          </a:bodyPr>
          <a:lstStyle/>
          <a:p>
            <a:r>
              <a:rPr kumimoji="1" lang="ja-JP" altLang="en-US" sz="2000" dirty="0" smtClean="0"/>
              <a:t>コンビニ業界は、中小食料品店を駆逐</a:t>
            </a:r>
            <a:r>
              <a:rPr lang="ja-JP" altLang="en-US" sz="2000" dirty="0" smtClean="0"/>
              <a:t>しながら成長した</a:t>
            </a:r>
            <a:endParaRPr lang="en-US" altLang="ja-JP" sz="2000" dirty="0" smtClean="0"/>
          </a:p>
          <a:p>
            <a:endParaRPr lang="en-US" altLang="ja-JP" sz="2000" dirty="0"/>
          </a:p>
          <a:p>
            <a:endParaRPr lang="en-US" altLang="ja-JP" sz="2000" dirty="0" smtClean="0"/>
          </a:p>
          <a:p>
            <a:r>
              <a:rPr kumimoji="1" lang="ja-JP" altLang="en-US" sz="2000" dirty="0" smtClean="0"/>
              <a:t>市場が飽和したため、コンビニ</a:t>
            </a:r>
            <a:r>
              <a:rPr kumimoji="1" lang="en-US" altLang="ja-JP" sz="2000" dirty="0" smtClean="0"/>
              <a:t>VS</a:t>
            </a:r>
            <a:r>
              <a:rPr kumimoji="1" lang="ja-JP" altLang="en-US" sz="2000" dirty="0" smtClean="0"/>
              <a:t>コンビニの構図に移行する</a:t>
            </a:r>
            <a:endParaRPr kumimoji="1" lang="en-US" altLang="ja-JP" sz="2000" dirty="0" smtClean="0"/>
          </a:p>
          <a:p>
            <a:endParaRPr lang="en-US" altLang="ja-JP" sz="2000" dirty="0" smtClean="0"/>
          </a:p>
          <a:p>
            <a:endParaRPr lang="en-US" altLang="ja-JP" sz="2000" dirty="0" smtClean="0"/>
          </a:p>
          <a:p>
            <a:r>
              <a:rPr lang="ja-JP" altLang="en-US" sz="2000" dirty="0" smtClean="0"/>
              <a:t>さらに追い打ちをかけるように、大手主導のスーパーなどが深夜営業をするようになり、コンビニの優位性が低くなる</a:t>
            </a:r>
            <a:endParaRPr lang="en-US" altLang="ja-JP" sz="2000" dirty="0" smtClean="0"/>
          </a:p>
          <a:p>
            <a:endParaRPr lang="en-US" altLang="ja-JP" sz="2000" dirty="0" smtClean="0"/>
          </a:p>
        </p:txBody>
      </p:sp>
      <p:sp>
        <p:nvSpPr>
          <p:cNvPr id="7" name="下矢印 6"/>
          <p:cNvSpPr/>
          <p:nvPr/>
        </p:nvSpPr>
        <p:spPr>
          <a:xfrm>
            <a:off x="6357950" y="2428868"/>
            <a:ext cx="714380"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下矢印 7"/>
          <p:cNvSpPr/>
          <p:nvPr/>
        </p:nvSpPr>
        <p:spPr>
          <a:xfrm>
            <a:off x="6286512" y="3643314"/>
            <a:ext cx="785818"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現状の対策と展望</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r>
              <a:rPr lang="ja-JP" altLang="en-US" b="1" dirty="0" smtClean="0"/>
              <a:t>大手主導による合併・業務提携による寡占化が進んでいる状況</a:t>
            </a:r>
            <a:r>
              <a:rPr lang="ja-JP" altLang="en-US" sz="2100" dirty="0" smtClean="0"/>
              <a:t>（ローソンの</a:t>
            </a:r>
            <a:r>
              <a:rPr lang="en-US" altLang="ja-JP" sz="2100" dirty="0" err="1" smtClean="0"/>
              <a:t>ampm</a:t>
            </a:r>
            <a:r>
              <a:rPr lang="ja-JP" altLang="en-US" sz="2100" dirty="0" smtClean="0"/>
              <a:t>買収戦略）</a:t>
            </a:r>
            <a:endParaRPr lang="en-US" altLang="ja-JP" sz="2100" dirty="0" smtClean="0"/>
          </a:p>
          <a:p>
            <a:r>
              <a:rPr lang="ja-JP" altLang="en-US" b="1" dirty="0" smtClean="0"/>
              <a:t>これ</a:t>
            </a:r>
            <a:r>
              <a:rPr lang="ja-JP" altLang="en-US" b="1" dirty="0" smtClean="0"/>
              <a:t>に対し、下位チェーンは独自性で対抗</a:t>
            </a:r>
            <a:endParaRPr lang="en-US" altLang="ja-JP" b="1" dirty="0" smtClean="0"/>
          </a:p>
          <a:p>
            <a:r>
              <a:rPr lang="ja-JP" altLang="en-US" b="1" dirty="0" smtClean="0"/>
              <a:t>宅配</a:t>
            </a:r>
            <a:r>
              <a:rPr lang="ja-JP" altLang="en-US" b="1" dirty="0" smtClean="0"/>
              <a:t>市場への</a:t>
            </a:r>
            <a:r>
              <a:rPr lang="ja-JP" altLang="en-US" b="1" dirty="0" smtClean="0"/>
              <a:t>参入</a:t>
            </a:r>
            <a:r>
              <a:rPr lang="ja-JP" altLang="en-US" sz="2100" dirty="0" smtClean="0"/>
              <a:t>（ローソンの日本郵政提携）</a:t>
            </a:r>
            <a:endParaRPr lang="en-US" altLang="ja-JP" sz="2100" dirty="0" smtClean="0"/>
          </a:p>
          <a:p>
            <a:r>
              <a:rPr lang="ja-JP" altLang="en-US" b="1" dirty="0" smtClean="0"/>
              <a:t>チケット</a:t>
            </a:r>
            <a:r>
              <a:rPr lang="ja-JP" altLang="en-US" b="1" dirty="0" smtClean="0"/>
              <a:t>の</a:t>
            </a:r>
            <a:r>
              <a:rPr lang="ja-JP" altLang="en-US" b="1" dirty="0" smtClean="0"/>
              <a:t>取り次ぎ</a:t>
            </a:r>
            <a:endParaRPr lang="en-US" altLang="ja-JP" b="1" dirty="0" smtClean="0"/>
          </a:p>
          <a:p>
            <a:r>
              <a:rPr lang="ja-JP" altLang="en-US" b="1" dirty="0" smtClean="0"/>
              <a:t>金融サービス</a:t>
            </a:r>
            <a:endParaRPr lang="en-US" altLang="ja-JP" b="1" dirty="0" smtClean="0"/>
          </a:p>
          <a:p>
            <a:r>
              <a:rPr lang="ja-JP" altLang="en-US" b="1" dirty="0" smtClean="0"/>
              <a:t>独自電子マネーの導入・</a:t>
            </a:r>
            <a:r>
              <a:rPr lang="ja-JP" altLang="en-US" b="1" dirty="0" smtClean="0"/>
              <a:t>普及</a:t>
            </a:r>
            <a:r>
              <a:rPr lang="ja-JP" altLang="en-US" dirty="0" smtClean="0"/>
              <a:t>→顧客の囲い込み</a:t>
            </a:r>
            <a:endParaRPr lang="en-US" altLang="ja-JP" dirty="0" smtClean="0"/>
          </a:p>
          <a:p>
            <a:r>
              <a:rPr lang="ja-JP" altLang="en-US" b="1" dirty="0" smtClean="0"/>
              <a:t>医</a:t>
            </a:r>
            <a:r>
              <a:rPr lang="ja-JP" altLang="en-US" b="1" dirty="0" smtClean="0"/>
              <a:t>薬品</a:t>
            </a:r>
            <a:r>
              <a:rPr lang="ja-JP" altLang="en-US" b="1" dirty="0" smtClean="0"/>
              <a:t>販売</a:t>
            </a:r>
            <a:r>
              <a:rPr lang="ja-JP" altLang="en-US" sz="2100" dirty="0" smtClean="0"/>
              <a:t>（今日のニュース参照）</a:t>
            </a:r>
            <a:endParaRPr lang="en-US" altLang="ja-JP" sz="2100" dirty="0" smtClean="0"/>
          </a:p>
          <a:p>
            <a:r>
              <a:rPr lang="ja-JP" altLang="en-US" b="1" dirty="0" smtClean="0"/>
              <a:t>他業界と提携してサービスを広げる</a:t>
            </a:r>
            <a:r>
              <a:rPr lang="ja-JP" altLang="en-US" sz="2100" dirty="0" smtClean="0"/>
              <a:t>（シダックス提携）</a:t>
            </a:r>
            <a:endParaRPr lang="en-US" altLang="ja-JP" sz="2100" dirty="0" smtClean="0"/>
          </a:p>
          <a:p>
            <a:r>
              <a:rPr lang="ja-JP" altLang="en-US" b="1" dirty="0" smtClean="0"/>
              <a:t>顧客や地域の需要に合わせたサービス戦略</a:t>
            </a:r>
            <a:endParaRPr lang="en-US" altLang="ja-JP" b="1" dirty="0" smtClean="0"/>
          </a:p>
          <a:p>
            <a:r>
              <a:rPr lang="ja-JP" altLang="en-US" b="1" dirty="0" smtClean="0"/>
              <a:t>生鮮食品</a:t>
            </a:r>
            <a:r>
              <a:rPr lang="ja-JP" altLang="en-US" b="1" dirty="0" smtClean="0"/>
              <a:t>コーナーの設置</a:t>
            </a:r>
            <a:r>
              <a:rPr lang="ja-JP" altLang="en-US" sz="2100" dirty="0" smtClean="0"/>
              <a:t>（ローソンプラス）</a:t>
            </a:r>
            <a:endParaRPr lang="en-US" altLang="ja-JP" sz="2100" dirty="0" smtClean="0"/>
          </a:p>
          <a:p>
            <a:r>
              <a:rPr lang="ja-JP" altLang="en-US" b="1" dirty="0" smtClean="0"/>
              <a:t>店舗内</a:t>
            </a:r>
            <a:r>
              <a:rPr lang="ja-JP" altLang="en-US" b="1" dirty="0" smtClean="0"/>
              <a:t>の休憩コーナー</a:t>
            </a:r>
            <a:r>
              <a:rPr lang="ja-JP" altLang="en-US" b="1" dirty="0" smtClean="0"/>
              <a:t>の設置</a:t>
            </a:r>
            <a:endParaRPr lang="en-US" altLang="ja-JP" b="1" dirty="0" smtClean="0"/>
          </a:p>
          <a:p>
            <a:pPr>
              <a:buNone/>
            </a:pPr>
            <a:endParaRPr lang="en-US" altLang="ja-JP"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地域型コンビニ</a:t>
            </a:r>
            <a:r>
              <a:rPr lang="ja-JP" altLang="en-US" dirty="0" smtClean="0"/>
              <a:t>エンスストア</a:t>
            </a:r>
            <a:endParaRPr kumimoji="1" lang="ja-JP" altLang="en-US" dirty="0"/>
          </a:p>
        </p:txBody>
      </p:sp>
      <p:pic>
        <p:nvPicPr>
          <p:cNvPr id="6146" name="Picture 2"/>
          <p:cNvPicPr>
            <a:picLocks noGrp="1" noChangeAspect="1" noChangeArrowheads="1"/>
          </p:cNvPicPr>
          <p:nvPr>
            <p:ph idx="1"/>
          </p:nvPr>
        </p:nvPicPr>
        <p:blipFill>
          <a:blip r:embed="rId2"/>
          <a:srcRect l="19328" t="11855" r="20168"/>
          <a:stretch>
            <a:fillRect/>
          </a:stretch>
        </p:blipFill>
        <p:spPr bwMode="auto">
          <a:xfrm>
            <a:off x="0" y="1616514"/>
            <a:ext cx="6572296" cy="5241486"/>
          </a:xfrm>
          <a:prstGeom prst="rect">
            <a:avLst/>
          </a:prstGeom>
          <a:noFill/>
          <a:ln w="9525">
            <a:solidFill>
              <a:srgbClr val="FF0000"/>
            </a:solidFill>
            <a:miter lim="800000"/>
            <a:headEnd/>
            <a:tailEnd/>
          </a:ln>
          <a:effectLst/>
        </p:spPr>
      </p:pic>
      <p:sp>
        <p:nvSpPr>
          <p:cNvPr id="5" name="円/楕円 4"/>
          <p:cNvSpPr/>
          <p:nvPr/>
        </p:nvSpPr>
        <p:spPr>
          <a:xfrm>
            <a:off x="1000100" y="3643314"/>
            <a:ext cx="785818" cy="285752"/>
          </a:xfrm>
          <a:prstGeom prst="ellipse">
            <a:avLst/>
          </a:prstGeom>
          <a:no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928662" y="4929198"/>
            <a:ext cx="785818" cy="285752"/>
          </a:xfrm>
          <a:prstGeom prst="ellipse">
            <a:avLst/>
          </a:prstGeom>
          <a:no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928662" y="5357826"/>
            <a:ext cx="785818" cy="285752"/>
          </a:xfrm>
          <a:prstGeom prst="ellipse">
            <a:avLst/>
          </a:prstGeom>
          <a:no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928662" y="6143644"/>
            <a:ext cx="785818" cy="285752"/>
          </a:xfrm>
          <a:prstGeom prst="ellipse">
            <a:avLst/>
          </a:prstGeom>
          <a:no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8"/>
          <p:cNvSpPr/>
          <p:nvPr/>
        </p:nvSpPr>
        <p:spPr>
          <a:xfrm>
            <a:off x="928662" y="5786454"/>
            <a:ext cx="785818" cy="285752"/>
          </a:xfrm>
          <a:prstGeom prst="ellipse">
            <a:avLst/>
          </a:prstGeom>
          <a:no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1000100" y="3929066"/>
            <a:ext cx="785818" cy="285752"/>
          </a:xfrm>
          <a:prstGeom prst="ellipse">
            <a:avLst/>
          </a:prstGeom>
          <a:no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928662" y="4357694"/>
            <a:ext cx="785818" cy="285752"/>
          </a:xfrm>
          <a:prstGeom prst="ellipse">
            <a:avLst/>
          </a:prstGeom>
          <a:no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928662" y="4643446"/>
            <a:ext cx="785818" cy="285752"/>
          </a:xfrm>
          <a:prstGeom prst="ellipse">
            <a:avLst/>
          </a:prstGeom>
          <a:no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右中かっこ 12"/>
          <p:cNvSpPr/>
          <p:nvPr/>
        </p:nvSpPr>
        <p:spPr>
          <a:xfrm>
            <a:off x="2071670" y="3714752"/>
            <a:ext cx="571504" cy="2643206"/>
          </a:xfrm>
          <a:prstGeom prst="rightBrace">
            <a:avLst/>
          </a:prstGeom>
          <a:noFill/>
          <a:ln w="317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 name="テキスト ボックス 13"/>
          <p:cNvSpPr txBox="1"/>
          <p:nvPr/>
        </p:nvSpPr>
        <p:spPr>
          <a:xfrm>
            <a:off x="2857488" y="4357694"/>
            <a:ext cx="3000396" cy="1384995"/>
          </a:xfrm>
          <a:prstGeom prst="rect">
            <a:avLst/>
          </a:prstGeom>
          <a:noFill/>
        </p:spPr>
        <p:txBody>
          <a:bodyPr wrap="square" rtlCol="0">
            <a:spAutoFit/>
          </a:bodyPr>
          <a:lstStyle/>
          <a:p>
            <a:r>
              <a:rPr kumimoji="1" lang="ja-JP" altLang="en-US" sz="2800" b="1" u="sng" dirty="0" smtClean="0">
                <a:solidFill>
                  <a:srgbClr val="FF0000"/>
                </a:solidFill>
                <a:effectLst>
                  <a:outerShdw blurRad="38100" dist="38100" dir="2700000" algn="tl">
                    <a:srgbClr val="000000">
                      <a:alpha val="43137"/>
                    </a:srgbClr>
                  </a:outerShdw>
                </a:effectLst>
              </a:rPr>
              <a:t>地域に注目をおいた商品がたくさん！</a:t>
            </a:r>
            <a:endParaRPr kumimoji="1" lang="ja-JP" altLang="en-US" sz="2800" b="1" u="sng" dirty="0">
              <a:solidFill>
                <a:srgbClr val="FF0000"/>
              </a:solidFill>
              <a:effectLst>
                <a:outerShdw blurRad="38100" dist="38100" dir="2700000" algn="tl">
                  <a:srgbClr val="000000">
                    <a:alpha val="43137"/>
                  </a:srgbClr>
                </a:outerShdw>
              </a:effectLst>
            </a:endParaRPr>
          </a:p>
        </p:txBody>
      </p:sp>
      <p:sp>
        <p:nvSpPr>
          <p:cNvPr id="15" name="テキスト ボックス 14"/>
          <p:cNvSpPr txBox="1"/>
          <p:nvPr/>
        </p:nvSpPr>
        <p:spPr>
          <a:xfrm>
            <a:off x="3929058" y="6488668"/>
            <a:ext cx="5357850" cy="369332"/>
          </a:xfrm>
          <a:prstGeom prst="rect">
            <a:avLst/>
          </a:prstGeom>
          <a:noFill/>
        </p:spPr>
        <p:txBody>
          <a:bodyPr wrap="square" rtlCol="0">
            <a:spAutoFit/>
          </a:bodyPr>
          <a:lstStyle/>
          <a:p>
            <a:r>
              <a:rPr lang="en-US" altLang="ja-JP" dirty="0">
                <a:hlinkClick r:id="rId3"/>
              </a:rPr>
              <a:t>http://</a:t>
            </a:r>
            <a:r>
              <a:rPr lang="en-US" altLang="ja-JP" dirty="0" smtClean="0">
                <a:hlinkClick r:id="rId3"/>
              </a:rPr>
              <a:t>www.sej.co.jp/corp/news/index.html</a:t>
            </a:r>
            <a:r>
              <a:rPr lang="ja-JP" altLang="en-US" dirty="0" smtClean="0"/>
              <a:t>より抜粋</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セルフレジ導入</a:t>
            </a:r>
            <a:endParaRPr kumimoji="1" lang="ja-JP" altLang="en-US" dirty="0"/>
          </a:p>
        </p:txBody>
      </p:sp>
      <p:sp>
        <p:nvSpPr>
          <p:cNvPr id="3" name="コンテンツ プレースホルダ 2"/>
          <p:cNvSpPr>
            <a:spLocks noGrp="1"/>
          </p:cNvSpPr>
          <p:nvPr>
            <p:ph idx="1"/>
          </p:nvPr>
        </p:nvSpPr>
        <p:spPr>
          <a:xfrm>
            <a:off x="4071934" y="1857364"/>
            <a:ext cx="4929222" cy="3857652"/>
          </a:xfrm>
        </p:spPr>
        <p:txBody>
          <a:bodyPr>
            <a:noAutofit/>
          </a:bodyPr>
          <a:lstStyle/>
          <a:p>
            <a:r>
              <a:rPr lang="ja-JP" altLang="en-US" sz="2400" dirty="0" smtClean="0"/>
              <a:t>ファミリーマートは都内で</a:t>
            </a:r>
            <a:r>
              <a:rPr lang="ja-JP" altLang="en-US" sz="2400" dirty="0" smtClean="0"/>
              <a:t>のセルフレジの導入</a:t>
            </a:r>
            <a:r>
              <a:rPr lang="ja-JP" altLang="en-US" sz="2400" dirty="0" smtClean="0"/>
              <a:t>実験を開始。特定の人間が利用する企業内店舗などで展開する予定だ＝東京都港区の伊藤忠ビル店（写真：フジサンケイビジネスアイ</a:t>
            </a:r>
            <a:r>
              <a:rPr lang="ja-JP" altLang="en-US" sz="2400" dirty="0" smtClean="0"/>
              <a:t>）イオンは積極的、セブンは慎重な動き</a:t>
            </a:r>
            <a:endParaRPr lang="en-US" altLang="ja-JP" sz="2400" dirty="0" smtClean="0"/>
          </a:p>
          <a:p>
            <a:endParaRPr lang="en-US" altLang="ja-JP" sz="2400" b="1" dirty="0" smtClean="0"/>
          </a:p>
          <a:p>
            <a:endParaRPr lang="en-US" altLang="ja-JP" sz="2400" dirty="0" smtClean="0"/>
          </a:p>
          <a:p>
            <a:endParaRPr lang="en-US" altLang="ja-JP" sz="2400" dirty="0" smtClean="0"/>
          </a:p>
          <a:p>
            <a:pPr>
              <a:buNone/>
            </a:pPr>
            <a:r>
              <a:rPr lang="ja-JP" altLang="en-US" sz="2400" dirty="0" smtClean="0"/>
              <a:t/>
            </a:r>
            <a:br>
              <a:rPr lang="ja-JP" altLang="en-US" sz="2400" dirty="0" smtClean="0"/>
            </a:br>
            <a:endParaRPr kumimoji="1" lang="ja-JP" altLang="en-US" sz="2400" dirty="0"/>
          </a:p>
        </p:txBody>
      </p:sp>
      <p:pic>
        <p:nvPicPr>
          <p:cNvPr id="4" name="図 3" descr="レジ画像.jpg"/>
          <p:cNvPicPr>
            <a:picLocks noChangeAspect="1"/>
          </p:cNvPicPr>
          <p:nvPr/>
        </p:nvPicPr>
        <p:blipFill>
          <a:blip r:embed="rId2"/>
          <a:stretch>
            <a:fillRect/>
          </a:stretch>
        </p:blipFill>
        <p:spPr>
          <a:xfrm>
            <a:off x="285720" y="1785926"/>
            <a:ext cx="3905276" cy="4286280"/>
          </a:xfrm>
          <a:prstGeom prst="rect">
            <a:avLst/>
          </a:prstGeom>
        </p:spPr>
      </p:pic>
      <p:sp>
        <p:nvSpPr>
          <p:cNvPr id="5" name="テキスト ボックス 4"/>
          <p:cNvSpPr txBox="1"/>
          <p:nvPr/>
        </p:nvSpPr>
        <p:spPr>
          <a:xfrm>
            <a:off x="3571836" y="6286520"/>
            <a:ext cx="5572164" cy="369332"/>
          </a:xfrm>
          <a:prstGeom prst="rect">
            <a:avLst/>
          </a:prstGeom>
          <a:noFill/>
        </p:spPr>
        <p:txBody>
          <a:bodyPr wrap="square" rtlCol="0">
            <a:spAutoFit/>
          </a:bodyPr>
          <a:lstStyle/>
          <a:p>
            <a:pPr>
              <a:buNone/>
            </a:pPr>
            <a:r>
              <a:rPr lang="en-US" altLang="ja-JP" dirty="0" smtClean="0"/>
              <a:t>5</a:t>
            </a:r>
            <a:r>
              <a:rPr lang="ja-JP" altLang="en-US" dirty="0" smtClean="0"/>
              <a:t>月</a:t>
            </a:r>
            <a:r>
              <a:rPr lang="en-US" altLang="ja-JP" dirty="0" smtClean="0"/>
              <a:t>29</a:t>
            </a:r>
            <a:r>
              <a:rPr lang="ja-JP" altLang="en-US" dirty="0" smtClean="0"/>
              <a:t>日</a:t>
            </a:r>
            <a:r>
              <a:rPr lang="en-US" altLang="ja-JP" dirty="0" smtClean="0"/>
              <a:t>12</a:t>
            </a:r>
            <a:r>
              <a:rPr lang="ja-JP" altLang="en-US" dirty="0" smtClean="0"/>
              <a:t>時</a:t>
            </a:r>
            <a:r>
              <a:rPr lang="en-US" altLang="ja-JP" dirty="0" smtClean="0"/>
              <a:t>49</a:t>
            </a:r>
            <a:r>
              <a:rPr lang="ja-JP" altLang="en-US" dirty="0" smtClean="0"/>
              <a:t>分配信 </a:t>
            </a:r>
            <a:r>
              <a:rPr lang="ja-JP" altLang="en-US" dirty="0" smtClean="0">
                <a:hlinkClick r:id="rId3"/>
              </a:rPr>
              <a:t>フジサンケイ　ビジネスアイ</a:t>
            </a:r>
            <a:endParaRPr lang="ja-JP" alt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ローソン動向（１）</a:t>
            </a:r>
            <a:endParaRPr kumimoji="1" lang="ja-JP" altLang="en-US" dirty="0"/>
          </a:p>
        </p:txBody>
      </p:sp>
      <p:sp>
        <p:nvSpPr>
          <p:cNvPr id="3" name="コンテンツ プレースホルダ 2"/>
          <p:cNvSpPr>
            <a:spLocks noGrp="1"/>
          </p:cNvSpPr>
          <p:nvPr>
            <p:ph idx="1"/>
          </p:nvPr>
        </p:nvSpPr>
        <p:spPr/>
        <p:txBody>
          <a:bodyPr>
            <a:normAutofit lnSpcReduction="10000"/>
          </a:bodyPr>
          <a:lstStyle/>
          <a:p>
            <a:pPr>
              <a:buNone/>
            </a:pPr>
            <a:r>
              <a:rPr lang="ja-JP" altLang="en-US" sz="2000" dirty="0" smtClean="0"/>
              <a:t>ローソンが、今年２月、焼き肉店「牛角」などを展開するレックス・ホールディングスから、同社傘下でコンビニ業界７位のエーエム・ピーエム・ジャパン（ａｍ／ｐｍ）を買収して完全子会社する方針を固めた。買収額は１４０億円。</a:t>
            </a:r>
            <a:endParaRPr lang="en-US" altLang="ja-JP" sz="2000" dirty="0" smtClean="0"/>
          </a:p>
          <a:p>
            <a:pPr>
              <a:buNone/>
            </a:pPr>
            <a:endParaRPr lang="en-US" altLang="ja-JP" sz="2000" dirty="0" smtClean="0"/>
          </a:p>
          <a:p>
            <a:pPr>
              <a:buNone/>
            </a:pPr>
            <a:endParaRPr lang="en-US" altLang="ja-JP" sz="2000" dirty="0" smtClean="0"/>
          </a:p>
          <a:p>
            <a:pPr>
              <a:buNone/>
            </a:pPr>
            <a:endParaRPr lang="en-US" altLang="ja-JP" sz="2000" dirty="0" smtClean="0"/>
          </a:p>
          <a:p>
            <a:pPr>
              <a:buNone/>
            </a:pPr>
            <a:endParaRPr lang="en-US" altLang="ja-JP" sz="2000" dirty="0" smtClean="0"/>
          </a:p>
          <a:p>
            <a:pPr>
              <a:buNone/>
            </a:pPr>
            <a:r>
              <a:rPr lang="ja-JP" altLang="en-US" sz="2000" dirty="0" smtClean="0"/>
              <a:t>これが成功すれば、店舗数においても、売上においてもセブンイレブンに大きく近づくことが可能</a:t>
            </a:r>
            <a:endParaRPr lang="en-US" altLang="ja-JP" sz="2000" dirty="0" smtClean="0"/>
          </a:p>
          <a:p>
            <a:pPr>
              <a:buNone/>
            </a:pPr>
            <a:endParaRPr lang="en-US" altLang="ja-JP" sz="2000" dirty="0" smtClean="0"/>
          </a:p>
          <a:p>
            <a:pPr>
              <a:buNone/>
            </a:pPr>
            <a:endParaRPr lang="en-US" altLang="ja-JP" sz="2000" dirty="0" smtClean="0"/>
          </a:p>
          <a:p>
            <a:pPr>
              <a:buNone/>
            </a:pPr>
            <a:endParaRPr lang="en-US" altLang="ja-JP" sz="2000" dirty="0" smtClean="0"/>
          </a:p>
          <a:p>
            <a:pPr>
              <a:buNone/>
            </a:pPr>
            <a:r>
              <a:rPr lang="ja-JP" altLang="en-US" sz="2000" dirty="0" smtClean="0"/>
              <a:t>５月１９日、買収について、不景気、売上低迷、話し合いが難航し、契約を撤回したと発表</a:t>
            </a:r>
            <a:endParaRPr lang="en-US" altLang="ja-JP" sz="2000" dirty="0" smtClean="0"/>
          </a:p>
          <a:p>
            <a:endParaRPr lang="en-US" altLang="ja-JP" sz="2000" dirty="0" smtClean="0"/>
          </a:p>
          <a:p>
            <a:endParaRPr lang="en-US" altLang="ja-JP" sz="2000" dirty="0" smtClean="0"/>
          </a:p>
          <a:p>
            <a:endParaRPr lang="ja-JP" altLang="en-US" sz="2000" dirty="0" smtClean="0"/>
          </a:p>
          <a:p>
            <a:endParaRPr kumimoji="1" lang="ja-JP" altLang="en-US" sz="2000" dirty="0"/>
          </a:p>
        </p:txBody>
      </p:sp>
      <p:sp>
        <p:nvSpPr>
          <p:cNvPr id="4" name="テキスト ボックス 3"/>
          <p:cNvSpPr txBox="1"/>
          <p:nvPr/>
        </p:nvSpPr>
        <p:spPr>
          <a:xfrm>
            <a:off x="1643042" y="6286520"/>
            <a:ext cx="7215238" cy="369332"/>
          </a:xfrm>
          <a:prstGeom prst="rect">
            <a:avLst/>
          </a:prstGeom>
          <a:noFill/>
        </p:spPr>
        <p:txBody>
          <a:bodyPr wrap="square" rtlCol="0">
            <a:spAutoFit/>
          </a:bodyPr>
          <a:lstStyle/>
          <a:p>
            <a:r>
              <a:rPr lang="en-US" altLang="ja-JP" dirty="0">
                <a:hlinkClick r:id="rId2"/>
              </a:rPr>
              <a:t>http://www.iza.ne.jp/news/newsarticle/business/retail/255771</a:t>
            </a:r>
            <a:r>
              <a:rPr lang="en-US" altLang="ja-JP" dirty="0" smtClean="0">
                <a:hlinkClick r:id="rId2"/>
              </a:rPr>
              <a:t>/</a:t>
            </a:r>
            <a:r>
              <a:rPr lang="ja-JP" altLang="en-US" dirty="0" smtClean="0"/>
              <a:t>より引用</a:t>
            </a:r>
            <a:endParaRPr lang="en-US" altLang="ja-JP" dirty="0"/>
          </a:p>
        </p:txBody>
      </p:sp>
      <p:sp>
        <p:nvSpPr>
          <p:cNvPr id="5" name="下矢印 4"/>
          <p:cNvSpPr/>
          <p:nvPr/>
        </p:nvSpPr>
        <p:spPr>
          <a:xfrm>
            <a:off x="3643306" y="3143248"/>
            <a:ext cx="857256" cy="8572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下矢印 5"/>
          <p:cNvSpPr/>
          <p:nvPr/>
        </p:nvSpPr>
        <p:spPr>
          <a:xfrm>
            <a:off x="3643306" y="4643446"/>
            <a:ext cx="857256"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ローソンの動向（２）</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sz="2000" b="1" dirty="0" smtClean="0"/>
              <a:t>生鮮品</a:t>
            </a:r>
            <a:r>
              <a:rPr lang="ja-JP" altLang="en-US" sz="2000" b="1" dirty="0" smtClean="0"/>
              <a:t>を扱う「ローソンプラス</a:t>
            </a:r>
            <a:r>
              <a:rPr lang="ja-JP" altLang="en-US" sz="2000" b="1" dirty="0" smtClean="0"/>
              <a:t>」</a:t>
            </a:r>
            <a:r>
              <a:rPr lang="ja-JP" altLang="en-US" sz="2000" b="1" dirty="0" smtClean="0"/>
              <a:t>、</a:t>
            </a:r>
            <a:r>
              <a:rPr lang="ja-JP" altLang="en-US" sz="2000" b="1" dirty="0" smtClean="0"/>
              <a:t>生鮮</a:t>
            </a:r>
            <a:r>
              <a:rPr lang="ja-JP" altLang="en-US" sz="2000" b="1" dirty="0" smtClean="0"/>
              <a:t>食品を均一価格で提供する「ローソンストア</a:t>
            </a:r>
            <a:r>
              <a:rPr lang="en-US" altLang="ja-JP" sz="2000" b="1" dirty="0" smtClean="0"/>
              <a:t>100</a:t>
            </a:r>
            <a:r>
              <a:rPr lang="ja-JP" altLang="en-US" sz="2000" b="1" dirty="0" smtClean="0"/>
              <a:t>」、民営化した日本</a:t>
            </a:r>
            <a:r>
              <a:rPr lang="ja-JP" altLang="en-US" sz="2000" b="1" dirty="0" smtClean="0"/>
              <a:t>郵政グループと連携した「ポスタルローソン</a:t>
            </a:r>
            <a:r>
              <a:rPr lang="ja-JP" altLang="en-US" sz="2000" b="1" dirty="0" smtClean="0"/>
              <a:t>」、健康</a:t>
            </a:r>
            <a:r>
              <a:rPr lang="ja-JP" altLang="en-US" sz="2000" b="1" dirty="0" smtClean="0"/>
              <a:t>志向ショップ「ナチュラルローソン</a:t>
            </a:r>
            <a:r>
              <a:rPr lang="ja-JP" altLang="en-US" sz="2000" b="1" dirty="0" smtClean="0"/>
              <a:t>」の展開</a:t>
            </a:r>
            <a:endParaRPr lang="en-US" altLang="ja-JP" sz="2000" b="1" dirty="0" smtClean="0"/>
          </a:p>
          <a:p>
            <a:endParaRPr lang="en-US" altLang="ja-JP" sz="2000" dirty="0" smtClean="0"/>
          </a:p>
          <a:p>
            <a:r>
              <a:rPr lang="ja-JP" altLang="en-US" sz="2000" b="1" dirty="0" smtClean="0"/>
              <a:t>５月３１日からシダックス</a:t>
            </a:r>
            <a:r>
              <a:rPr lang="ja-JP" altLang="en-US" sz="2000" b="1" dirty="0" smtClean="0"/>
              <a:t>とローソン提携　店舗や新モデル</a:t>
            </a:r>
            <a:r>
              <a:rPr lang="ja-JP" altLang="en-US" sz="2000" b="1" dirty="0" smtClean="0"/>
              <a:t>開発</a:t>
            </a:r>
            <a:endParaRPr lang="en-US" altLang="ja-JP" sz="2000" b="1" dirty="0" smtClean="0"/>
          </a:p>
          <a:p>
            <a:pPr>
              <a:buNone/>
            </a:pPr>
            <a:r>
              <a:rPr lang="ja-JP" altLang="en-US" sz="2000" b="1" dirty="0" smtClean="0"/>
              <a:t>　</a:t>
            </a:r>
            <a:r>
              <a:rPr lang="ja-JP" altLang="en-US" sz="2000" b="1" dirty="0" smtClean="0"/>
              <a:t>→給食などにローソンの商品使用される予定</a:t>
            </a:r>
            <a:endParaRPr lang="en-US" altLang="ja-JP" sz="2000" b="1" dirty="0" smtClean="0"/>
          </a:p>
          <a:p>
            <a:pPr>
              <a:buNone/>
            </a:pPr>
            <a:endParaRPr lang="en-US" altLang="ja-JP" sz="2000" b="1" dirty="0" smtClean="0"/>
          </a:p>
          <a:p>
            <a:pPr>
              <a:buNone/>
            </a:pPr>
            <a:endParaRPr lang="en-US" altLang="ja-JP" sz="2000" b="1" dirty="0" smtClean="0"/>
          </a:p>
          <a:p>
            <a:endParaRPr kumimoji="1" lang="en-US" altLang="ja-JP" sz="2000" b="1" dirty="0" smtClean="0"/>
          </a:p>
          <a:p>
            <a:endParaRPr kumimoji="1" lang="ja-JP" altLang="en-US"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モジュール">
  <a:themeElements>
    <a:clrScheme name="モジュール">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モジュール">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モジュール">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133</TotalTime>
  <Words>528</Words>
  <Application>Microsoft Office PowerPoint</Application>
  <PresentationFormat>画面に合わせる (4:3)</PresentationFormat>
  <Paragraphs>64</Paragraphs>
  <Slides>10</Slides>
  <Notes>0</Notes>
  <HiddenSlides>0</HiddenSlides>
  <MMClips>0</MMClips>
  <ScaleCrop>false</ScaleCrop>
  <HeadingPairs>
    <vt:vector size="4" baseType="variant">
      <vt:variant>
        <vt:lpstr>テーマ</vt:lpstr>
      </vt:variant>
      <vt:variant>
        <vt:i4>1</vt:i4>
      </vt:variant>
      <vt:variant>
        <vt:lpstr>スライド タイトル</vt:lpstr>
      </vt:variant>
      <vt:variant>
        <vt:i4>10</vt:i4>
      </vt:variant>
    </vt:vector>
  </HeadingPairs>
  <TitlesOfParts>
    <vt:vector size="11" baseType="lpstr">
      <vt:lpstr>モジュール</vt:lpstr>
      <vt:lpstr>コンビニ業界</vt:lpstr>
      <vt:lpstr>売上高シェア</vt:lpstr>
      <vt:lpstr>コンビニ業界の動向と展望</vt:lpstr>
      <vt:lpstr>成長率減少の原因</vt:lpstr>
      <vt:lpstr>現状の対策と展望</vt:lpstr>
      <vt:lpstr>地域型コンビニエンスストア</vt:lpstr>
      <vt:lpstr>セルフレジ導入</vt:lpstr>
      <vt:lpstr>ローソン動向（１）</vt:lpstr>
      <vt:lpstr>ローソンの動向（２）</vt:lpstr>
      <vt:lpstr>セブンイレブン動向</vt:lpstr>
    </vt:vector>
  </TitlesOfParts>
  <Company>Keio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コンビニ</dc:title>
  <dc:creator>MitaITC</dc:creator>
  <cp:lastModifiedBy>MitaITC</cp:lastModifiedBy>
  <cp:revision>14</cp:revision>
  <dcterms:created xsi:type="dcterms:W3CDTF">2009-05-29T05:00:54Z</dcterms:created>
  <dcterms:modified xsi:type="dcterms:W3CDTF">2009-05-29T07:14:04Z</dcterms:modified>
</cp:coreProperties>
</file>