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13"/>
  </p:notesMasterIdLst>
  <p:handoutMasterIdLst>
    <p:handoutMasterId r:id="rId14"/>
  </p:handoutMasterIdLst>
  <p:sldIdLst>
    <p:sldId id="256" r:id="rId2"/>
    <p:sldId id="257" r:id="rId3"/>
    <p:sldId id="258" r:id="rId4"/>
    <p:sldId id="259" r:id="rId5"/>
    <p:sldId id="265" r:id="rId6"/>
    <p:sldId id="260" r:id="rId7"/>
    <p:sldId id="264" r:id="rId8"/>
    <p:sldId id="261" r:id="rId9"/>
    <p:sldId id="266" r:id="rId10"/>
    <p:sldId id="262" r:id="rId11"/>
    <p:sldId id="263"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itchFamily="34" charset="0"/>
        <a:ea typeface="ＭＳ Ｐゴシック" charset="-128"/>
        <a:cs typeface="+mn-cs"/>
      </a:defRPr>
    </a:lvl1pPr>
    <a:lvl2pPr marL="457200" algn="l" rtl="0" fontAlgn="base">
      <a:spcBef>
        <a:spcPct val="0"/>
      </a:spcBef>
      <a:spcAft>
        <a:spcPct val="0"/>
      </a:spcAft>
      <a:defRPr kern="1200">
        <a:solidFill>
          <a:schemeClr val="tx1"/>
        </a:solidFill>
        <a:latin typeface="Verdana" pitchFamily="34" charset="0"/>
        <a:ea typeface="ＭＳ Ｐゴシック" charset="-128"/>
        <a:cs typeface="+mn-cs"/>
      </a:defRPr>
    </a:lvl2pPr>
    <a:lvl3pPr marL="914400" algn="l" rtl="0" fontAlgn="base">
      <a:spcBef>
        <a:spcPct val="0"/>
      </a:spcBef>
      <a:spcAft>
        <a:spcPct val="0"/>
      </a:spcAft>
      <a:defRPr kern="1200">
        <a:solidFill>
          <a:schemeClr val="tx1"/>
        </a:solidFill>
        <a:latin typeface="Verdana" pitchFamily="34" charset="0"/>
        <a:ea typeface="ＭＳ Ｐゴシック" charset="-128"/>
        <a:cs typeface="+mn-cs"/>
      </a:defRPr>
    </a:lvl3pPr>
    <a:lvl4pPr marL="1371600" algn="l" rtl="0" fontAlgn="base">
      <a:spcBef>
        <a:spcPct val="0"/>
      </a:spcBef>
      <a:spcAft>
        <a:spcPct val="0"/>
      </a:spcAft>
      <a:defRPr kern="1200">
        <a:solidFill>
          <a:schemeClr val="tx1"/>
        </a:solidFill>
        <a:latin typeface="Verdana" pitchFamily="34" charset="0"/>
        <a:ea typeface="ＭＳ Ｐゴシック" charset="-128"/>
        <a:cs typeface="+mn-cs"/>
      </a:defRPr>
    </a:lvl4pPr>
    <a:lvl5pPr marL="1828800" algn="l" rtl="0" fontAlgn="base">
      <a:spcBef>
        <a:spcPct val="0"/>
      </a:spcBef>
      <a:spcAft>
        <a:spcPct val="0"/>
      </a:spcAft>
      <a:defRPr kern="1200">
        <a:solidFill>
          <a:schemeClr val="tx1"/>
        </a:solidFill>
        <a:latin typeface="Verdana" pitchFamily="34" charset="0"/>
        <a:ea typeface="ＭＳ Ｐゴシック" charset="-128"/>
        <a:cs typeface="+mn-cs"/>
      </a:defRPr>
    </a:lvl5pPr>
    <a:lvl6pPr marL="2286000" algn="l" defTabSz="914400" rtl="0" eaLnBrk="1" latinLnBrk="0" hangingPunct="1">
      <a:defRPr kern="1200">
        <a:solidFill>
          <a:schemeClr val="tx1"/>
        </a:solidFill>
        <a:latin typeface="Verdana" pitchFamily="34" charset="0"/>
        <a:ea typeface="ＭＳ Ｐゴシック" charset="-128"/>
        <a:cs typeface="+mn-cs"/>
      </a:defRPr>
    </a:lvl6pPr>
    <a:lvl7pPr marL="2743200" algn="l" defTabSz="914400" rtl="0" eaLnBrk="1" latinLnBrk="0" hangingPunct="1">
      <a:defRPr kern="1200">
        <a:solidFill>
          <a:schemeClr val="tx1"/>
        </a:solidFill>
        <a:latin typeface="Verdana" pitchFamily="34" charset="0"/>
        <a:ea typeface="ＭＳ Ｐゴシック" charset="-128"/>
        <a:cs typeface="+mn-cs"/>
      </a:defRPr>
    </a:lvl7pPr>
    <a:lvl8pPr marL="3200400" algn="l" defTabSz="914400" rtl="0" eaLnBrk="1" latinLnBrk="0" hangingPunct="1">
      <a:defRPr kern="1200">
        <a:solidFill>
          <a:schemeClr val="tx1"/>
        </a:solidFill>
        <a:latin typeface="Verdana" pitchFamily="34" charset="0"/>
        <a:ea typeface="ＭＳ Ｐゴシック" charset="-128"/>
        <a:cs typeface="+mn-cs"/>
      </a:defRPr>
    </a:lvl8pPr>
    <a:lvl9pPr marL="3657600" algn="l" defTabSz="914400" rtl="0" eaLnBrk="1" latinLnBrk="0" hangingPunct="1">
      <a:defRPr kern="1200">
        <a:solidFill>
          <a:schemeClr val="tx1"/>
        </a:solidFill>
        <a:latin typeface="Verdana"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BA00"/>
    <a:srgbClr val="D9DD89"/>
    <a:srgbClr val="FFFFAF"/>
    <a:srgbClr val="4D4D4D"/>
    <a:srgbClr val="663300"/>
    <a:srgbClr val="63A0D7"/>
    <a:srgbClr val="003300"/>
    <a:srgbClr val="00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896" autoAdjust="0"/>
    <p:restoredTop sz="94660"/>
  </p:normalViewPr>
  <p:slideViewPr>
    <p:cSldViewPr>
      <p:cViewPr varScale="1">
        <p:scale>
          <a:sx n="46" d="100"/>
          <a:sy n="46" d="100"/>
        </p:scale>
        <p:origin x="-1170" y="-9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ＭＳ Ｐ明朝" charset="-128"/>
                <a:ea typeface="ＭＳ Ｐ明朝" charset="-128"/>
              </a:defRPr>
            </a:lvl1pPr>
          </a:lstStyle>
          <a:p>
            <a:pPr>
              <a:defRPr/>
            </a:pPr>
            <a:endParaRPr lang="en-US" altLang="ja-JP"/>
          </a:p>
        </p:txBody>
      </p:sp>
      <p:sp>
        <p:nvSpPr>
          <p:cNvPr id="102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ＭＳ Ｐ明朝" charset="-128"/>
                <a:ea typeface="ＭＳ Ｐ明朝" charset="-128"/>
              </a:defRPr>
            </a:lvl1pPr>
          </a:lstStyle>
          <a:p>
            <a:pPr>
              <a:defRPr/>
            </a:pPr>
            <a:endParaRPr lang="en-US" altLang="ja-JP"/>
          </a:p>
        </p:txBody>
      </p:sp>
      <p:sp>
        <p:nvSpPr>
          <p:cNvPr id="102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ＭＳ Ｐ明朝" charset="-128"/>
                <a:ea typeface="ＭＳ Ｐ明朝" charset="-128"/>
              </a:defRPr>
            </a:lvl1pPr>
          </a:lstStyle>
          <a:p>
            <a:pPr>
              <a:defRPr/>
            </a:pPr>
            <a:endParaRPr lang="en-US" altLang="ja-JP"/>
          </a:p>
        </p:txBody>
      </p:sp>
      <p:sp>
        <p:nvSpPr>
          <p:cNvPr id="102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ＭＳ Ｐ明朝" charset="-128"/>
                <a:ea typeface="ＭＳ Ｐ明朝" charset="-128"/>
              </a:defRPr>
            </a:lvl1pPr>
          </a:lstStyle>
          <a:p>
            <a:pPr>
              <a:defRPr/>
            </a:pPr>
            <a:fld id="{6B1FDE96-1B2D-47B5-9283-4022B308E103}"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4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ＭＳ Ｐ明朝" charset="-128"/>
                <a:ea typeface="ＭＳ Ｐ明朝" charset="-128"/>
              </a:defRPr>
            </a:lvl1pPr>
          </a:lstStyle>
          <a:p>
            <a:pPr>
              <a:defRPr/>
            </a:pPr>
            <a:endParaRPr lang="en-US" altLang="ja-JP"/>
          </a:p>
        </p:txBody>
      </p:sp>
      <p:sp>
        <p:nvSpPr>
          <p:cNvPr id="264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ＭＳ Ｐ明朝" charset="-128"/>
                <a:ea typeface="ＭＳ Ｐ明朝" charset="-128"/>
              </a:defRPr>
            </a:lvl1pPr>
          </a:lstStyle>
          <a:p>
            <a:pPr>
              <a:defRPr/>
            </a:pPr>
            <a:endParaRPr lang="en-US" altLang="ja-JP"/>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64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タイトルの書式設定</a:t>
            </a:r>
            <a:endParaRPr lang="en-US" altLang="ja-JP" noProof="0" smtClean="0"/>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64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ＭＳ Ｐ明朝" charset="-128"/>
                <a:ea typeface="ＭＳ Ｐ明朝" charset="-128"/>
              </a:defRPr>
            </a:lvl1pPr>
          </a:lstStyle>
          <a:p>
            <a:pPr>
              <a:defRPr/>
            </a:pPr>
            <a:endParaRPr lang="en-US" altLang="ja-JP"/>
          </a:p>
        </p:txBody>
      </p:sp>
      <p:sp>
        <p:nvSpPr>
          <p:cNvPr id="264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ＭＳ Ｐ明朝" charset="-128"/>
                <a:ea typeface="ＭＳ Ｐ明朝" charset="-128"/>
              </a:defRPr>
            </a:lvl1pPr>
          </a:lstStyle>
          <a:p>
            <a:pPr>
              <a:defRPr/>
            </a:pPr>
            <a:fld id="{FD5632CA-F3C3-452F-9510-4B475F1BA1F1}"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ＭＳ Ｐ明朝" charset="-128"/>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30D45CD7-6F5A-4996-8380-4500B6B29309}" type="slidenum">
              <a:rPr lang="ja-JP" altLang="en-US"/>
              <a:pPr/>
              <a:t>1</a:t>
            </a:fld>
            <a:endParaRPr lang="en-US" altLang="ja-JP"/>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bwMode="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89833" name="Rectangle 41"/>
          <p:cNvSpPr>
            <a:spLocks noGrp="1" noChangeArrowheads="1"/>
          </p:cNvSpPr>
          <p:nvPr>
            <p:ph type="ctrTitle"/>
          </p:nvPr>
        </p:nvSpPr>
        <p:spPr>
          <a:xfrm>
            <a:off x="1331913" y="4652963"/>
            <a:ext cx="7578725" cy="1009650"/>
          </a:xfrm>
        </p:spPr>
        <p:txBody>
          <a:bodyPr/>
          <a:lstStyle>
            <a:lvl1pPr algn="r">
              <a:defRPr sz="4400">
                <a:solidFill>
                  <a:schemeClr val="tx1"/>
                </a:solidFill>
              </a:defRPr>
            </a:lvl1pPr>
          </a:lstStyle>
          <a:p>
            <a:r>
              <a:rPr lang="ja-JP" altLang="en-US"/>
              <a:t>マスタ タイトルの書式設定</a:t>
            </a:r>
          </a:p>
        </p:txBody>
      </p:sp>
      <p:sp>
        <p:nvSpPr>
          <p:cNvPr id="289834" name="Rectangle 42"/>
          <p:cNvSpPr>
            <a:spLocks noGrp="1" noChangeArrowheads="1"/>
          </p:cNvSpPr>
          <p:nvPr>
            <p:ph type="subTitle" idx="1"/>
          </p:nvPr>
        </p:nvSpPr>
        <p:spPr>
          <a:xfrm>
            <a:off x="1331913" y="5662613"/>
            <a:ext cx="7553325" cy="936625"/>
          </a:xfrm>
        </p:spPr>
        <p:txBody>
          <a:bodyPr/>
          <a:lstStyle>
            <a:lvl1pPr marL="0" indent="0" algn="r">
              <a:buFontTx/>
              <a:buNone/>
              <a:defRPr sz="2800"/>
            </a:lvl1pPr>
          </a:lstStyle>
          <a:p>
            <a:r>
              <a:rPr lang="ja-JP" altLang="en-US"/>
              <a:t>マスタ サブタイトルの書式設定</a:t>
            </a:r>
          </a:p>
        </p:txBody>
      </p:sp>
      <p:sp>
        <p:nvSpPr>
          <p:cNvPr id="4" name="Rectangle 50"/>
          <p:cNvSpPr>
            <a:spLocks noGrp="1" noChangeArrowheads="1"/>
          </p:cNvSpPr>
          <p:nvPr>
            <p:ph type="dt" sz="quarter" idx="10"/>
          </p:nvPr>
        </p:nvSpPr>
        <p:spPr/>
        <p:txBody>
          <a:bodyPr/>
          <a:lstStyle>
            <a:lvl1pPr>
              <a:defRPr smtClean="0"/>
            </a:lvl1pPr>
          </a:lstStyle>
          <a:p>
            <a:pPr>
              <a:defRPr/>
            </a:pPr>
            <a:endParaRPr lang="en-US" altLang="ja-JP"/>
          </a:p>
        </p:txBody>
      </p:sp>
      <p:sp>
        <p:nvSpPr>
          <p:cNvPr id="5" name="Rectangle 51"/>
          <p:cNvSpPr>
            <a:spLocks noGrp="1" noChangeArrowheads="1"/>
          </p:cNvSpPr>
          <p:nvPr>
            <p:ph type="ftr" sz="quarter" idx="11"/>
          </p:nvPr>
        </p:nvSpPr>
        <p:spPr/>
        <p:txBody>
          <a:bodyPr/>
          <a:lstStyle>
            <a:lvl1pPr>
              <a:defRPr smtClean="0"/>
            </a:lvl1pPr>
          </a:lstStyle>
          <a:p>
            <a:pPr>
              <a:defRPr/>
            </a:pPr>
            <a:endParaRPr lang="en-US" altLang="ja-JP"/>
          </a:p>
        </p:txBody>
      </p:sp>
      <p:sp>
        <p:nvSpPr>
          <p:cNvPr id="6" name="Rectangle 52"/>
          <p:cNvSpPr>
            <a:spLocks noGrp="1" noChangeArrowheads="1"/>
          </p:cNvSpPr>
          <p:nvPr>
            <p:ph type="sldNum" sz="quarter" idx="12"/>
          </p:nvPr>
        </p:nvSpPr>
        <p:spPr/>
        <p:txBody>
          <a:bodyPr/>
          <a:lstStyle>
            <a:lvl1pPr>
              <a:defRPr smtClean="0"/>
            </a:lvl1pPr>
          </a:lstStyle>
          <a:p>
            <a:pPr>
              <a:defRPr/>
            </a:pPr>
            <a:fld id="{12FC4257-EF32-4B83-8661-439A30E18351}" type="slidenum">
              <a:rPr lang="ja-JP" altLang="en-US"/>
              <a:pPr>
                <a:defRPr/>
              </a:pPr>
              <a:t>&lt;#&gt;</a:t>
            </a:fld>
            <a:endParaRPr lang="en-US" altLang="ja-JP"/>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5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4"/>
          <p:cNvSpPr>
            <a:spLocks noGrp="1" noChangeArrowheads="1"/>
          </p:cNvSpPr>
          <p:nvPr>
            <p:ph type="sldNum" sz="quarter" idx="12"/>
          </p:nvPr>
        </p:nvSpPr>
        <p:spPr>
          <a:ln/>
        </p:spPr>
        <p:txBody>
          <a:bodyPr/>
          <a:lstStyle>
            <a:lvl1pPr>
              <a:defRPr/>
            </a:lvl1pPr>
          </a:lstStyle>
          <a:p>
            <a:pPr>
              <a:defRPr/>
            </a:pPr>
            <a:fld id="{7F5EA739-A3ED-493C-B724-451646B5410A}" type="slidenum">
              <a:rPr lang="ja-JP" altLang="en-US"/>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32588" y="260350"/>
            <a:ext cx="2160587" cy="6408738"/>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50825" y="260350"/>
            <a:ext cx="6329363" cy="6408738"/>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5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4"/>
          <p:cNvSpPr>
            <a:spLocks noGrp="1" noChangeArrowheads="1"/>
          </p:cNvSpPr>
          <p:nvPr>
            <p:ph type="sldNum" sz="quarter" idx="12"/>
          </p:nvPr>
        </p:nvSpPr>
        <p:spPr>
          <a:ln/>
        </p:spPr>
        <p:txBody>
          <a:bodyPr/>
          <a:lstStyle>
            <a:lvl1pPr>
              <a:defRPr/>
            </a:lvl1pPr>
          </a:lstStyle>
          <a:p>
            <a:pPr>
              <a:defRPr/>
            </a:pPr>
            <a:fld id="{621E0513-54B6-4362-9BA0-4014A018D652}" type="slidenum">
              <a:rPr lang="ja-JP" altLang="en-US"/>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5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4"/>
          <p:cNvSpPr>
            <a:spLocks noGrp="1" noChangeArrowheads="1"/>
          </p:cNvSpPr>
          <p:nvPr>
            <p:ph type="sldNum" sz="quarter" idx="12"/>
          </p:nvPr>
        </p:nvSpPr>
        <p:spPr>
          <a:ln/>
        </p:spPr>
        <p:txBody>
          <a:bodyPr/>
          <a:lstStyle>
            <a:lvl1pPr>
              <a:defRPr/>
            </a:lvl1pPr>
          </a:lstStyle>
          <a:p>
            <a:pPr>
              <a:defRPr/>
            </a:pPr>
            <a:fld id="{904A23A2-8272-4B20-8B84-15DD565EA8BE}" type="slidenum">
              <a:rPr lang="ja-JP" altLang="en-US"/>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5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4"/>
          <p:cNvSpPr>
            <a:spLocks noGrp="1" noChangeArrowheads="1"/>
          </p:cNvSpPr>
          <p:nvPr>
            <p:ph type="sldNum" sz="quarter" idx="12"/>
          </p:nvPr>
        </p:nvSpPr>
        <p:spPr>
          <a:ln/>
        </p:spPr>
        <p:txBody>
          <a:bodyPr/>
          <a:lstStyle>
            <a:lvl1pPr>
              <a:defRPr/>
            </a:lvl1pPr>
          </a:lstStyle>
          <a:p>
            <a:pPr>
              <a:defRPr/>
            </a:pPr>
            <a:fld id="{E5886D03-3564-4DD3-94A1-2CF3602CB2E3}" type="slidenum">
              <a:rPr lang="ja-JP" altLang="en-US"/>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50825" y="1706563"/>
            <a:ext cx="4244975" cy="4962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706563"/>
            <a:ext cx="4244975" cy="4962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4"/>
          <p:cNvSpPr>
            <a:spLocks noGrp="1" noChangeArrowheads="1"/>
          </p:cNvSpPr>
          <p:nvPr>
            <p:ph type="sldNum" sz="quarter" idx="12"/>
          </p:nvPr>
        </p:nvSpPr>
        <p:spPr>
          <a:ln/>
        </p:spPr>
        <p:txBody>
          <a:bodyPr/>
          <a:lstStyle>
            <a:lvl1pPr>
              <a:defRPr/>
            </a:lvl1pPr>
          </a:lstStyle>
          <a:p>
            <a:pPr>
              <a:defRPr/>
            </a:pPr>
            <a:fld id="{4D56D32E-8DFC-448D-9331-0B57EF0C3F09}" type="slidenum">
              <a:rPr lang="ja-JP" altLang="en-US"/>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52"/>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3"/>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54"/>
          <p:cNvSpPr>
            <a:spLocks noGrp="1" noChangeArrowheads="1"/>
          </p:cNvSpPr>
          <p:nvPr>
            <p:ph type="sldNum" sz="quarter" idx="12"/>
          </p:nvPr>
        </p:nvSpPr>
        <p:spPr>
          <a:ln/>
        </p:spPr>
        <p:txBody>
          <a:bodyPr/>
          <a:lstStyle>
            <a:lvl1pPr>
              <a:defRPr/>
            </a:lvl1pPr>
          </a:lstStyle>
          <a:p>
            <a:pPr>
              <a:defRPr/>
            </a:pPr>
            <a:fld id="{BC6EDA4E-1014-40A9-8EF5-127E2EF2379D}" type="slidenum">
              <a:rPr lang="ja-JP" altLang="en-US"/>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52"/>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3"/>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54"/>
          <p:cNvSpPr>
            <a:spLocks noGrp="1" noChangeArrowheads="1"/>
          </p:cNvSpPr>
          <p:nvPr>
            <p:ph type="sldNum" sz="quarter" idx="12"/>
          </p:nvPr>
        </p:nvSpPr>
        <p:spPr>
          <a:ln/>
        </p:spPr>
        <p:txBody>
          <a:bodyPr/>
          <a:lstStyle>
            <a:lvl1pPr>
              <a:defRPr/>
            </a:lvl1pPr>
          </a:lstStyle>
          <a:p>
            <a:pPr>
              <a:defRPr/>
            </a:pPr>
            <a:fld id="{C028BCA2-6496-4F2F-9841-0A99F4CD4DE2}" type="slidenum">
              <a:rPr lang="ja-JP" altLang="en-US"/>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2"/>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3"/>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54"/>
          <p:cNvSpPr>
            <a:spLocks noGrp="1" noChangeArrowheads="1"/>
          </p:cNvSpPr>
          <p:nvPr>
            <p:ph type="sldNum" sz="quarter" idx="12"/>
          </p:nvPr>
        </p:nvSpPr>
        <p:spPr>
          <a:ln/>
        </p:spPr>
        <p:txBody>
          <a:bodyPr/>
          <a:lstStyle>
            <a:lvl1pPr>
              <a:defRPr/>
            </a:lvl1pPr>
          </a:lstStyle>
          <a:p>
            <a:pPr>
              <a:defRPr/>
            </a:pPr>
            <a:fld id="{FB7AC692-DABC-49D9-869F-D73C2C02B2C5}" type="slidenum">
              <a:rPr lang="ja-JP" altLang="en-US"/>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5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4"/>
          <p:cNvSpPr>
            <a:spLocks noGrp="1" noChangeArrowheads="1"/>
          </p:cNvSpPr>
          <p:nvPr>
            <p:ph type="sldNum" sz="quarter" idx="12"/>
          </p:nvPr>
        </p:nvSpPr>
        <p:spPr>
          <a:ln/>
        </p:spPr>
        <p:txBody>
          <a:bodyPr/>
          <a:lstStyle>
            <a:lvl1pPr>
              <a:defRPr/>
            </a:lvl1pPr>
          </a:lstStyle>
          <a:p>
            <a:pPr>
              <a:defRPr/>
            </a:pPr>
            <a:fld id="{3B7588DF-E38F-4A35-A489-C7ECBE1D3207}" type="slidenum">
              <a:rPr lang="ja-JP" altLang="en-US"/>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5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4"/>
          <p:cNvSpPr>
            <a:spLocks noGrp="1" noChangeArrowheads="1"/>
          </p:cNvSpPr>
          <p:nvPr>
            <p:ph type="sldNum" sz="quarter" idx="12"/>
          </p:nvPr>
        </p:nvSpPr>
        <p:spPr>
          <a:ln/>
        </p:spPr>
        <p:txBody>
          <a:bodyPr/>
          <a:lstStyle>
            <a:lvl1pPr>
              <a:defRPr/>
            </a:lvl1pPr>
          </a:lstStyle>
          <a:p>
            <a:pPr>
              <a:defRPr/>
            </a:pPr>
            <a:fld id="{5D44DE14-F399-4DFD-B345-72DD79896E94}" type="slidenum">
              <a:rPr lang="ja-JP" altLang="en-US"/>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41"/>
          <p:cNvSpPr>
            <a:spLocks noGrp="1" noChangeArrowheads="1"/>
          </p:cNvSpPr>
          <p:nvPr>
            <p:ph type="title"/>
          </p:nvPr>
        </p:nvSpPr>
        <p:spPr bwMode="auto">
          <a:xfrm>
            <a:off x="250825" y="260350"/>
            <a:ext cx="8642350" cy="8683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42"/>
          <p:cNvSpPr>
            <a:spLocks noGrp="1" noChangeArrowheads="1"/>
          </p:cNvSpPr>
          <p:nvPr>
            <p:ph type="body" idx="1"/>
          </p:nvPr>
        </p:nvSpPr>
        <p:spPr bwMode="auto">
          <a:xfrm>
            <a:off x="250825" y="1706563"/>
            <a:ext cx="8642350" cy="4962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88820" name="Rectangle 52"/>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ＭＳ Ｐ明朝" charset="-128"/>
                <a:ea typeface="ＭＳ Ｐ明朝" charset="-128"/>
              </a:defRPr>
            </a:lvl1pPr>
          </a:lstStyle>
          <a:p>
            <a:pPr>
              <a:defRPr/>
            </a:pPr>
            <a:endParaRPr lang="en-US" altLang="ja-JP"/>
          </a:p>
        </p:txBody>
      </p:sp>
      <p:sp>
        <p:nvSpPr>
          <p:cNvPr id="288821" name="Rectangle 53"/>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ＭＳ Ｐ明朝" charset="-128"/>
                <a:ea typeface="ＭＳ Ｐ明朝" charset="-128"/>
              </a:defRPr>
            </a:lvl1pPr>
          </a:lstStyle>
          <a:p>
            <a:pPr>
              <a:defRPr/>
            </a:pPr>
            <a:endParaRPr lang="en-US" altLang="ja-JP"/>
          </a:p>
        </p:txBody>
      </p:sp>
      <p:sp>
        <p:nvSpPr>
          <p:cNvPr id="288822" name="Rectangle 54"/>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ＭＳ Ｐ明朝" charset="-128"/>
                <a:ea typeface="ＭＳ Ｐ明朝" charset="-128"/>
              </a:defRPr>
            </a:lvl1pPr>
          </a:lstStyle>
          <a:p>
            <a:pPr>
              <a:defRPr/>
            </a:pPr>
            <a:fld id="{78BCC940-481E-4F0F-9545-485C2B4B125F}" type="slidenum">
              <a:rPr lang="ja-JP" altLang="en-US"/>
              <a:pPr>
                <a:defRPr/>
              </a:pPr>
              <a:t>&lt;#&gt;</a:t>
            </a:fld>
            <a:endParaRPr lang="en-US" altLang="ja-JP"/>
          </a:p>
        </p:txBody>
      </p:sp>
    </p:spTree>
  </p:cSld>
  <p:clrMap bg1="dk2" tx1="lt1" bg2="dk1" tx2="lt2" accent1="accent1" accent2="accent2" accent3="accent3" accent4="accent4" accent5="accent5" accent6="accent6" hlink="hlink" folHlink="folHlink"/>
  <p:sldLayoutIdLst>
    <p:sldLayoutId id="2147483694"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eaLnBrk="0" fontAlgn="base" hangingPunct="0">
        <a:spcBef>
          <a:spcPct val="0"/>
        </a:spcBef>
        <a:spcAft>
          <a:spcPct val="0"/>
        </a:spcAft>
        <a:defRPr sz="4000">
          <a:solidFill>
            <a:srgbClr val="003300"/>
          </a:solidFill>
          <a:latin typeface="+mj-lt"/>
          <a:ea typeface="+mj-ea"/>
          <a:cs typeface="+mj-cs"/>
        </a:defRPr>
      </a:lvl1pPr>
      <a:lvl2pPr algn="l" rtl="0" eaLnBrk="0" fontAlgn="base" hangingPunct="0">
        <a:spcBef>
          <a:spcPct val="0"/>
        </a:spcBef>
        <a:spcAft>
          <a:spcPct val="0"/>
        </a:spcAft>
        <a:defRPr sz="4000">
          <a:solidFill>
            <a:srgbClr val="003300"/>
          </a:solidFill>
          <a:latin typeface="ＭＳ Ｐゴシック" charset="-128"/>
          <a:ea typeface="ＭＳ Ｐゴシック" charset="-128"/>
        </a:defRPr>
      </a:lvl2pPr>
      <a:lvl3pPr algn="l" rtl="0" eaLnBrk="0" fontAlgn="base" hangingPunct="0">
        <a:spcBef>
          <a:spcPct val="0"/>
        </a:spcBef>
        <a:spcAft>
          <a:spcPct val="0"/>
        </a:spcAft>
        <a:defRPr sz="4000">
          <a:solidFill>
            <a:srgbClr val="003300"/>
          </a:solidFill>
          <a:latin typeface="ＭＳ Ｐゴシック" charset="-128"/>
          <a:ea typeface="ＭＳ Ｐゴシック" charset="-128"/>
        </a:defRPr>
      </a:lvl3pPr>
      <a:lvl4pPr algn="l" rtl="0" eaLnBrk="0" fontAlgn="base" hangingPunct="0">
        <a:spcBef>
          <a:spcPct val="0"/>
        </a:spcBef>
        <a:spcAft>
          <a:spcPct val="0"/>
        </a:spcAft>
        <a:defRPr sz="4000">
          <a:solidFill>
            <a:srgbClr val="003300"/>
          </a:solidFill>
          <a:latin typeface="ＭＳ Ｐゴシック" charset="-128"/>
          <a:ea typeface="ＭＳ Ｐゴシック" charset="-128"/>
        </a:defRPr>
      </a:lvl4pPr>
      <a:lvl5pPr algn="l" rtl="0" eaLnBrk="0" fontAlgn="base" hangingPunct="0">
        <a:spcBef>
          <a:spcPct val="0"/>
        </a:spcBef>
        <a:spcAft>
          <a:spcPct val="0"/>
        </a:spcAft>
        <a:defRPr sz="4000">
          <a:solidFill>
            <a:srgbClr val="003300"/>
          </a:solidFill>
          <a:latin typeface="ＭＳ Ｐゴシック" charset="-128"/>
          <a:ea typeface="ＭＳ Ｐゴシック" charset="-128"/>
        </a:defRPr>
      </a:lvl5pPr>
      <a:lvl6pPr marL="457200" algn="l" rtl="0" fontAlgn="base">
        <a:spcBef>
          <a:spcPct val="0"/>
        </a:spcBef>
        <a:spcAft>
          <a:spcPct val="0"/>
        </a:spcAft>
        <a:defRPr sz="4000">
          <a:solidFill>
            <a:srgbClr val="003300"/>
          </a:solidFill>
          <a:latin typeface="ＭＳ Ｐゴシック" charset="-128"/>
          <a:ea typeface="ＭＳ Ｐゴシック" charset="-128"/>
        </a:defRPr>
      </a:lvl6pPr>
      <a:lvl7pPr marL="914400" algn="l" rtl="0" fontAlgn="base">
        <a:spcBef>
          <a:spcPct val="0"/>
        </a:spcBef>
        <a:spcAft>
          <a:spcPct val="0"/>
        </a:spcAft>
        <a:defRPr sz="4000">
          <a:solidFill>
            <a:srgbClr val="003300"/>
          </a:solidFill>
          <a:latin typeface="ＭＳ Ｐゴシック" charset="-128"/>
          <a:ea typeface="ＭＳ Ｐゴシック" charset="-128"/>
        </a:defRPr>
      </a:lvl7pPr>
      <a:lvl8pPr marL="1371600" algn="l" rtl="0" fontAlgn="base">
        <a:spcBef>
          <a:spcPct val="0"/>
        </a:spcBef>
        <a:spcAft>
          <a:spcPct val="0"/>
        </a:spcAft>
        <a:defRPr sz="4000">
          <a:solidFill>
            <a:srgbClr val="003300"/>
          </a:solidFill>
          <a:latin typeface="ＭＳ Ｐゴシック" charset="-128"/>
          <a:ea typeface="ＭＳ Ｐゴシック" charset="-128"/>
        </a:defRPr>
      </a:lvl8pPr>
      <a:lvl9pPr marL="1828800" algn="l" rtl="0" fontAlgn="base">
        <a:spcBef>
          <a:spcPct val="0"/>
        </a:spcBef>
        <a:spcAft>
          <a:spcPct val="0"/>
        </a:spcAft>
        <a:defRPr sz="4000">
          <a:solidFill>
            <a:srgbClr val="003300"/>
          </a:solidFill>
          <a:latin typeface="ＭＳ Ｐゴシック" charset="-128"/>
          <a:ea typeface="ＭＳ Ｐゴシック" charset="-128"/>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ea typeface="+mn-ea"/>
        </a:defRPr>
      </a:lvl5pPr>
      <a:lvl6pPr marL="2514600" indent="-228600" algn="l" rtl="0" fontAlgn="base">
        <a:spcBef>
          <a:spcPct val="20000"/>
        </a:spcBef>
        <a:spcAft>
          <a:spcPct val="0"/>
        </a:spcAft>
        <a:buClr>
          <a:schemeClr val="accent1"/>
        </a:buClr>
        <a:buChar char="•"/>
        <a:defRPr sz="2000">
          <a:solidFill>
            <a:schemeClr val="tx1"/>
          </a:solidFill>
          <a:latin typeface="+mn-lt"/>
          <a:ea typeface="+mn-ea"/>
        </a:defRPr>
      </a:lvl6pPr>
      <a:lvl7pPr marL="2971800" indent="-228600" algn="l" rtl="0" fontAlgn="base">
        <a:spcBef>
          <a:spcPct val="20000"/>
        </a:spcBef>
        <a:spcAft>
          <a:spcPct val="0"/>
        </a:spcAft>
        <a:buClr>
          <a:schemeClr val="accent1"/>
        </a:buClr>
        <a:buChar char="•"/>
        <a:defRPr sz="2000">
          <a:solidFill>
            <a:schemeClr val="tx1"/>
          </a:solidFill>
          <a:latin typeface="+mn-lt"/>
          <a:ea typeface="+mn-ea"/>
        </a:defRPr>
      </a:lvl7pPr>
      <a:lvl8pPr marL="3429000" indent="-228600" algn="l" rtl="0" fontAlgn="base">
        <a:spcBef>
          <a:spcPct val="20000"/>
        </a:spcBef>
        <a:spcAft>
          <a:spcPct val="0"/>
        </a:spcAft>
        <a:buClr>
          <a:schemeClr val="accent1"/>
        </a:buClr>
        <a:buChar char="•"/>
        <a:defRPr sz="2000">
          <a:solidFill>
            <a:schemeClr val="tx1"/>
          </a:solidFill>
          <a:latin typeface="+mn-lt"/>
          <a:ea typeface="+mn-ea"/>
        </a:defRPr>
      </a:lvl8pPr>
      <a:lvl9pPr marL="3886200" indent="-228600" algn="l" rtl="0" fontAlgn="base">
        <a:spcBef>
          <a:spcPct val="20000"/>
        </a:spcBef>
        <a:spcAft>
          <a:spcPct val="0"/>
        </a:spcAft>
        <a:buClr>
          <a:schemeClr val="accent1"/>
        </a:buClr>
        <a:buChar char="•"/>
        <a:defRPr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ja-JP" altLang="en-US" dirty="0" smtClean="0"/>
              <a:t>損害保険業界</a:t>
            </a:r>
          </a:p>
        </p:txBody>
      </p:sp>
      <p:sp>
        <p:nvSpPr>
          <p:cNvPr id="3075" name="Rectangle 3"/>
          <p:cNvSpPr>
            <a:spLocks noGrp="1" noChangeArrowheads="1"/>
          </p:cNvSpPr>
          <p:nvPr>
            <p:ph type="subTitle" idx="1"/>
          </p:nvPr>
        </p:nvSpPr>
        <p:spPr/>
        <p:txBody>
          <a:bodyPr/>
          <a:lstStyle/>
          <a:p>
            <a:pPr eaLnBrk="1" hangingPunct="1"/>
            <a:r>
              <a:rPr lang="ja-JP" altLang="en-US" smtClean="0"/>
              <a:t>藤井　稔</a:t>
            </a:r>
            <a:endParaRPr lang="en-US" altLang="ja-JP" dirty="0" smtClean="0"/>
          </a:p>
          <a:p>
            <a:pPr eaLnBrk="1" hangingPunct="1"/>
            <a:endParaRPr lang="ja-JP" altLang="en-US" dirty="0" smtClean="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pPr eaLnBrk="1" hangingPunct="1"/>
            <a:r>
              <a:rPr kumimoji="1" lang="ja-JP" altLang="en-US" smtClean="0"/>
              <a:t>保険金詐欺との関連</a:t>
            </a:r>
          </a:p>
        </p:txBody>
      </p:sp>
      <p:sp>
        <p:nvSpPr>
          <p:cNvPr id="10243" name="コンテンツ プレースホルダ 2"/>
          <p:cNvSpPr>
            <a:spLocks noGrp="1"/>
          </p:cNvSpPr>
          <p:nvPr>
            <p:ph idx="1"/>
          </p:nvPr>
        </p:nvSpPr>
        <p:spPr/>
        <p:txBody>
          <a:bodyPr/>
          <a:lstStyle/>
          <a:p>
            <a:pPr eaLnBrk="1" hangingPunct="1"/>
            <a:r>
              <a:rPr kumimoji="1" lang="ja-JP" altLang="en-US" smtClean="0"/>
              <a:t>不払い問題後、不払いを恐れるあまり、一時保険金の支払いが緩くなり、保険金詐欺と思われる案件に関しても支払いを行ってしまうケースが増加した。</a:t>
            </a:r>
            <a:endParaRPr kumimoji="1" lang="en-US" altLang="ja-JP" smtClean="0"/>
          </a:p>
          <a:p>
            <a:pPr eaLnBrk="1" hangingPunct="1"/>
            <a:r>
              <a:rPr kumimoji="1" lang="ja-JP" altLang="en-US" smtClean="0"/>
              <a:t>しかし、損害率が増加するにあたり、現在は保険会社側が整合性を技術的に確認し、疑わしい案件に関しては支払いを拒否するなど、コンプライアンスを維持しつつ、自衛をする体制をとる状況。</a:t>
            </a:r>
            <a:endParaRPr kumimoji="1" lang="en-US" altLang="ja-JP"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pPr eaLnBrk="1" hangingPunct="1"/>
            <a:r>
              <a:rPr kumimoji="1" lang="ja-JP" altLang="en-US" smtClean="0"/>
              <a:t>業界再々編</a:t>
            </a:r>
          </a:p>
        </p:txBody>
      </p:sp>
      <p:sp>
        <p:nvSpPr>
          <p:cNvPr id="11267" name="コンテンツ プレースホルダ 2"/>
          <p:cNvSpPr>
            <a:spLocks noGrp="1"/>
          </p:cNvSpPr>
          <p:nvPr>
            <p:ph idx="1"/>
          </p:nvPr>
        </p:nvSpPr>
        <p:spPr/>
        <p:txBody>
          <a:bodyPr/>
          <a:lstStyle/>
          <a:p>
            <a:pPr eaLnBrk="1" hangingPunct="1"/>
            <a:r>
              <a:rPr kumimoji="1" lang="ja-JP" altLang="en-US" dirty="0" smtClean="0"/>
              <a:t>三井住友海上火災、</a:t>
            </a:r>
            <a:r>
              <a:rPr lang="ja-JP" altLang="en-US" dirty="0" smtClean="0"/>
              <a:t>あいおい損害保険、ニッセイ同和損害保険の</a:t>
            </a:r>
            <a:r>
              <a:rPr lang="en-US" altLang="ja-JP" dirty="0" smtClean="0"/>
              <a:t>3</a:t>
            </a:r>
            <a:r>
              <a:rPr lang="ja-JP" altLang="en-US" dirty="0" smtClean="0"/>
              <a:t>社、</a:t>
            </a:r>
            <a:r>
              <a:rPr lang="en-US" altLang="ja-JP" dirty="0" smtClean="0"/>
              <a:t>2010</a:t>
            </a:r>
            <a:r>
              <a:rPr lang="ja-JP" altLang="en-US" dirty="0" smtClean="0"/>
              <a:t>年</a:t>
            </a:r>
            <a:r>
              <a:rPr lang="en-US" altLang="ja-JP" dirty="0" smtClean="0"/>
              <a:t>4</a:t>
            </a:r>
            <a:r>
              <a:rPr lang="ja-JP" altLang="en-US" dirty="0" smtClean="0"/>
              <a:t>月を目途として経営統合を目指すことで基本合意。実現すれば東京海上日動を業界一位に。</a:t>
            </a:r>
            <a:endParaRPr lang="en-US" altLang="ja-JP" dirty="0" smtClean="0"/>
          </a:p>
          <a:p>
            <a:pPr eaLnBrk="1" hangingPunct="1"/>
            <a:r>
              <a:rPr kumimoji="1" lang="ja-JP" altLang="en-US" dirty="0" smtClean="0"/>
              <a:t>損保ジャパンと日本興亜損保も</a:t>
            </a:r>
            <a:r>
              <a:rPr kumimoji="1" lang="en-US" altLang="ja-JP" dirty="0" smtClean="0"/>
              <a:t>2009</a:t>
            </a:r>
            <a:r>
              <a:rPr kumimoji="1" lang="ja-JP" altLang="en-US" dirty="0" smtClean="0"/>
              <a:t>年</a:t>
            </a:r>
            <a:r>
              <a:rPr kumimoji="1" lang="en-US" altLang="ja-JP" dirty="0" smtClean="0"/>
              <a:t>3</a:t>
            </a:r>
            <a:r>
              <a:rPr kumimoji="1" lang="ja-JP" altLang="en-US" dirty="0" smtClean="0"/>
              <a:t>月に、</a:t>
            </a:r>
            <a:r>
              <a:rPr kumimoji="1" lang="en-US" altLang="ja-JP" dirty="0" smtClean="0"/>
              <a:t>2010</a:t>
            </a:r>
            <a:r>
              <a:rPr kumimoji="1" lang="ja-JP" altLang="en-US" dirty="0" smtClean="0"/>
              <a:t>年をめどに経営統合することで合意。</a:t>
            </a:r>
            <a:endParaRPr kumimoji="1" lang="en-US" altLang="ja-JP" dirty="0" smtClean="0"/>
          </a:p>
          <a:p>
            <a:pPr eaLnBrk="1" hangingPunct="1"/>
            <a:r>
              <a:rPr kumimoji="1" lang="ja-JP" altLang="en-US" dirty="0" smtClean="0"/>
              <a:t>両者が実現すれば、三井住友、東京海上、損保ジャパンの順に３メガ体制に。</a:t>
            </a:r>
            <a:endParaRPr kumimoji="1" lang="en-US" altLang="ja-JP"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pPr eaLnBrk="1" hangingPunct="1"/>
            <a:r>
              <a:rPr kumimoji="1" lang="ja-JP" altLang="en-US" dirty="0" smtClean="0"/>
              <a:t>主な損害保険会社　</a:t>
            </a:r>
            <a:r>
              <a:rPr kumimoji="1" lang="ja-JP" altLang="en-US" sz="2000" dirty="0" smtClean="0"/>
              <a:t>（）は</a:t>
            </a:r>
            <a:r>
              <a:rPr kumimoji="1" lang="en-US" altLang="ja-JP" sz="2000" dirty="0" smtClean="0"/>
              <a:t>2008</a:t>
            </a:r>
            <a:r>
              <a:rPr kumimoji="1" lang="ja-JP" altLang="en-US" sz="2000" dirty="0" smtClean="0"/>
              <a:t>年度正味収入保険料（億円）</a:t>
            </a:r>
            <a:endParaRPr kumimoji="1" lang="ja-JP" altLang="en-US" dirty="0" smtClean="0"/>
          </a:p>
        </p:txBody>
      </p:sp>
      <p:sp>
        <p:nvSpPr>
          <p:cNvPr id="4099" name="コンテンツ プレースホルダ 2"/>
          <p:cNvSpPr>
            <a:spLocks noGrp="1"/>
          </p:cNvSpPr>
          <p:nvPr>
            <p:ph idx="1"/>
          </p:nvPr>
        </p:nvSpPr>
        <p:spPr/>
        <p:txBody>
          <a:bodyPr/>
          <a:lstStyle/>
          <a:p>
            <a:pPr eaLnBrk="1" hangingPunct="1"/>
            <a:r>
              <a:rPr kumimoji="1" lang="ja-JP" altLang="en-US" dirty="0" smtClean="0"/>
              <a:t>東京海上日動火災保険　（</a:t>
            </a:r>
            <a:r>
              <a:rPr kumimoji="1" lang="en-US" altLang="ja-JP" dirty="0" smtClean="0"/>
              <a:t>21,342)</a:t>
            </a:r>
          </a:p>
          <a:p>
            <a:pPr algn="r" eaLnBrk="1" hangingPunct="1">
              <a:buFontTx/>
              <a:buNone/>
            </a:pPr>
            <a:r>
              <a:rPr kumimoji="1" lang="ja-JP" altLang="en-US" sz="1800" dirty="0" smtClean="0"/>
              <a:t>東京海上火災保険＋日動火災海上保険　</a:t>
            </a:r>
            <a:r>
              <a:rPr kumimoji="1" lang="en-US" altLang="ja-JP" sz="1800" dirty="0" smtClean="0"/>
              <a:t>2004</a:t>
            </a:r>
          </a:p>
          <a:p>
            <a:pPr eaLnBrk="1" hangingPunct="1"/>
            <a:r>
              <a:rPr kumimoji="1" lang="ja-JP" altLang="en-US" dirty="0" smtClean="0"/>
              <a:t>三井住友海上火災保険　（</a:t>
            </a:r>
            <a:r>
              <a:rPr kumimoji="1" lang="en-US" altLang="ja-JP" dirty="0" smtClean="0"/>
              <a:t>14,510</a:t>
            </a:r>
            <a:r>
              <a:rPr kumimoji="1" lang="ja-JP" altLang="en-US" dirty="0" smtClean="0"/>
              <a:t>）</a:t>
            </a:r>
            <a:endParaRPr kumimoji="1" lang="en-US" altLang="ja-JP" dirty="0" smtClean="0"/>
          </a:p>
          <a:p>
            <a:pPr algn="r" eaLnBrk="1" hangingPunct="1">
              <a:buFontTx/>
              <a:buNone/>
            </a:pPr>
            <a:r>
              <a:rPr kumimoji="1" lang="ja-JP" altLang="en-US" sz="1800" dirty="0" smtClean="0"/>
              <a:t>三井海上火災保険＋住友海上火災保険　</a:t>
            </a:r>
            <a:r>
              <a:rPr kumimoji="1" lang="en-US" altLang="ja-JP" sz="1800" dirty="0" smtClean="0"/>
              <a:t>2001</a:t>
            </a:r>
          </a:p>
          <a:p>
            <a:pPr eaLnBrk="1" hangingPunct="1"/>
            <a:r>
              <a:rPr kumimoji="1" lang="ja-JP" altLang="en-US" dirty="0" smtClean="0"/>
              <a:t>損害保険ジャパン　（</a:t>
            </a:r>
            <a:r>
              <a:rPr kumimoji="1" lang="en-US" altLang="ja-JP" dirty="0" smtClean="0"/>
              <a:t>13,081</a:t>
            </a:r>
            <a:r>
              <a:rPr kumimoji="1" lang="ja-JP" altLang="en-US" dirty="0" smtClean="0"/>
              <a:t>）</a:t>
            </a:r>
            <a:endParaRPr kumimoji="1" lang="en-US" altLang="ja-JP" dirty="0" smtClean="0"/>
          </a:p>
          <a:p>
            <a:pPr algn="r" eaLnBrk="1" hangingPunct="1">
              <a:buFontTx/>
              <a:buNone/>
            </a:pPr>
            <a:r>
              <a:rPr kumimoji="1" lang="ja-JP" altLang="en-US" sz="1800" dirty="0" smtClean="0"/>
              <a:t>　</a:t>
            </a:r>
            <a:r>
              <a:rPr lang="ja-JP" altLang="en-US" sz="1800" dirty="0" smtClean="0"/>
              <a:t>安田火災海上保険＋日産火災海上保険＋大成火災海上保険　</a:t>
            </a:r>
            <a:r>
              <a:rPr lang="en-US" altLang="ja-JP" sz="1800" dirty="0" smtClean="0"/>
              <a:t>2002</a:t>
            </a:r>
            <a:endParaRPr kumimoji="1" lang="en-US" altLang="ja-JP" sz="1800" dirty="0" smtClean="0"/>
          </a:p>
          <a:p>
            <a:pPr eaLnBrk="1" hangingPunct="1"/>
            <a:r>
              <a:rPr kumimoji="1" lang="ja-JP" altLang="en-US" dirty="0" smtClean="0"/>
              <a:t>あいおい損害保険　（</a:t>
            </a:r>
            <a:r>
              <a:rPr kumimoji="1" lang="en-US" altLang="ja-JP" dirty="0" smtClean="0"/>
              <a:t>8,291</a:t>
            </a:r>
            <a:r>
              <a:rPr kumimoji="1" lang="ja-JP" altLang="en-US" dirty="0" smtClean="0"/>
              <a:t>）</a:t>
            </a:r>
            <a:endParaRPr kumimoji="1" lang="en-US" altLang="ja-JP" dirty="0" smtClean="0"/>
          </a:p>
          <a:p>
            <a:pPr algn="r" eaLnBrk="1" hangingPunct="1">
              <a:buFontTx/>
              <a:buNone/>
            </a:pPr>
            <a:r>
              <a:rPr kumimoji="1" lang="ja-JP" altLang="en-US" sz="1800" dirty="0" smtClean="0"/>
              <a:t>大東京火災海上＋千代田火災海上　</a:t>
            </a:r>
            <a:r>
              <a:rPr kumimoji="1" lang="en-US" altLang="ja-JP" sz="1800" dirty="0" smtClean="0"/>
              <a:t>2001</a:t>
            </a:r>
          </a:p>
          <a:p>
            <a:pPr eaLnBrk="1" hangingPunct="1"/>
            <a:r>
              <a:rPr kumimoji="1" lang="ja-JP" altLang="en-US" dirty="0" smtClean="0"/>
              <a:t>日本興亜損害保険　（</a:t>
            </a:r>
            <a:r>
              <a:rPr kumimoji="1" lang="en-US" altLang="ja-JP" dirty="0" smtClean="0"/>
              <a:t>6,638</a:t>
            </a:r>
            <a:r>
              <a:rPr kumimoji="1" lang="ja-JP" altLang="en-US" dirty="0" smtClean="0"/>
              <a:t>）</a:t>
            </a:r>
            <a:endParaRPr kumimoji="1" lang="en-US" altLang="ja-JP" dirty="0" smtClean="0"/>
          </a:p>
          <a:p>
            <a:pPr algn="r" eaLnBrk="1" hangingPunct="1">
              <a:buFontTx/>
              <a:buNone/>
            </a:pPr>
            <a:r>
              <a:rPr kumimoji="1" lang="zh-TW" altLang="en-US" sz="1800" dirty="0" smtClean="0"/>
              <a:t>興亜火災海上＋日本火災海</a:t>
            </a:r>
            <a:r>
              <a:rPr kumimoji="1" lang="ja-JP" altLang="en-US" sz="1800" dirty="0" smtClean="0"/>
              <a:t>上　</a:t>
            </a:r>
            <a:r>
              <a:rPr kumimoji="1" lang="en-US" altLang="ja-JP" sz="1800" dirty="0" smtClean="0"/>
              <a:t>2001 </a:t>
            </a:r>
            <a:r>
              <a:rPr kumimoji="1" lang="zh-TW" altLang="en-US" sz="1800" dirty="0" smtClean="0"/>
              <a:t>＋太陽火災海上 </a:t>
            </a:r>
            <a:r>
              <a:rPr kumimoji="1" lang="en-US" altLang="zh-TW" sz="1800" dirty="0" smtClean="0"/>
              <a:t>200</a:t>
            </a:r>
            <a:r>
              <a:rPr kumimoji="1" lang="en-US" altLang="ja-JP" sz="1800" dirty="0" smtClean="0"/>
              <a:t>2</a:t>
            </a:r>
          </a:p>
          <a:p>
            <a:pPr eaLnBrk="1" hangingPunct="1">
              <a:buFontTx/>
              <a:buNone/>
            </a:pPr>
            <a:endParaRPr kumimoji="1" lang="ja-JP" alt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p:txBody>
          <a:bodyPr/>
          <a:lstStyle/>
          <a:p>
            <a:pPr eaLnBrk="1" hangingPunct="1"/>
            <a:r>
              <a:rPr kumimoji="1" lang="ja-JP" altLang="en-US" smtClean="0"/>
              <a:t>火災？海上？</a:t>
            </a:r>
          </a:p>
        </p:txBody>
      </p:sp>
      <p:sp>
        <p:nvSpPr>
          <p:cNvPr id="5123" name="コンテンツ プレースホルダ 2"/>
          <p:cNvSpPr>
            <a:spLocks noGrp="1"/>
          </p:cNvSpPr>
          <p:nvPr>
            <p:ph idx="1"/>
          </p:nvPr>
        </p:nvSpPr>
        <p:spPr/>
        <p:txBody>
          <a:bodyPr/>
          <a:lstStyle/>
          <a:p>
            <a:pPr eaLnBrk="1" hangingPunct="1"/>
            <a:r>
              <a:rPr kumimoji="1" lang="ja-JP" altLang="en-US" smtClean="0"/>
              <a:t>損害保険は大きく分けて２つ</a:t>
            </a:r>
            <a:endParaRPr kumimoji="1" lang="en-US" altLang="ja-JP" smtClean="0"/>
          </a:p>
          <a:p>
            <a:pPr eaLnBrk="1" hangingPunct="1"/>
            <a:endParaRPr kumimoji="1" lang="en-US" altLang="ja-JP" smtClean="0"/>
          </a:p>
          <a:p>
            <a:pPr eaLnBrk="1" hangingPunct="1"/>
            <a:r>
              <a:rPr kumimoji="1" lang="ja-JP" altLang="en-US" smtClean="0"/>
              <a:t>ノンマリン分野</a:t>
            </a:r>
            <a:endParaRPr kumimoji="1" lang="en-US" altLang="ja-JP" smtClean="0"/>
          </a:p>
          <a:p>
            <a:pPr eaLnBrk="1" hangingPunct="1">
              <a:buFontTx/>
              <a:buNone/>
            </a:pPr>
            <a:r>
              <a:rPr kumimoji="1" lang="ja-JP" altLang="en-US" smtClean="0"/>
              <a:t>（火災保険・自動車保険・傷害保険・賠償責任保険など）</a:t>
            </a:r>
            <a:endParaRPr kumimoji="1" lang="en-US" altLang="ja-JP" smtClean="0"/>
          </a:p>
          <a:p>
            <a:pPr eaLnBrk="1" hangingPunct="1"/>
            <a:endParaRPr kumimoji="1" lang="en-US" altLang="ja-JP" smtClean="0"/>
          </a:p>
          <a:p>
            <a:pPr eaLnBrk="1" hangingPunct="1"/>
            <a:r>
              <a:rPr kumimoji="1" lang="ja-JP" altLang="en-US" smtClean="0"/>
              <a:t>マリン分野</a:t>
            </a:r>
            <a:endParaRPr kumimoji="1" lang="en-US" altLang="ja-JP" smtClean="0"/>
          </a:p>
          <a:p>
            <a:pPr eaLnBrk="1" hangingPunct="1">
              <a:buFontTx/>
              <a:buNone/>
            </a:pPr>
            <a:r>
              <a:rPr kumimoji="1" lang="ja-JP" altLang="en-US" smtClean="0"/>
              <a:t>（船舶保険・運送保険・貨物保険など）</a:t>
            </a:r>
            <a:endParaRPr kumimoji="1" lang="en-US" altLang="ja-JP"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pPr eaLnBrk="1" hangingPunct="1"/>
            <a:r>
              <a:rPr kumimoji="1" lang="ja-JP" altLang="en-US" smtClean="0"/>
              <a:t>保険の多様性</a:t>
            </a:r>
          </a:p>
        </p:txBody>
      </p:sp>
      <p:sp>
        <p:nvSpPr>
          <p:cNvPr id="6147" name="コンテンツ プレースホルダ 2"/>
          <p:cNvSpPr>
            <a:spLocks noGrp="1"/>
          </p:cNvSpPr>
          <p:nvPr>
            <p:ph idx="1"/>
          </p:nvPr>
        </p:nvSpPr>
        <p:spPr/>
        <p:txBody>
          <a:bodyPr/>
          <a:lstStyle/>
          <a:p>
            <a:pPr eaLnBrk="1" hangingPunct="1"/>
            <a:r>
              <a:rPr kumimoji="1" lang="ja-JP" altLang="en-US" smtClean="0"/>
              <a:t>身近な自動車保険、地震保険、海外旅行保険などから、企業が事業をする上でのリスク回避のための膨大な数の保険がある</a:t>
            </a:r>
            <a:endParaRPr kumimoji="1" lang="en-US" altLang="ja-JP" smtClean="0"/>
          </a:p>
          <a:p>
            <a:pPr eaLnBrk="1" hangingPunct="1"/>
            <a:endParaRPr kumimoji="1" lang="en-US" altLang="ja-JP" smtClean="0"/>
          </a:p>
          <a:p>
            <a:pPr eaLnBrk="1" hangingPunct="1"/>
            <a:r>
              <a:rPr kumimoji="1" lang="ja-JP" altLang="en-US" smtClean="0"/>
              <a:t>変わった保険の例</a:t>
            </a:r>
            <a:endParaRPr kumimoji="1" lang="en-US" altLang="ja-JP" smtClean="0"/>
          </a:p>
          <a:p>
            <a:pPr eaLnBrk="1" hangingPunct="1">
              <a:buFontTx/>
              <a:buNone/>
            </a:pPr>
            <a:r>
              <a:rPr kumimoji="1" lang="ja-JP" altLang="en-US" smtClean="0"/>
              <a:t>天候デリバティブ保険、取引信用保険、土壌汚染浄化保険、</a:t>
            </a:r>
            <a:r>
              <a:rPr lang="ja-JP" altLang="en-US" smtClean="0"/>
              <a:t>マスコミ賠償責任保険、家電リサイクル保険</a:t>
            </a:r>
            <a:endParaRPr kumimoji="1" lang="ja-JP" alt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ちなみに</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損害保険会社はグループ会社に生命保険をもっているところも多い</a:t>
            </a:r>
            <a:endParaRPr kumimoji="1" lang="en-US" altLang="ja-JP" dirty="0" smtClean="0"/>
          </a:p>
          <a:p>
            <a:endParaRPr kumimoji="1" lang="en-US" altLang="ja-JP" dirty="0" smtClean="0"/>
          </a:p>
          <a:p>
            <a:r>
              <a:rPr kumimoji="1" lang="ja-JP" altLang="en-US" dirty="0" smtClean="0"/>
              <a:t>東京海上日動あんしん生命、フィナンシャル生命</a:t>
            </a:r>
            <a:endParaRPr kumimoji="1" lang="en-US" altLang="ja-JP" dirty="0" smtClean="0"/>
          </a:p>
          <a:p>
            <a:r>
              <a:rPr kumimoji="1" lang="ja-JP" altLang="en-US" dirty="0" smtClean="0"/>
              <a:t>損保ジャパンひまわり生命、</a:t>
            </a:r>
            <a:r>
              <a:rPr kumimoji="1" lang="en-US" altLang="ja-JP" dirty="0" smtClean="0"/>
              <a:t>DIY</a:t>
            </a:r>
            <a:r>
              <a:rPr kumimoji="1" lang="ja-JP" altLang="en-US" dirty="0" smtClean="0"/>
              <a:t>生命</a:t>
            </a:r>
            <a:endParaRPr kumimoji="1" lang="en-US" altLang="ja-JP" dirty="0" smtClean="0"/>
          </a:p>
          <a:p>
            <a:r>
              <a:rPr kumimoji="1" lang="ja-JP" altLang="en-US" dirty="0" smtClean="0"/>
              <a:t>三井住友海上きらめき生命、メットライフ生命</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pPr eaLnBrk="1" hangingPunct="1"/>
            <a:r>
              <a:rPr kumimoji="1" lang="ja-JP" altLang="en-US" smtClean="0"/>
              <a:t>損保会社の組織</a:t>
            </a:r>
          </a:p>
        </p:txBody>
      </p:sp>
      <p:sp>
        <p:nvSpPr>
          <p:cNvPr id="7171" name="コンテンツ プレースホルダ 2"/>
          <p:cNvSpPr>
            <a:spLocks noGrp="1"/>
          </p:cNvSpPr>
          <p:nvPr>
            <p:ph idx="1"/>
          </p:nvPr>
        </p:nvSpPr>
        <p:spPr/>
        <p:txBody>
          <a:bodyPr/>
          <a:lstStyle/>
          <a:p>
            <a:pPr eaLnBrk="1" hangingPunct="1"/>
            <a:r>
              <a:rPr kumimoji="1" lang="ja-JP" altLang="en-US" smtClean="0"/>
              <a:t>東京海上日動の例</a:t>
            </a:r>
            <a:endParaRPr kumimoji="1" lang="en-US" altLang="ja-JP" smtClean="0"/>
          </a:p>
          <a:p>
            <a:pPr eaLnBrk="1" hangingPunct="1"/>
            <a:endParaRPr kumimoji="1" lang="ja-JP" altLang="en-US" smtClean="0"/>
          </a:p>
        </p:txBody>
      </p:sp>
      <p:pic>
        <p:nvPicPr>
          <p:cNvPr id="7172" name="図 3" descr="gyomu_zu.gif"/>
          <p:cNvPicPr>
            <a:picLocks noChangeAspect="1"/>
          </p:cNvPicPr>
          <p:nvPr/>
        </p:nvPicPr>
        <p:blipFill>
          <a:blip r:embed="rId2"/>
          <a:srcRect/>
          <a:stretch>
            <a:fillRect/>
          </a:stretch>
        </p:blipFill>
        <p:spPr bwMode="auto">
          <a:xfrm>
            <a:off x="315913" y="2786063"/>
            <a:ext cx="8613775" cy="2571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kumimoji="1" lang="ja-JP" altLang="en-US" smtClean="0"/>
              <a:t>仕事相手の多様性（営業部門）</a:t>
            </a:r>
          </a:p>
        </p:txBody>
      </p:sp>
      <p:sp>
        <p:nvSpPr>
          <p:cNvPr id="8195" name="コンテンツ プレースホルダ 2"/>
          <p:cNvSpPr>
            <a:spLocks noGrp="1"/>
          </p:cNvSpPr>
          <p:nvPr>
            <p:ph idx="1"/>
          </p:nvPr>
        </p:nvSpPr>
        <p:spPr/>
        <p:txBody>
          <a:bodyPr/>
          <a:lstStyle/>
          <a:p>
            <a:pPr eaLnBrk="1" hangingPunct="1"/>
            <a:r>
              <a:rPr kumimoji="1" lang="ja-JP" altLang="en-US" smtClean="0"/>
              <a:t>パーソナル営業（リテール営業）</a:t>
            </a:r>
            <a:endParaRPr kumimoji="1" lang="en-US" altLang="ja-JP" smtClean="0"/>
          </a:p>
          <a:p>
            <a:pPr eaLnBrk="1" hangingPunct="1">
              <a:buFontTx/>
              <a:buNone/>
            </a:pPr>
            <a:r>
              <a:rPr kumimoji="1" lang="ja-JP" altLang="en-US" sz="2400" smtClean="0"/>
              <a:t>　個人・中小企業の顧客を対象に、地域の代理店の営業力の強化・商品提案を行う</a:t>
            </a:r>
            <a:endParaRPr kumimoji="1" lang="en-US" altLang="ja-JP" sz="2400" smtClean="0"/>
          </a:p>
          <a:p>
            <a:pPr eaLnBrk="1" hangingPunct="1"/>
            <a:r>
              <a:rPr kumimoji="1" lang="ja-JP" altLang="en-US" smtClean="0"/>
              <a:t>ディーラー営業</a:t>
            </a:r>
            <a:endParaRPr kumimoji="1" lang="en-US" altLang="ja-JP" smtClean="0"/>
          </a:p>
          <a:p>
            <a:pPr eaLnBrk="1" hangingPunct="1">
              <a:buFontTx/>
              <a:buNone/>
            </a:pPr>
            <a:r>
              <a:rPr kumimoji="1" lang="ja-JP" altLang="en-US" sz="2400" smtClean="0"/>
              <a:t>　主に自動車保険を対象に、代理店を兼任している自動車ディーラーの営業力強化・商品提案を行う</a:t>
            </a:r>
            <a:endParaRPr kumimoji="1" lang="en-US" altLang="ja-JP" sz="2400" smtClean="0"/>
          </a:p>
          <a:p>
            <a:pPr eaLnBrk="1" hangingPunct="1"/>
            <a:r>
              <a:rPr kumimoji="1" lang="ja-JP" altLang="en-US" smtClean="0"/>
              <a:t>コマーシャル営業（企業営業、マリン営業）</a:t>
            </a:r>
            <a:endParaRPr kumimoji="1" lang="en-US" altLang="ja-JP" smtClean="0"/>
          </a:p>
          <a:p>
            <a:pPr eaLnBrk="1" hangingPunct="1">
              <a:buFontTx/>
              <a:buNone/>
            </a:pPr>
            <a:r>
              <a:rPr kumimoji="1" lang="ja-JP" altLang="en-US" sz="2400" smtClean="0"/>
              <a:t>　商社・航空など大手企業グループの保険代理店子会社と協力し、グループ企業への商品提案を行う</a:t>
            </a:r>
            <a:endParaRPr kumimoji="1" lang="en-US" altLang="ja-JP" sz="24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pPr eaLnBrk="1" hangingPunct="1"/>
            <a:r>
              <a:rPr kumimoji="1" lang="ja-JP" altLang="en-US" smtClean="0"/>
              <a:t>損害保険業界の不祥事</a:t>
            </a:r>
          </a:p>
        </p:txBody>
      </p:sp>
      <p:sp>
        <p:nvSpPr>
          <p:cNvPr id="9219" name="コンテンツ プレースホルダ 2"/>
          <p:cNvSpPr>
            <a:spLocks noGrp="1"/>
          </p:cNvSpPr>
          <p:nvPr>
            <p:ph idx="1"/>
          </p:nvPr>
        </p:nvSpPr>
        <p:spPr/>
        <p:txBody>
          <a:bodyPr/>
          <a:lstStyle/>
          <a:p>
            <a:pPr eaLnBrk="1" hangingPunct="1">
              <a:buFontTx/>
              <a:buNone/>
            </a:pPr>
            <a:endParaRPr kumimoji="1" lang="en-US" altLang="ja-JP" smtClean="0"/>
          </a:p>
          <a:p>
            <a:pPr eaLnBrk="1" hangingPunct="1">
              <a:buFontTx/>
              <a:buNone/>
            </a:pPr>
            <a:r>
              <a:rPr kumimoji="1" lang="ja-JP" altLang="en-US" smtClean="0"/>
              <a:t>　 </a:t>
            </a:r>
            <a:r>
              <a:rPr kumimoji="1" lang="en-US" altLang="ja-JP" smtClean="0"/>
              <a:t>2005</a:t>
            </a:r>
            <a:r>
              <a:rPr kumimoji="1" lang="ja-JP" altLang="en-US" smtClean="0"/>
              <a:t>年に大量の保険金不払いが発覚。（</a:t>
            </a:r>
            <a:r>
              <a:rPr kumimoji="1" lang="en-US" altLang="ja-JP" smtClean="0"/>
              <a:t>26</a:t>
            </a:r>
            <a:r>
              <a:rPr kumimoji="1" lang="ja-JP" altLang="en-US" smtClean="0"/>
              <a:t>社</a:t>
            </a:r>
            <a:r>
              <a:rPr kumimoji="1" lang="en-US" altLang="ja-JP" smtClean="0"/>
              <a:t>84</a:t>
            </a:r>
            <a:r>
              <a:rPr kumimoji="1" lang="ja-JP" altLang="en-US" smtClean="0"/>
              <a:t>億円）金融庁が業務改善命令を下す。金融庁が</a:t>
            </a:r>
            <a:r>
              <a:rPr kumimoji="1" lang="en-US" altLang="ja-JP" smtClean="0"/>
              <a:t>2006</a:t>
            </a:r>
            <a:r>
              <a:rPr kumimoji="1" lang="ja-JP" altLang="en-US" smtClean="0"/>
              <a:t>年に再調査をしたところ、さらに不払いが発覚し、不払い額は</a:t>
            </a:r>
            <a:r>
              <a:rPr kumimoji="1" lang="en-US" altLang="ja-JP" smtClean="0"/>
              <a:t>187</a:t>
            </a:r>
            <a:r>
              <a:rPr kumimoji="1" lang="ja-JP" altLang="en-US" smtClean="0"/>
              <a:t>億円に。その後も不払いが判明し、金融庁は業務改善の努力を怠ったとして</a:t>
            </a:r>
            <a:r>
              <a:rPr kumimoji="1" lang="en-US" altLang="ja-JP" smtClean="0"/>
              <a:t>6</a:t>
            </a:r>
            <a:r>
              <a:rPr kumimoji="1" lang="ja-JP" altLang="en-US" smtClean="0"/>
              <a:t>社に対し、業務停止などの厳しい行政処分を行った。その後の再々調査で、不払い額は</a:t>
            </a:r>
            <a:r>
              <a:rPr kumimoji="1" lang="en-US" altLang="ja-JP" smtClean="0"/>
              <a:t>26</a:t>
            </a:r>
            <a:r>
              <a:rPr kumimoji="1" lang="ja-JP" altLang="en-US" smtClean="0"/>
              <a:t>社で</a:t>
            </a:r>
            <a:r>
              <a:rPr kumimoji="1" lang="en-US" altLang="ja-JP" smtClean="0"/>
              <a:t>381</a:t>
            </a:r>
            <a:r>
              <a:rPr kumimoji="1" lang="ja-JP" altLang="en-US" smtClean="0"/>
              <a:t>億円にも上った。</a:t>
            </a:r>
            <a:endParaRPr kumimoji="1" lang="en-US" altLang="ja-JP"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保険の価値</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保険というものは消費者から見ると、「事故や被害があったときに初めて価値が出てくるもの」という性質がある</a:t>
            </a:r>
            <a:endParaRPr kumimoji="1" lang="en-US" altLang="ja-JP" dirty="0" smtClean="0"/>
          </a:p>
          <a:p>
            <a:endParaRPr kumimoji="1" lang="en-US" altLang="ja-JP" dirty="0" smtClean="0"/>
          </a:p>
          <a:p>
            <a:r>
              <a:rPr kumimoji="1" lang="ja-JP" altLang="en-US" dirty="0" smtClean="0"/>
              <a:t>そのため、保険を売る営業は然ることながら、支払いのための損害サービス部門は商品に価値を見出す重要な仕事</a:t>
            </a:r>
            <a:endParaRPr kumimoji="1" lang="en-US" altLang="ja-JP" dirty="0" smtClean="0"/>
          </a:p>
        </p:txBody>
      </p:sp>
    </p:spTree>
  </p:cSld>
  <p:clrMapOvr>
    <a:masterClrMapping/>
  </p:clrMapOvr>
</p:sld>
</file>

<file path=ppt/theme/theme1.xml><?xml version="1.0" encoding="utf-8"?>
<a:theme xmlns:a="http://schemas.openxmlformats.org/drawingml/2006/main" name="TC_WallStreet_ShadesOfGray_TP01140843">
  <a:themeElements>
    <a:clrScheme name="TC_WallStreet_ShadesOfGray_TP01140843 1">
      <a:dk1>
        <a:srgbClr val="5C1F00"/>
      </a:dk1>
      <a:lt1>
        <a:srgbClr val="FFFFFF"/>
      </a:lt1>
      <a:dk2>
        <a:srgbClr val="777777"/>
      </a:dk2>
      <a:lt2>
        <a:srgbClr val="FFFFFF"/>
      </a:lt2>
      <a:accent1>
        <a:srgbClr val="EAEAEA"/>
      </a:accent1>
      <a:accent2>
        <a:srgbClr val="777777"/>
      </a:accent2>
      <a:accent3>
        <a:srgbClr val="BDBDBD"/>
      </a:accent3>
      <a:accent4>
        <a:srgbClr val="DADADA"/>
      </a:accent4>
      <a:accent5>
        <a:srgbClr val="F3F3F3"/>
      </a:accent5>
      <a:accent6>
        <a:srgbClr val="6B6B6B"/>
      </a:accent6>
      <a:hlink>
        <a:srgbClr val="B2B2B2"/>
      </a:hlink>
      <a:folHlink>
        <a:srgbClr val="000000"/>
      </a:folHlink>
    </a:clrScheme>
    <a:fontScheme name="TC_WallStreet_ShadesOfGray_TP01140843">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TC_WallStreet_ShadesOfGray_TP01140843 1">
        <a:dk1>
          <a:srgbClr val="5C1F00"/>
        </a:dk1>
        <a:lt1>
          <a:srgbClr val="FFFFFF"/>
        </a:lt1>
        <a:dk2>
          <a:srgbClr val="777777"/>
        </a:dk2>
        <a:lt2>
          <a:srgbClr val="FFFFFF"/>
        </a:lt2>
        <a:accent1>
          <a:srgbClr val="EAEAEA"/>
        </a:accent1>
        <a:accent2>
          <a:srgbClr val="777777"/>
        </a:accent2>
        <a:accent3>
          <a:srgbClr val="BDBDBD"/>
        </a:accent3>
        <a:accent4>
          <a:srgbClr val="DADADA"/>
        </a:accent4>
        <a:accent5>
          <a:srgbClr val="F3F3F3"/>
        </a:accent5>
        <a:accent6>
          <a:srgbClr val="6B6B6B"/>
        </a:accent6>
        <a:hlink>
          <a:srgbClr val="B2B2B2"/>
        </a:hlink>
        <a:folHlink>
          <a:srgbClr val="0000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116</TotalTime>
  <Words>423</Words>
  <Application>Microsoft PowerPoint</Application>
  <PresentationFormat>画面に合わせる (4:3)</PresentationFormat>
  <Paragraphs>56</Paragraphs>
  <Slides>11</Slides>
  <Notes>1</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TC_WallStreet_ShadesOfGray_TP01140843</vt:lpstr>
      <vt:lpstr>損害保険業界</vt:lpstr>
      <vt:lpstr>主な損害保険会社　（）は2008年度正味収入保険料（億円）</vt:lpstr>
      <vt:lpstr>火災？海上？</vt:lpstr>
      <vt:lpstr>保険の多様性</vt:lpstr>
      <vt:lpstr>ちなみに</vt:lpstr>
      <vt:lpstr>損保会社の組織</vt:lpstr>
      <vt:lpstr>仕事相手の多様性（営業部門）</vt:lpstr>
      <vt:lpstr>損害保険業界の不祥事</vt:lpstr>
      <vt:lpstr>保険の価値</vt:lpstr>
      <vt:lpstr>保険金詐欺との関連</vt:lpstr>
      <vt:lpstr>業界再々編</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損害保険業界</dc:title>
  <dc:subject/>
  <dc:creator/>
  <cp:keywords/>
  <dc:description/>
  <cp:lastModifiedBy>Your User Name</cp:lastModifiedBy>
  <cp:revision>15</cp:revision>
  <dcterms:created xsi:type="dcterms:W3CDTF">2004-12-03T02:20:28Z</dcterms:created>
  <dcterms:modified xsi:type="dcterms:W3CDTF">2009-05-21T15:50:26Z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TC011408431041</vt:lpwstr>
  </property>
</Properties>
</file>