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60" r:id="rId3"/>
    <p:sldId id="257" r:id="rId4"/>
    <p:sldId id="258" r:id="rId5"/>
    <p:sldId id="259" r:id="rId6"/>
    <p:sldId id="262" r:id="rId7"/>
    <p:sldId id="261" r:id="rId8"/>
    <p:sldId id="263" r:id="rId9"/>
    <p:sldId id="264" r:id="rId10"/>
    <p:sldId id="265" r:id="rId11"/>
  </p:sldIdLst>
  <p:sldSz cx="9906000" cy="6858000" type="A4"/>
  <p:notesSz cx="6858000" cy="97234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C1FF"/>
    <a:srgbClr val="0099FF"/>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8" d="100"/>
          <a:sy n="108" d="100"/>
        </p:scale>
        <p:origin x="-102" y="-78"/>
      </p:cViewPr>
      <p:guideLst>
        <p:guide orient="horz" pos="2160"/>
        <p:guide pos="312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______1.xlsx"/></Relationships>
</file>

<file path=ppt/charts/chart1.xml><?xml version="1.0" encoding="utf-8"?>
<c:chartSpace xmlns:c="http://schemas.openxmlformats.org/drawingml/2006/chart" xmlns:a="http://schemas.openxmlformats.org/drawingml/2006/main" xmlns:r="http://schemas.openxmlformats.org/officeDocument/2006/relationships">
  <c:lang val="ja-JP"/>
  <c:chart>
    <c:title>
      <c:layout/>
    </c:title>
    <c:plotArea>
      <c:layout>
        <c:manualLayout>
          <c:layoutTarget val="inner"/>
          <c:xMode val="edge"/>
          <c:yMode val="edge"/>
          <c:x val="0.10190412095923906"/>
          <c:y val="0.14994046570862377"/>
          <c:w val="0.87530385624873819"/>
          <c:h val="0.71288187729329644"/>
        </c:manualLayout>
      </c:layout>
      <c:barChart>
        <c:barDir val="col"/>
        <c:grouping val="stacked"/>
        <c:ser>
          <c:idx val="0"/>
          <c:order val="0"/>
          <c:tx>
            <c:strRef>
              <c:f>Sheet1!$B$1</c:f>
              <c:strCache>
                <c:ptCount val="1"/>
                <c:pt idx="0">
                  <c:v>1トンの貨物を1km運ぶために必要なエネルギー</c:v>
                </c:pt>
              </c:strCache>
            </c:strRef>
          </c:tx>
          <c:cat>
            <c:strRef>
              <c:f>Sheet1!$A$2:$A$6</c:f>
              <c:strCache>
                <c:ptCount val="5"/>
                <c:pt idx="0">
                  <c:v>航空</c:v>
                </c:pt>
                <c:pt idx="1">
                  <c:v>自家用自動車</c:v>
                </c:pt>
                <c:pt idx="2">
                  <c:v>営業用自動車</c:v>
                </c:pt>
                <c:pt idx="3">
                  <c:v>内航海運</c:v>
                </c:pt>
                <c:pt idx="4">
                  <c:v>鉄道</c:v>
                </c:pt>
              </c:strCache>
            </c:strRef>
          </c:cat>
          <c:val>
            <c:numRef>
              <c:f>Sheet1!$B$2:$B$6</c:f>
              <c:numCache>
                <c:formatCode>General</c:formatCode>
                <c:ptCount val="5"/>
                <c:pt idx="0">
                  <c:v>21587</c:v>
                </c:pt>
                <c:pt idx="1">
                  <c:v>11310</c:v>
                </c:pt>
                <c:pt idx="2">
                  <c:v>2257</c:v>
                </c:pt>
                <c:pt idx="3">
                  <c:v>528</c:v>
                </c:pt>
                <c:pt idx="4">
                  <c:v>494</c:v>
                </c:pt>
              </c:numCache>
            </c:numRef>
          </c:val>
        </c:ser>
        <c:overlap val="100"/>
        <c:axId val="122587776"/>
        <c:axId val="122860288"/>
      </c:barChart>
      <c:catAx>
        <c:axId val="122587776"/>
        <c:scaling>
          <c:orientation val="minMax"/>
        </c:scaling>
        <c:axPos val="b"/>
        <c:tickLblPos val="nextTo"/>
        <c:crossAx val="122860288"/>
        <c:crosses val="autoZero"/>
        <c:auto val="1"/>
        <c:lblAlgn val="ctr"/>
        <c:lblOffset val="100"/>
      </c:catAx>
      <c:valAx>
        <c:axId val="122860288"/>
        <c:scaling>
          <c:orientation val="minMax"/>
        </c:scaling>
        <c:axPos val="l"/>
        <c:majorGridlines/>
        <c:numFmt formatCode="General" sourceLinked="1"/>
        <c:tickLblPos val="nextTo"/>
        <c:crossAx val="122587776"/>
        <c:crosses val="autoZero"/>
        <c:crossBetween val="between"/>
      </c:valAx>
    </c:plotArea>
    <c:plotVisOnly val="1"/>
  </c:chart>
  <c:txPr>
    <a:bodyPr/>
    <a:lstStyle/>
    <a:p>
      <a:pPr>
        <a:defRPr sz="1800"/>
      </a:pPr>
      <a:endParaRPr lang="ja-JP"/>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0.14743</cdr:x>
      <cdr:y>0.15152</cdr:y>
    </cdr:from>
    <cdr:to>
      <cdr:x>0.25961</cdr:x>
      <cdr:y>0.26201</cdr:y>
    </cdr:to>
    <cdr:sp macro="" textlink="">
      <cdr:nvSpPr>
        <cdr:cNvPr id="2" name="テキスト ボックス 1"/>
        <cdr:cNvSpPr txBox="1"/>
      </cdr:nvSpPr>
      <cdr:spPr>
        <a:xfrm xmlns:a="http://schemas.openxmlformats.org/drawingml/2006/main">
          <a:off x="1314428" y="685792"/>
          <a:ext cx="1000132"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ja-JP" altLang="en-US" sz="1100" dirty="0"/>
        </a:p>
      </cdr:txBody>
    </cdr:sp>
  </cdr:relSizeAnchor>
  <cdr:relSizeAnchor xmlns:cdr="http://schemas.openxmlformats.org/drawingml/2006/chartDrawing">
    <cdr:from>
      <cdr:x>0.13942</cdr:x>
      <cdr:y>0.16731</cdr:y>
    </cdr:from>
    <cdr:to>
      <cdr:x>0.27564</cdr:x>
      <cdr:y>0.32515</cdr:y>
    </cdr:to>
    <cdr:sp macro="" textlink="">
      <cdr:nvSpPr>
        <cdr:cNvPr id="3" name="テキスト ボックス 2"/>
        <cdr:cNvSpPr txBox="1"/>
      </cdr:nvSpPr>
      <cdr:spPr>
        <a:xfrm xmlns:a="http://schemas.openxmlformats.org/drawingml/2006/main">
          <a:off x="1242990" y="757230"/>
          <a:ext cx="1214446" cy="71438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2000" dirty="0" smtClean="0"/>
            <a:t>21587</a:t>
          </a:r>
          <a:endParaRPr lang="ja-JP" altLang="en-US" sz="2000" dirty="0"/>
        </a:p>
      </cdr:txBody>
    </cdr:sp>
  </cdr:relSizeAnchor>
  <cdr:relSizeAnchor xmlns:cdr="http://schemas.openxmlformats.org/drawingml/2006/chartDrawing">
    <cdr:from>
      <cdr:x>0.3157</cdr:x>
      <cdr:y>0.41985</cdr:y>
    </cdr:from>
    <cdr:to>
      <cdr:x>0.44391</cdr:x>
      <cdr:y>0.54613</cdr:y>
    </cdr:to>
    <cdr:sp macro="" textlink="">
      <cdr:nvSpPr>
        <cdr:cNvPr id="4" name="テキスト ボックス 3"/>
        <cdr:cNvSpPr txBox="1"/>
      </cdr:nvSpPr>
      <cdr:spPr>
        <a:xfrm xmlns:a="http://schemas.openxmlformats.org/drawingml/2006/main">
          <a:off x="2814626" y="1900238"/>
          <a:ext cx="1143008" cy="57150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2000" dirty="0" smtClean="0"/>
            <a:t>11310</a:t>
          </a:r>
          <a:endParaRPr lang="ja-JP" altLang="en-US" sz="2000" dirty="0"/>
        </a:p>
      </cdr:txBody>
    </cdr:sp>
  </cdr:relSizeAnchor>
  <cdr:relSizeAnchor xmlns:cdr="http://schemas.openxmlformats.org/drawingml/2006/chartDrawing">
    <cdr:from>
      <cdr:x>0.5</cdr:x>
      <cdr:y>0.70397</cdr:y>
    </cdr:from>
    <cdr:to>
      <cdr:x>0.62019</cdr:x>
      <cdr:y>0.83024</cdr:y>
    </cdr:to>
    <cdr:sp macro="" textlink="">
      <cdr:nvSpPr>
        <cdr:cNvPr id="5" name="テキスト ボックス 4"/>
        <cdr:cNvSpPr txBox="1"/>
      </cdr:nvSpPr>
      <cdr:spPr>
        <a:xfrm xmlns:a="http://schemas.openxmlformats.org/drawingml/2006/main">
          <a:off x="4457700" y="3186122"/>
          <a:ext cx="1071570" cy="57150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2000" dirty="0" smtClean="0"/>
            <a:t>2257</a:t>
          </a:r>
          <a:endParaRPr lang="ja-JP" altLang="en-US" sz="2000" dirty="0"/>
        </a:p>
      </cdr:txBody>
    </cdr:sp>
  </cdr:relSizeAnchor>
  <cdr:relSizeAnchor xmlns:cdr="http://schemas.openxmlformats.org/drawingml/2006/chartDrawing">
    <cdr:from>
      <cdr:x>0.67628</cdr:x>
      <cdr:y>0.75132</cdr:y>
    </cdr:from>
    <cdr:to>
      <cdr:x>0.78846</cdr:x>
      <cdr:y>0.87759</cdr:y>
    </cdr:to>
    <cdr:sp macro="" textlink="">
      <cdr:nvSpPr>
        <cdr:cNvPr id="6" name="テキスト ボックス 5"/>
        <cdr:cNvSpPr txBox="1"/>
      </cdr:nvSpPr>
      <cdr:spPr>
        <a:xfrm xmlns:a="http://schemas.openxmlformats.org/drawingml/2006/main">
          <a:off x="6029336" y="3400436"/>
          <a:ext cx="1000132" cy="57150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2000" dirty="0" smtClean="0"/>
            <a:t>528</a:t>
          </a:r>
          <a:endParaRPr lang="ja-JP" altLang="en-US" sz="2000" dirty="0"/>
        </a:p>
      </cdr:txBody>
    </cdr:sp>
  </cdr:relSizeAnchor>
  <cdr:relSizeAnchor xmlns:cdr="http://schemas.openxmlformats.org/drawingml/2006/chartDrawing">
    <cdr:from>
      <cdr:x>0.85257</cdr:x>
      <cdr:y>0.7671</cdr:y>
    </cdr:from>
    <cdr:to>
      <cdr:x>0.95673</cdr:x>
      <cdr:y>0.87759</cdr:y>
    </cdr:to>
    <cdr:sp macro="" textlink="">
      <cdr:nvSpPr>
        <cdr:cNvPr id="7" name="テキスト ボックス 6"/>
        <cdr:cNvSpPr txBox="1"/>
      </cdr:nvSpPr>
      <cdr:spPr>
        <a:xfrm xmlns:a="http://schemas.openxmlformats.org/drawingml/2006/main">
          <a:off x="7600972" y="3471874"/>
          <a:ext cx="928694"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2000" dirty="0" smtClean="0"/>
            <a:t>494</a:t>
          </a:r>
          <a:endParaRPr lang="ja-JP" altLang="en-US" sz="20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4099" name="Rectangle 3"/>
          <p:cNvSpPr>
            <a:spLocks noGrp="1" noChangeArrowheads="1"/>
          </p:cNvSpPr>
          <p:nvPr>
            <p:ph type="dt" sz="quarter" idx="1"/>
          </p:nvPr>
        </p:nvSpPr>
        <p:spPr bwMode="auto">
          <a:xfrm>
            <a:off x="3884613"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4100" name="Rectangle 4"/>
          <p:cNvSpPr>
            <a:spLocks noGrp="1" noChangeArrowheads="1"/>
          </p:cNvSpPr>
          <p:nvPr>
            <p:ph type="ftr" sz="quarter" idx="2"/>
          </p:nvPr>
        </p:nvSpPr>
        <p:spPr bwMode="auto">
          <a:xfrm>
            <a:off x="0" y="9236075"/>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4101" name="Rectangle 5"/>
          <p:cNvSpPr>
            <a:spLocks noGrp="1" noChangeArrowheads="1"/>
          </p:cNvSpPr>
          <p:nvPr>
            <p:ph type="sldNum" sz="quarter" idx="3"/>
          </p:nvPr>
        </p:nvSpPr>
        <p:spPr bwMode="auto">
          <a:xfrm>
            <a:off x="3884613" y="9236075"/>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0AD57A7-26DB-4A33-8680-1735245185BA}" type="slidenum">
              <a:rPr lang="en-US" altLang="ja-JP"/>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3075" name="Rectangle 3"/>
          <p:cNvSpPr>
            <a:spLocks noGrp="1" noChangeArrowheads="1"/>
          </p:cNvSpPr>
          <p:nvPr>
            <p:ph type="dt" idx="1"/>
          </p:nvPr>
        </p:nvSpPr>
        <p:spPr bwMode="auto">
          <a:xfrm>
            <a:off x="3884613"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3076" name="Rectangle 4"/>
          <p:cNvSpPr>
            <a:spLocks noRot="1" noChangeArrowheads="1" noTextEdit="1"/>
          </p:cNvSpPr>
          <p:nvPr>
            <p:ph type="sldImg" idx="2"/>
          </p:nvPr>
        </p:nvSpPr>
        <p:spPr bwMode="auto">
          <a:xfrm>
            <a:off x="795338" y="728663"/>
            <a:ext cx="5267325" cy="3646487"/>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618038"/>
            <a:ext cx="5486400" cy="43767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078" name="Rectangle 6"/>
          <p:cNvSpPr>
            <a:spLocks noGrp="1" noChangeArrowheads="1"/>
          </p:cNvSpPr>
          <p:nvPr>
            <p:ph type="ftr" sz="quarter" idx="4"/>
          </p:nvPr>
        </p:nvSpPr>
        <p:spPr bwMode="auto">
          <a:xfrm>
            <a:off x="0" y="9236075"/>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3079" name="Rectangle 7"/>
          <p:cNvSpPr>
            <a:spLocks noGrp="1" noChangeArrowheads="1"/>
          </p:cNvSpPr>
          <p:nvPr>
            <p:ph type="sldNum" sz="quarter" idx="5"/>
          </p:nvPr>
        </p:nvSpPr>
        <p:spPr bwMode="auto">
          <a:xfrm>
            <a:off x="3884613" y="9236075"/>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57629AB-60C2-4751-99D7-73094838F50E}" type="slidenum">
              <a:rPr lang="en-US" altLang="ja-JP"/>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742950" y="692150"/>
            <a:ext cx="8420100" cy="1470025"/>
          </a:xfrm>
        </p:spPr>
        <p:txBody>
          <a:bodyPr/>
          <a:lstStyle>
            <a:lvl1pPr>
              <a:defRPr/>
            </a:lvl1pPr>
          </a:lstStyle>
          <a:p>
            <a:r>
              <a:rPr lang="ja-JP" altLang="en-US"/>
              <a:t>マスタ タイトルの書式設定</a:t>
            </a:r>
          </a:p>
        </p:txBody>
      </p:sp>
      <p:sp>
        <p:nvSpPr>
          <p:cNvPr id="7171" name="Rectangle 3"/>
          <p:cNvSpPr>
            <a:spLocks noGrp="1" noChangeArrowheads="1"/>
          </p:cNvSpPr>
          <p:nvPr>
            <p:ph type="subTitle" idx="1"/>
          </p:nvPr>
        </p:nvSpPr>
        <p:spPr>
          <a:xfrm>
            <a:off x="776288" y="2492375"/>
            <a:ext cx="6697662" cy="2952750"/>
          </a:xfrm>
        </p:spPr>
        <p:txBody>
          <a:bodyPr/>
          <a:lstStyle>
            <a:lvl1pPr marL="0" indent="0">
              <a:buFont typeface="Arial" charset="0"/>
              <a:buNone/>
              <a:defRPr>
                <a:solidFill>
                  <a:srgbClr val="65C1FF"/>
                </a:solidFill>
              </a:defRPr>
            </a:lvl1pPr>
          </a:lstStyle>
          <a:p>
            <a:r>
              <a:rPr lang="ja-JP" altLang="en-US"/>
              <a:t>マスタ サブタイトルの書式設定</a:t>
            </a:r>
          </a:p>
        </p:txBody>
      </p:sp>
      <p:sp>
        <p:nvSpPr>
          <p:cNvPr id="7172" name="Rectangle 4"/>
          <p:cNvSpPr>
            <a:spLocks noGrp="1" noChangeArrowheads="1"/>
          </p:cNvSpPr>
          <p:nvPr>
            <p:ph type="dt" sz="half" idx="2"/>
          </p:nvPr>
        </p:nvSpPr>
        <p:spPr/>
        <p:txBody>
          <a:bodyPr/>
          <a:lstStyle>
            <a:lvl1pPr>
              <a:defRPr/>
            </a:lvl1pPr>
          </a:lstStyle>
          <a:p>
            <a:endParaRPr lang="en-US" altLang="ja-JP"/>
          </a:p>
        </p:txBody>
      </p:sp>
      <p:sp>
        <p:nvSpPr>
          <p:cNvPr id="7173" name="Rectangle 5"/>
          <p:cNvSpPr>
            <a:spLocks noGrp="1" noChangeArrowheads="1"/>
          </p:cNvSpPr>
          <p:nvPr>
            <p:ph type="ftr" sz="quarter" idx="3"/>
          </p:nvPr>
        </p:nvSpPr>
        <p:spPr/>
        <p:txBody>
          <a:bodyPr/>
          <a:lstStyle>
            <a:lvl1pPr>
              <a:defRPr/>
            </a:lvl1pPr>
          </a:lstStyle>
          <a:p>
            <a:endParaRPr lang="en-US" altLang="ja-JP"/>
          </a:p>
        </p:txBody>
      </p:sp>
      <p:sp>
        <p:nvSpPr>
          <p:cNvPr id="7174" name="Rectangle 6"/>
          <p:cNvSpPr>
            <a:spLocks noGrp="1" noChangeArrowheads="1"/>
          </p:cNvSpPr>
          <p:nvPr>
            <p:ph type="sldNum" sz="quarter" idx="4"/>
          </p:nvPr>
        </p:nvSpPr>
        <p:spPr/>
        <p:txBody>
          <a:bodyPr/>
          <a:lstStyle>
            <a:lvl1pPr>
              <a:defRPr/>
            </a:lvl1pPr>
          </a:lstStyle>
          <a:p>
            <a:fld id="{D33933F1-5909-4B8A-A60F-A27AF72282B2}" type="slidenum">
              <a:rPr lang="en-US" altLang="ja-JP"/>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5378EBAD-0F5B-455A-A8C8-14AD0F215B55}" type="slidenum">
              <a:rPr lang="en-US" altLang="ja-JP"/>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0" y="274638"/>
            <a:ext cx="65341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A6091043-F925-4A74-9395-CE18B4B8FD3A}" type="slidenum">
              <a:rPr lang="en-US" altLang="ja-JP"/>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69B629BB-CECF-4606-86C2-E8F696E39505}" type="slidenum">
              <a:rPr lang="en-US" altLang="ja-JP"/>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9CA0C426-DCAA-4C1D-836F-8A78D55FA34C}" type="slidenum">
              <a:rPr lang="en-US" altLang="ja-JP"/>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52255ADC-5E83-4CBA-BEB5-236BFE9FED8F}" type="slidenum">
              <a:rPr lang="en-US" altLang="ja-JP"/>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E77310F8-14ED-4CCC-85B2-DC11D31E856C}" type="slidenum">
              <a:rPr lang="en-US" altLang="ja-JP"/>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F301A879-31C8-46D9-B457-31808515FE33}" type="slidenum">
              <a:rPr lang="en-US" altLang="ja-JP"/>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2BD3E1CC-342C-4683-958B-457E5D83AB44}" type="slidenum">
              <a:rPr lang="en-US" altLang="ja-JP"/>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7A8A0EE2-EC29-40FB-8AC7-B6B9059BECB9}" type="slidenum">
              <a:rPr lang="en-US" altLang="ja-JP"/>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C061A4B8-E42C-4AC9-B916-F450CBAB6FD1}" type="slidenum">
              <a:rPr lang="en-US" altLang="ja-JP"/>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w="9525">
            <a:noFill/>
            <a:miter lim="800000"/>
            <a:headEnd/>
            <a:tailEnd/>
          </a:ln>
          <a:effectLst>
            <a:outerShdw dist="35921" dir="2700000" algn="ctr" rotWithShape="0">
              <a:schemeClr val="bg1"/>
            </a:outerShdw>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95300" y="1600200"/>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8F8E16B-7541-4B16-862C-E241DF2716CA}" type="slidenum">
              <a:rPr lang="en-US" altLang="ja-JP"/>
              <a:pPr/>
              <a:t>&lt;#&gt;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spcBef>
          <a:spcPct val="0"/>
        </a:spcBef>
        <a:spcAft>
          <a:spcPct val="0"/>
        </a:spcAft>
        <a:defRPr kumimoji="1" sz="4000">
          <a:solidFill>
            <a:srgbClr val="0099FF"/>
          </a:solidFill>
          <a:latin typeface="+mj-lt"/>
          <a:ea typeface="+mj-ea"/>
          <a:cs typeface="+mj-cs"/>
        </a:defRPr>
      </a:lvl1pPr>
      <a:lvl2pPr algn="l" rtl="0" fontAlgn="base">
        <a:spcBef>
          <a:spcPct val="0"/>
        </a:spcBef>
        <a:spcAft>
          <a:spcPct val="0"/>
        </a:spcAft>
        <a:defRPr kumimoji="1" sz="4000">
          <a:solidFill>
            <a:srgbClr val="0099FF"/>
          </a:solidFill>
          <a:latin typeface="Arial" charset="0"/>
          <a:ea typeface="ＭＳ Ｐゴシック" charset="-128"/>
        </a:defRPr>
      </a:lvl2pPr>
      <a:lvl3pPr algn="l" rtl="0" fontAlgn="base">
        <a:spcBef>
          <a:spcPct val="0"/>
        </a:spcBef>
        <a:spcAft>
          <a:spcPct val="0"/>
        </a:spcAft>
        <a:defRPr kumimoji="1" sz="4000">
          <a:solidFill>
            <a:srgbClr val="0099FF"/>
          </a:solidFill>
          <a:latin typeface="Arial" charset="0"/>
          <a:ea typeface="ＭＳ Ｐゴシック" charset="-128"/>
        </a:defRPr>
      </a:lvl3pPr>
      <a:lvl4pPr algn="l" rtl="0" fontAlgn="base">
        <a:spcBef>
          <a:spcPct val="0"/>
        </a:spcBef>
        <a:spcAft>
          <a:spcPct val="0"/>
        </a:spcAft>
        <a:defRPr kumimoji="1" sz="4000">
          <a:solidFill>
            <a:srgbClr val="0099FF"/>
          </a:solidFill>
          <a:latin typeface="Arial" charset="0"/>
          <a:ea typeface="ＭＳ Ｐゴシック" charset="-128"/>
        </a:defRPr>
      </a:lvl4pPr>
      <a:lvl5pPr algn="l" rtl="0" fontAlgn="base">
        <a:spcBef>
          <a:spcPct val="0"/>
        </a:spcBef>
        <a:spcAft>
          <a:spcPct val="0"/>
        </a:spcAft>
        <a:defRPr kumimoji="1" sz="4000">
          <a:solidFill>
            <a:srgbClr val="0099FF"/>
          </a:solidFill>
          <a:latin typeface="Arial" charset="0"/>
          <a:ea typeface="ＭＳ Ｐゴシック" charset="-128"/>
        </a:defRPr>
      </a:lvl5pPr>
      <a:lvl6pPr marL="457200" algn="l" rtl="0" fontAlgn="base">
        <a:spcBef>
          <a:spcPct val="0"/>
        </a:spcBef>
        <a:spcAft>
          <a:spcPct val="0"/>
        </a:spcAft>
        <a:defRPr kumimoji="1" sz="4000">
          <a:solidFill>
            <a:srgbClr val="0099FF"/>
          </a:solidFill>
          <a:latin typeface="Arial" charset="0"/>
          <a:ea typeface="ＭＳ Ｐゴシック" charset="-128"/>
        </a:defRPr>
      </a:lvl6pPr>
      <a:lvl7pPr marL="914400" algn="l" rtl="0" fontAlgn="base">
        <a:spcBef>
          <a:spcPct val="0"/>
        </a:spcBef>
        <a:spcAft>
          <a:spcPct val="0"/>
        </a:spcAft>
        <a:defRPr kumimoji="1" sz="4000">
          <a:solidFill>
            <a:srgbClr val="0099FF"/>
          </a:solidFill>
          <a:latin typeface="Arial" charset="0"/>
          <a:ea typeface="ＭＳ Ｐゴシック" charset="-128"/>
        </a:defRPr>
      </a:lvl7pPr>
      <a:lvl8pPr marL="1371600" algn="l" rtl="0" fontAlgn="base">
        <a:spcBef>
          <a:spcPct val="0"/>
        </a:spcBef>
        <a:spcAft>
          <a:spcPct val="0"/>
        </a:spcAft>
        <a:defRPr kumimoji="1" sz="4000">
          <a:solidFill>
            <a:srgbClr val="0099FF"/>
          </a:solidFill>
          <a:latin typeface="Arial" charset="0"/>
          <a:ea typeface="ＭＳ Ｐゴシック" charset="-128"/>
        </a:defRPr>
      </a:lvl8pPr>
      <a:lvl9pPr marL="1828800" algn="l" rtl="0" fontAlgn="base">
        <a:spcBef>
          <a:spcPct val="0"/>
        </a:spcBef>
        <a:spcAft>
          <a:spcPct val="0"/>
        </a:spcAft>
        <a:defRPr kumimoji="1" sz="4000">
          <a:solidFill>
            <a:srgbClr val="0099FF"/>
          </a:solidFill>
          <a:latin typeface="Arial" charset="0"/>
          <a:ea typeface="ＭＳ Ｐゴシック" charset="-128"/>
        </a:defRPr>
      </a:lvl9pPr>
    </p:titleStyle>
    <p:bodyStyle>
      <a:lvl1pPr marL="342900" indent="-342900" algn="l" rtl="0" fontAlgn="base">
        <a:spcBef>
          <a:spcPct val="20000"/>
        </a:spcBef>
        <a:spcAft>
          <a:spcPct val="0"/>
        </a:spcAft>
        <a:buFont typeface="Arial" charset="0"/>
        <a:buBlip>
          <a:blip r:embed="rId14"/>
        </a:buBlip>
        <a:defRPr kumimoji="1" sz="3200">
          <a:solidFill>
            <a:schemeClr val="bg2"/>
          </a:solidFill>
          <a:latin typeface="+mn-lt"/>
          <a:ea typeface="+mn-ea"/>
          <a:cs typeface="+mn-cs"/>
        </a:defRPr>
      </a:lvl1pPr>
      <a:lvl2pPr marL="742950" indent="-285750" algn="l" rtl="0" fontAlgn="base">
        <a:spcBef>
          <a:spcPct val="20000"/>
        </a:spcBef>
        <a:spcAft>
          <a:spcPct val="0"/>
        </a:spcAft>
        <a:buFont typeface="Arial" charset="0"/>
        <a:buBlip>
          <a:blip r:embed="rId14"/>
        </a:buBlip>
        <a:defRPr kumimoji="1" sz="2800">
          <a:solidFill>
            <a:schemeClr val="bg2"/>
          </a:solidFill>
          <a:latin typeface="+mn-lt"/>
          <a:ea typeface="+mn-ea"/>
        </a:defRPr>
      </a:lvl2pPr>
      <a:lvl3pPr marL="1143000" indent="-228600" algn="l" rtl="0" fontAlgn="base">
        <a:spcBef>
          <a:spcPct val="20000"/>
        </a:spcBef>
        <a:spcAft>
          <a:spcPct val="0"/>
        </a:spcAft>
        <a:buFont typeface="Arial" charset="0"/>
        <a:buBlip>
          <a:blip r:embed="rId14"/>
        </a:buBlip>
        <a:defRPr kumimoji="1" sz="2400">
          <a:solidFill>
            <a:schemeClr val="bg2"/>
          </a:solidFill>
          <a:latin typeface="+mn-lt"/>
          <a:ea typeface="+mn-ea"/>
        </a:defRPr>
      </a:lvl3pPr>
      <a:lvl4pPr marL="16002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4pPr>
      <a:lvl5pPr marL="20574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5pPr>
      <a:lvl6pPr marL="25146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6pPr>
      <a:lvl7pPr marL="29718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7pPr>
      <a:lvl8pPr marL="34290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8pPr>
      <a:lvl9pPr marL="38862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r>
              <a:rPr lang="ja-JP" altLang="en-US" dirty="0" smtClean="0"/>
              <a:t>海運業界について</a:t>
            </a:r>
            <a:endParaRPr lang="ja-JP" altLang="ja-JP" dirty="0"/>
          </a:p>
        </p:txBody>
      </p:sp>
      <p:sp>
        <p:nvSpPr>
          <p:cNvPr id="9219" name="Rectangle 3"/>
          <p:cNvSpPr>
            <a:spLocks noGrp="1" noChangeArrowheads="1"/>
          </p:cNvSpPr>
          <p:nvPr>
            <p:ph type="subTitle" idx="1"/>
          </p:nvPr>
        </p:nvSpPr>
        <p:spPr/>
        <p:txBody>
          <a:bodyPr/>
          <a:lstStyle/>
          <a:p>
            <a:endParaRPr lang="en-US" altLang="ja-JP" dirty="0" smtClean="0"/>
          </a:p>
          <a:p>
            <a:endParaRPr lang="ja-JP" altLang="ja-JP"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利益のカギは不定期船</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金融危機前まで、海運業界が好調であったのはこの不定期船の利用が中国をはじめとする新興国で活発であったため</a:t>
            </a:r>
            <a:endParaRPr kumimoji="1" lang="en-US" altLang="ja-JP" dirty="0" smtClean="0"/>
          </a:p>
          <a:p>
            <a:endParaRPr lang="en-US" altLang="ja-JP" dirty="0" smtClean="0"/>
          </a:p>
          <a:p>
            <a:r>
              <a:rPr lang="ja-JP" altLang="en-US" dirty="0" smtClean="0"/>
              <a:t>今後、不定期船の需要をどう活性化させていくかが、海運業界のカギとなる</a:t>
            </a:r>
            <a:endParaRPr lang="en-US" altLang="ja-JP"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海運には大きく分けて２つある</a:t>
            </a:r>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r>
              <a:rPr kumimoji="1" lang="ja-JP" altLang="en-US" dirty="0" smtClean="0"/>
              <a:t>内航海運</a:t>
            </a:r>
            <a:endParaRPr kumimoji="1" lang="en-US" altLang="ja-JP" dirty="0" smtClean="0"/>
          </a:p>
          <a:p>
            <a:pPr>
              <a:buNone/>
            </a:pPr>
            <a:r>
              <a:rPr lang="ja-JP" altLang="en-US" dirty="0" smtClean="0"/>
              <a:t>　国内から国内への運送を担う</a:t>
            </a:r>
            <a:endParaRPr lang="en-US" altLang="ja-JP" dirty="0" smtClean="0"/>
          </a:p>
          <a:p>
            <a:endParaRPr kumimoji="1" lang="en-US" altLang="ja-JP" dirty="0"/>
          </a:p>
          <a:p>
            <a:r>
              <a:rPr lang="ja-JP" altLang="en-US" dirty="0" smtClean="0"/>
              <a:t>外航海運</a:t>
            </a:r>
            <a:endParaRPr lang="en-US" altLang="ja-JP" dirty="0" smtClean="0"/>
          </a:p>
          <a:p>
            <a:pPr>
              <a:buNone/>
            </a:pPr>
            <a:r>
              <a:rPr lang="ja-JP" altLang="en-US" dirty="0" smtClean="0"/>
              <a:t>　国内と国外の運送を担う</a:t>
            </a:r>
            <a:endParaRPr lang="en-US" altLang="ja-JP"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島国と</a:t>
            </a:r>
            <a:r>
              <a:rPr lang="ja-JP" altLang="en-US" dirty="0" smtClean="0"/>
              <a:t>いう特殊性</a:t>
            </a:r>
            <a:endParaRPr kumimoji="1" lang="ja-JP" altLang="en-US" dirty="0"/>
          </a:p>
        </p:txBody>
      </p:sp>
      <p:sp>
        <p:nvSpPr>
          <p:cNvPr id="3" name="コンテンツ プレースホルダ 2"/>
          <p:cNvSpPr>
            <a:spLocks noGrp="1"/>
          </p:cNvSpPr>
          <p:nvPr>
            <p:ph idx="1"/>
          </p:nvPr>
        </p:nvSpPr>
        <p:spPr/>
        <p:txBody>
          <a:bodyPr/>
          <a:lstStyle/>
          <a:p>
            <a:endParaRPr lang="en-US" altLang="ja-JP" dirty="0" smtClean="0"/>
          </a:p>
          <a:p>
            <a:r>
              <a:rPr lang="ja-JP" altLang="en-US" dirty="0" smtClean="0"/>
              <a:t>日本は島国で周りを海に囲まれている</a:t>
            </a:r>
            <a:endParaRPr kumimoji="1" lang="en-US" altLang="ja-JP" dirty="0" smtClean="0"/>
          </a:p>
          <a:p>
            <a:endParaRPr kumimoji="1" lang="en-US" altLang="ja-JP" dirty="0" smtClean="0"/>
          </a:p>
          <a:p>
            <a:r>
              <a:rPr kumimoji="1" lang="ja-JP" altLang="en-US" dirty="0" smtClean="0"/>
              <a:t>日本は輸入・輸出が盛んな国であり、それを担う海運業は重要な産業</a:t>
            </a:r>
            <a:endParaRPr kumimoji="1" lang="en-US" altLang="ja-JP" dirty="0" smtClean="0"/>
          </a:p>
          <a:p>
            <a:endParaRPr lang="en-US" altLang="ja-JP"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日本は輸入・輸出大国</a:t>
            </a:r>
            <a:endParaRPr kumimoji="1" lang="ja-JP" altLang="en-US" dirty="0"/>
          </a:p>
        </p:txBody>
      </p:sp>
      <p:sp>
        <p:nvSpPr>
          <p:cNvPr id="3" name="コンテンツ プレースホルダ 2"/>
          <p:cNvSpPr>
            <a:spLocks noGrp="1"/>
          </p:cNvSpPr>
          <p:nvPr>
            <p:ph idx="1"/>
          </p:nvPr>
        </p:nvSpPr>
        <p:spPr/>
        <p:txBody>
          <a:bodyPr/>
          <a:lstStyle/>
          <a:p>
            <a:r>
              <a:rPr lang="ja-JP" altLang="en-US" dirty="0"/>
              <a:t>輸入依存度が８０％を超えるもの</a:t>
            </a:r>
            <a:endParaRPr lang="en-US" altLang="ja-JP" dirty="0"/>
          </a:p>
          <a:p>
            <a:pPr>
              <a:buNone/>
            </a:pPr>
            <a:r>
              <a:rPr lang="ja-JP" altLang="en-US" dirty="0" smtClean="0"/>
              <a:t>　綿花（１００％）、羊毛（１００％）、小麦（８６％）、大豆（９５％）、とうもろこし（１００％）、木材（８０％）</a:t>
            </a:r>
            <a:endParaRPr lang="en-US" altLang="ja-JP" dirty="0" smtClean="0"/>
          </a:p>
          <a:p>
            <a:pPr algn="r">
              <a:buNone/>
            </a:pPr>
            <a:r>
              <a:rPr lang="ja-JP" altLang="en-US" sz="1800" dirty="0" smtClean="0"/>
              <a:t>（食料需給表</a:t>
            </a:r>
            <a:r>
              <a:rPr lang="en-US" altLang="ja-JP" sz="1800" dirty="0" smtClean="0"/>
              <a:t>2007</a:t>
            </a:r>
            <a:r>
              <a:rPr lang="ja-JP" altLang="en-US" sz="1800" dirty="0" err="1" smtClean="0"/>
              <a:t>、</a:t>
            </a:r>
            <a:r>
              <a:rPr lang="ja-JP" altLang="en-US" sz="1800" dirty="0" smtClean="0"/>
              <a:t>森林林業白書</a:t>
            </a:r>
            <a:r>
              <a:rPr lang="en-US" altLang="ja-JP" sz="1800" dirty="0" smtClean="0"/>
              <a:t>2008)</a:t>
            </a:r>
          </a:p>
          <a:p>
            <a:pPr>
              <a:buNone/>
            </a:pPr>
            <a:r>
              <a:rPr kumimoji="1" lang="ja-JP" altLang="en-US" dirty="0"/>
              <a:t>　</a:t>
            </a:r>
            <a:r>
              <a:rPr kumimoji="1" lang="ja-JP" altLang="en-US" dirty="0" smtClean="0"/>
              <a:t>原油（９９．６％）、石炭（１００％）、</a:t>
            </a:r>
            <a:r>
              <a:rPr kumimoji="1" lang="en-US" altLang="ja-JP" dirty="0" smtClean="0"/>
              <a:t>LNG</a:t>
            </a:r>
            <a:r>
              <a:rPr kumimoji="1" lang="ja-JP" altLang="en-US" dirty="0" smtClean="0"/>
              <a:t>（９６．４％）、鉄鉱石（１億３８８９万ｔ）、ニッケル鉱石（４３０万ｔ）</a:t>
            </a:r>
            <a:endParaRPr kumimoji="1" lang="en-US" altLang="ja-JP" dirty="0" smtClean="0"/>
          </a:p>
          <a:p>
            <a:pPr algn="r">
              <a:buNone/>
            </a:pPr>
            <a:r>
              <a:rPr lang="ja-JP" altLang="en-US" sz="1800" dirty="0" smtClean="0"/>
              <a:t>（エネルギー白書２００８、財務省統計）</a:t>
            </a:r>
            <a:endParaRPr kumimoji="1" lang="ja-JP" alt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海運はクリーンな運輸</a:t>
            </a:r>
            <a:endParaRPr kumimoji="1" lang="ja-JP" altLang="en-US" dirty="0"/>
          </a:p>
        </p:txBody>
      </p:sp>
      <p:graphicFrame>
        <p:nvGraphicFramePr>
          <p:cNvPr id="4" name="コンテンツ プレースホルダ 3"/>
          <p:cNvGraphicFramePr>
            <a:graphicFrameLocks noGrp="1"/>
          </p:cNvGraphicFramePr>
          <p:nvPr>
            <p:ph idx="1"/>
          </p:nvPr>
        </p:nvGraphicFramePr>
        <p:xfrm>
          <a:off x="495300" y="1600200"/>
          <a:ext cx="89154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国内の海運業界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日本郵船・商船三井・川崎汽船の３社が国内シェアの９割を握っている</a:t>
            </a:r>
            <a:endParaRPr kumimoji="1" lang="en-US" altLang="ja-JP" dirty="0" smtClean="0"/>
          </a:p>
          <a:p>
            <a:endParaRPr lang="en-US" altLang="ja-JP" dirty="0"/>
          </a:p>
          <a:p>
            <a:r>
              <a:rPr lang="ja-JP" altLang="en-US" dirty="0" smtClean="0"/>
              <a:t>世界的にはマースク・ライン（デンマーク）が業界首位、</a:t>
            </a:r>
            <a:r>
              <a:rPr lang="en-US" altLang="ja-JP" dirty="0" smtClean="0"/>
              <a:t>2</a:t>
            </a:r>
            <a:r>
              <a:rPr lang="ja-JP" altLang="en-US" dirty="0" smtClean="0"/>
              <a:t>位に</a:t>
            </a:r>
            <a:r>
              <a:rPr lang="en-US" altLang="ja-JP" dirty="0" smtClean="0"/>
              <a:t>MSC</a:t>
            </a:r>
            <a:r>
              <a:rPr lang="ja-JP" altLang="en-US" dirty="0" smtClean="0"/>
              <a:t>（スイス）、</a:t>
            </a:r>
            <a:r>
              <a:rPr lang="en-US" altLang="ja-JP" dirty="0" smtClean="0"/>
              <a:t>3</a:t>
            </a:r>
            <a:r>
              <a:rPr lang="ja-JP" altLang="en-US" dirty="0" smtClean="0"/>
              <a:t>位に</a:t>
            </a:r>
            <a:r>
              <a:rPr lang="en-US" altLang="ja-JP" dirty="0" smtClean="0"/>
              <a:t>CMA CGM</a:t>
            </a:r>
            <a:r>
              <a:rPr lang="ja-JP" altLang="en-US" dirty="0" smtClean="0"/>
              <a:t>（仏）、</a:t>
            </a:r>
            <a:r>
              <a:rPr lang="en-US" altLang="ja-JP" dirty="0" smtClean="0"/>
              <a:t>4</a:t>
            </a:r>
            <a:r>
              <a:rPr lang="ja-JP" altLang="en-US" dirty="0" smtClean="0"/>
              <a:t>位エヴァーグリーン（台）、</a:t>
            </a:r>
            <a:r>
              <a:rPr lang="en-US" altLang="ja-JP" dirty="0" smtClean="0"/>
              <a:t>5</a:t>
            </a:r>
            <a:r>
              <a:rPr lang="ja-JP" altLang="en-US" dirty="0" smtClean="0"/>
              <a:t>位ハパック・ロイド（独）となっており、日本郵船は</a:t>
            </a:r>
            <a:r>
              <a:rPr lang="en-US" altLang="ja-JP" dirty="0" smtClean="0"/>
              <a:t>9</a:t>
            </a:r>
            <a:r>
              <a:rPr lang="ja-JP" altLang="en-US" dirty="0" smtClean="0"/>
              <a:t>位、商船三井は</a:t>
            </a:r>
            <a:r>
              <a:rPr lang="en-US" altLang="ja-JP" dirty="0" smtClean="0"/>
              <a:t>12</a:t>
            </a:r>
            <a:r>
              <a:rPr lang="ja-JP" altLang="en-US" dirty="0" smtClean="0"/>
              <a:t>位、川崎汽船は</a:t>
            </a:r>
            <a:r>
              <a:rPr lang="en-US" altLang="ja-JP" dirty="0" smtClean="0"/>
              <a:t>13</a:t>
            </a:r>
            <a:r>
              <a:rPr lang="ja-JP" altLang="en-US" dirty="0" smtClean="0"/>
              <a:t>位に位置付けている</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最近の動向</a:t>
            </a:r>
            <a:endParaRPr kumimoji="1" lang="ja-JP" altLang="en-US" dirty="0"/>
          </a:p>
        </p:txBody>
      </p:sp>
      <p:pic>
        <p:nvPicPr>
          <p:cNvPr id="4" name="コンテンツ プレースホルダ 3" descr="z03-kaiun-g01.png"/>
          <p:cNvPicPr>
            <a:picLocks noGrp="1" noChangeAspect="1"/>
          </p:cNvPicPr>
          <p:nvPr>
            <p:ph idx="1"/>
          </p:nvPr>
        </p:nvPicPr>
        <p:blipFill>
          <a:blip r:embed="rId2"/>
          <a:stretch>
            <a:fillRect/>
          </a:stretch>
        </p:blipFill>
        <p:spPr>
          <a:xfrm>
            <a:off x="380968" y="2928934"/>
            <a:ext cx="4352610" cy="2901739"/>
          </a:xfrm>
        </p:spPr>
      </p:pic>
      <p:sp>
        <p:nvSpPr>
          <p:cNvPr id="5" name="テキスト ボックス 4"/>
          <p:cNvSpPr txBox="1"/>
          <p:nvPr/>
        </p:nvSpPr>
        <p:spPr>
          <a:xfrm>
            <a:off x="4595810" y="1428736"/>
            <a:ext cx="4714908" cy="3785652"/>
          </a:xfrm>
          <a:prstGeom prst="rect">
            <a:avLst/>
          </a:prstGeom>
          <a:noFill/>
        </p:spPr>
        <p:txBody>
          <a:bodyPr wrap="square" rtlCol="0">
            <a:spAutoFit/>
          </a:bodyPr>
          <a:lstStyle/>
          <a:p>
            <a:r>
              <a:rPr kumimoji="1" lang="ja-JP" altLang="en-US" sz="2400" dirty="0" smtClean="0">
                <a:solidFill>
                  <a:schemeClr val="bg2">
                    <a:lumMod val="75000"/>
                  </a:schemeClr>
                </a:solidFill>
              </a:rPr>
              <a:t>平成</a:t>
            </a:r>
            <a:r>
              <a:rPr kumimoji="1" lang="en-US" altLang="ja-JP" sz="2400" dirty="0" smtClean="0">
                <a:solidFill>
                  <a:schemeClr val="bg2">
                    <a:lumMod val="75000"/>
                  </a:schemeClr>
                </a:solidFill>
              </a:rPr>
              <a:t>19</a:t>
            </a:r>
            <a:r>
              <a:rPr kumimoji="1" lang="ja-JP" altLang="en-US" sz="2400" dirty="0" smtClean="0">
                <a:solidFill>
                  <a:schemeClr val="bg2">
                    <a:lumMod val="75000"/>
                  </a:schemeClr>
                </a:solidFill>
              </a:rPr>
              <a:t>年までは年々業界は拡大傾向に</a:t>
            </a:r>
            <a:r>
              <a:rPr lang="ja-JP" altLang="en-US" sz="2400" dirty="0" smtClean="0">
                <a:solidFill>
                  <a:schemeClr val="bg2">
                    <a:lumMod val="75000"/>
                  </a:schemeClr>
                </a:solidFill>
              </a:rPr>
              <a:t>あった。業界の拡大を牽引しているのが新興国による需要で、中国の鉄鉱石輸入など新興国を中心とした資源輸送が拡大を続け、過去まれに見る活況を呈していた。しかし、金融危機による新興国の景気停滞により、輸送量の減少、輸送価格の暴落により、苦境に立たされている。</a:t>
            </a:r>
            <a:endParaRPr kumimoji="1" lang="ja-JP" altLang="en-US" sz="2400" dirty="0">
              <a:solidFill>
                <a:schemeClr val="bg2">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来年度予想は各社とも大幅減</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2010</a:t>
            </a:r>
            <a:r>
              <a:rPr lang="ja-JP" altLang="en-US" dirty="0" smtClean="0"/>
              <a:t>年三月期の純利益は商船三井が前期比</a:t>
            </a:r>
            <a:r>
              <a:rPr lang="en-US" altLang="ja-JP" dirty="0" smtClean="0"/>
              <a:t>69</a:t>
            </a:r>
            <a:r>
              <a:rPr lang="ja-JP" altLang="en-US" dirty="0" smtClean="0"/>
              <a:t>％減の</a:t>
            </a:r>
            <a:r>
              <a:rPr lang="en-US" altLang="ja-JP" dirty="0" smtClean="0"/>
              <a:t>400</a:t>
            </a:r>
            <a:r>
              <a:rPr lang="ja-JP" altLang="en-US" dirty="0" smtClean="0"/>
              <a:t>億円、日本郵船が</a:t>
            </a:r>
            <a:r>
              <a:rPr lang="en-US" altLang="ja-JP" dirty="0" smtClean="0"/>
              <a:t>68</a:t>
            </a:r>
            <a:r>
              <a:rPr lang="ja-JP" altLang="en-US" dirty="0" smtClean="0"/>
              <a:t>％減の</a:t>
            </a:r>
            <a:r>
              <a:rPr lang="en-US" altLang="ja-JP" dirty="0" smtClean="0"/>
              <a:t>180</a:t>
            </a:r>
            <a:r>
              <a:rPr lang="ja-JP" altLang="en-US" dirty="0" smtClean="0"/>
              <a:t>億円、川崎汽船が</a:t>
            </a:r>
            <a:r>
              <a:rPr lang="en-US" altLang="ja-JP" dirty="0" smtClean="0"/>
              <a:t>80</a:t>
            </a:r>
            <a:r>
              <a:rPr lang="ja-JP" altLang="en-US" dirty="0" smtClean="0"/>
              <a:t>％減の</a:t>
            </a:r>
            <a:r>
              <a:rPr lang="en-US" altLang="ja-JP" dirty="0" smtClean="0"/>
              <a:t>65</a:t>
            </a:r>
            <a:r>
              <a:rPr lang="ja-JP" altLang="en-US" dirty="0" smtClean="0"/>
              <a:t>億円の見通し。</a:t>
            </a:r>
            <a:endParaRPr lang="en-US" altLang="ja-JP" dirty="0" smtClean="0"/>
          </a:p>
          <a:p>
            <a:endParaRPr kumimoji="1" lang="en-US" altLang="ja-JP" dirty="0"/>
          </a:p>
          <a:p>
            <a:r>
              <a:rPr lang="ja-JP" altLang="en-US" dirty="0" smtClean="0"/>
              <a:t>各社とも中国向け鉄鋼関連と自動車の需要増とコンテナ船の供給過剰の解消を期待するが、回復基調に戻るのは秋以降になりそう。</a:t>
            </a:r>
            <a:endParaRPr lang="en-US" altLang="ja-JP" dirty="0" smtClean="0"/>
          </a:p>
          <a:p>
            <a:pPr algn="r">
              <a:buNone/>
            </a:pPr>
            <a:r>
              <a:rPr kumimoji="1" lang="ja-JP" altLang="en-US" sz="2000" dirty="0" smtClean="0"/>
              <a:t>（</a:t>
            </a:r>
            <a:r>
              <a:rPr lang="ja-JP" altLang="en-US" sz="2000" dirty="0" smtClean="0"/>
              <a:t> </a:t>
            </a:r>
            <a:r>
              <a:rPr lang="en-US" altLang="ja-JP" sz="2000" dirty="0" smtClean="0"/>
              <a:t>2009/04/28, </a:t>
            </a:r>
            <a:r>
              <a:rPr lang="ja-JP" altLang="en-US" sz="2000" dirty="0" smtClean="0"/>
              <a:t>日経産業新聞</a:t>
            </a:r>
            <a:r>
              <a:rPr lang="en-US" altLang="ja-JP" sz="2000" dirty="0" smtClean="0"/>
              <a:t>, 18</a:t>
            </a:r>
            <a:r>
              <a:rPr lang="ja-JP" altLang="en-US" sz="2000" dirty="0" smtClean="0"/>
              <a:t>ページ</a:t>
            </a:r>
            <a:r>
              <a:rPr kumimoji="1" lang="ja-JP" altLang="en-US" sz="2000" dirty="0" smtClean="0"/>
              <a:t>）</a:t>
            </a:r>
            <a:endParaRPr kumimoji="1" lang="ja-JP"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定期船と不定期船</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大きく分けて定期船と不定期船に分けられる</a:t>
            </a:r>
            <a:endParaRPr kumimoji="1" lang="en-US" altLang="ja-JP" dirty="0" smtClean="0"/>
          </a:p>
          <a:p>
            <a:r>
              <a:rPr lang="ja-JP" altLang="en-US" dirty="0" smtClean="0"/>
              <a:t>定期船は日用品・精密機械など工業製品などを運ぶもので、輸送を依頼する会社と長期契約を結ぶ。長期で安定した収入が見込める代わりに運賃単価は安く、利益は少ない。</a:t>
            </a:r>
            <a:endParaRPr lang="en-US" altLang="ja-JP" dirty="0" smtClean="0"/>
          </a:p>
          <a:p>
            <a:r>
              <a:rPr lang="ja-JP" altLang="en-US" dirty="0"/>
              <a:t>不定期船</a:t>
            </a:r>
            <a:r>
              <a:rPr lang="ja-JP" altLang="en-US" dirty="0" smtClean="0"/>
              <a:t>は鉄鉱石・石炭・穀物などを運ぶバラ積み船と自動車船が中心で、短期の輸送契約のためその分運賃が高く、利益率が高い。</a:t>
            </a:r>
            <a:endParaRPr lang="en-US" altLang="ja-JP" dirty="0"/>
          </a:p>
        </p:txBody>
      </p:sp>
    </p:spTree>
  </p:cSld>
  <p:clrMapOvr>
    <a:masterClrMapping/>
  </p:clrMapOvr>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テーマ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テーマ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テーマ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テーマ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テーマ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テーマ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テーマ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TotalTime>
  <Words>503</Words>
  <Application>Microsoft Office PowerPoint</Application>
  <PresentationFormat>A4 210 x 297 mm</PresentationFormat>
  <Paragraphs>45</Paragraphs>
  <Slides>10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Arial</vt:lpstr>
      <vt:lpstr>ＭＳ Ｐゴシック</vt:lpstr>
      <vt:lpstr>ＭＳ Ｐ明朝</vt:lpstr>
      <vt:lpstr>Office テーマ</vt:lpstr>
      <vt:lpstr>海運業界について</vt:lpstr>
      <vt:lpstr>海運には大きく分けて２つある</vt:lpstr>
      <vt:lpstr>島国という特殊性</vt:lpstr>
      <vt:lpstr>日本は輸入・輸出大国</vt:lpstr>
      <vt:lpstr>海運はクリーンな運輸</vt:lpstr>
      <vt:lpstr>国内の海運業界</vt:lpstr>
      <vt:lpstr>最近の動向</vt:lpstr>
      <vt:lpstr>来年度予想は各社とも大幅減</vt:lpstr>
      <vt:lpstr>定期船と不定期船</vt:lpstr>
      <vt:lpstr>利益のカギは不定期船</vt:lpstr>
    </vt:vector>
  </TitlesOfParts>
  <Manager/>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海運業界について</dc:title>
  <dc:subject/>
  <dc:creator/>
  <cp:keywords/>
  <dc:description/>
  <cp:lastModifiedBy>fk072000</cp:lastModifiedBy>
  <cp:revision>19</cp:revision>
  <dcterms:created xsi:type="dcterms:W3CDTF">2006-06-22T06:54:35Z</dcterms:created>
  <dcterms:modified xsi:type="dcterms:W3CDTF">2009-05-08T06:42:25Z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TC101744041041</vt:lpwstr>
  </property>
</Properties>
</file>