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2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B4720DF1-D635-4115-A11C-6FA94F76ADB4}" type="datetimeFigureOut">
              <a:rPr kumimoji="1" lang="ja-JP" altLang="en-US" smtClean="0"/>
              <a:t>2009/6/25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4D5A667-A45D-4E77-ABA6-1E3FA4C15F38}" type="slidenum">
              <a:rPr kumimoji="1" lang="ja-JP" altLang="en-US" smtClean="0"/>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4720DF1-D635-4115-A11C-6FA94F76ADB4}" type="datetimeFigureOut">
              <a:rPr kumimoji="1" lang="ja-JP" altLang="en-US" smtClean="0"/>
              <a:t>2009/6/25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4D5A667-A45D-4E77-ABA6-1E3FA4C15F38}" type="slidenum">
              <a:rPr kumimoji="1" lang="ja-JP" altLang="en-US" smtClean="0"/>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4720DF1-D635-4115-A11C-6FA94F76ADB4}" type="datetimeFigureOut">
              <a:rPr kumimoji="1" lang="ja-JP" altLang="en-US" smtClean="0"/>
              <a:t>2009/6/25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4D5A667-A45D-4E77-ABA6-1E3FA4C15F38}" type="slidenum">
              <a:rPr kumimoji="1" lang="ja-JP" altLang="en-US" smtClean="0"/>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4720DF1-D635-4115-A11C-6FA94F76ADB4}" type="datetimeFigureOut">
              <a:rPr kumimoji="1" lang="ja-JP" altLang="en-US" smtClean="0"/>
              <a:t>2009/6/25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4D5A667-A45D-4E77-ABA6-1E3FA4C15F38}" type="slidenum">
              <a:rPr kumimoji="1" lang="ja-JP" altLang="en-US" smtClean="0"/>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B4720DF1-D635-4115-A11C-6FA94F76ADB4}" type="datetimeFigureOut">
              <a:rPr kumimoji="1" lang="ja-JP" altLang="en-US" smtClean="0"/>
              <a:t>2009/6/25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4D5A667-A45D-4E77-ABA6-1E3FA4C15F38}" type="slidenum">
              <a:rPr kumimoji="1" lang="ja-JP" altLang="en-US" smtClean="0"/>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B4720DF1-D635-4115-A11C-6FA94F76ADB4}" type="datetimeFigureOut">
              <a:rPr kumimoji="1" lang="ja-JP" altLang="en-US" smtClean="0"/>
              <a:t>2009/6/25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4D5A667-A45D-4E77-ABA6-1E3FA4C15F38}" type="slidenum">
              <a:rPr kumimoji="1" lang="ja-JP" altLang="en-US" smtClean="0"/>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B4720DF1-D635-4115-A11C-6FA94F76ADB4}" type="datetimeFigureOut">
              <a:rPr kumimoji="1" lang="ja-JP" altLang="en-US" smtClean="0"/>
              <a:t>2009/6/25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24D5A667-A45D-4E77-ABA6-1E3FA4C15F38}" type="slidenum">
              <a:rPr kumimoji="1" lang="ja-JP" altLang="en-US" smtClean="0"/>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B4720DF1-D635-4115-A11C-6FA94F76ADB4}" type="datetimeFigureOut">
              <a:rPr kumimoji="1" lang="ja-JP" altLang="en-US" smtClean="0"/>
              <a:t>2009/6/25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24D5A667-A45D-4E77-ABA6-1E3FA4C15F38}" type="slidenum">
              <a:rPr kumimoji="1" lang="ja-JP" altLang="en-US" smtClean="0"/>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4720DF1-D635-4115-A11C-6FA94F76ADB4}" type="datetimeFigureOut">
              <a:rPr kumimoji="1" lang="ja-JP" altLang="en-US" smtClean="0"/>
              <a:t>2009/6/25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24D5A667-A45D-4E77-ABA6-1E3FA4C15F38}" type="slidenum">
              <a:rPr kumimoji="1" lang="ja-JP" altLang="en-US" smtClean="0"/>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B4720DF1-D635-4115-A11C-6FA94F76ADB4}" type="datetimeFigureOut">
              <a:rPr kumimoji="1" lang="ja-JP" altLang="en-US" smtClean="0"/>
              <a:t>2009/6/25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4D5A667-A45D-4E77-ABA6-1E3FA4C15F38}" type="slidenum">
              <a:rPr kumimoji="1" lang="ja-JP" altLang="en-US" smtClean="0"/>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B4720DF1-D635-4115-A11C-6FA94F76ADB4}" type="datetimeFigureOut">
              <a:rPr kumimoji="1" lang="ja-JP" altLang="en-US" smtClean="0"/>
              <a:t>2009/6/25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4D5A667-A45D-4E77-ABA6-1E3FA4C15F38}" type="slidenum">
              <a:rPr kumimoji="1" lang="ja-JP" altLang="en-US" smtClean="0"/>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720DF1-D635-4115-A11C-6FA94F76ADB4}" type="datetimeFigureOut">
              <a:rPr kumimoji="1" lang="ja-JP" altLang="en-US" smtClean="0"/>
              <a:t>2009/6/25</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D5A667-A45D-4E77-ABA6-1E3FA4C15F38}" type="slidenum">
              <a:rPr kumimoji="1" lang="ja-JP" altLang="en-US" smtClean="0"/>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saihide.cpm.ehime-u.ac.jp/memo/archives/200504070032.php" TargetMode="External"/><Relationship Id="rId2" Type="http://schemas.openxmlformats.org/officeDocument/2006/relationships/hyperlink" Target="http://www.sankyo-kaihatsu.co.jp/SYODANREN_bosyu.htm" TargetMode="External"/><Relationship Id="rId1" Type="http://schemas.openxmlformats.org/officeDocument/2006/relationships/slideLayout" Target="../slideLayouts/slideLayout1.xml"/><Relationship Id="rId5" Type="http://schemas.openxmlformats.org/officeDocument/2006/relationships/hyperlink" Target="http://japanbrand.jp/column/practice-column/part67.html" TargetMode="External"/><Relationship Id="rId4" Type="http://schemas.openxmlformats.org/officeDocument/2006/relationships/hyperlink" Target="http://www.meti.go.jp/kohosys/press/0002883/0/020624brandkati-report.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0"/>
            <a:ext cx="415498" cy="369332"/>
          </a:xfrm>
          <a:prstGeom prst="rect">
            <a:avLst/>
          </a:prstGeom>
          <a:noFill/>
        </p:spPr>
        <p:txBody>
          <a:bodyPr wrap="none" rtlCol="0">
            <a:spAutoFit/>
          </a:bodyPr>
          <a:lstStyle/>
          <a:p>
            <a:r>
              <a:rPr kumimoji="1" lang="ja-JP" altLang="en-US" dirty="0" smtClean="0"/>
              <a:t>原</a:t>
            </a:r>
            <a:endParaRPr kumimoji="1" lang="ja-JP" altLang="en-US" dirty="0"/>
          </a:p>
        </p:txBody>
      </p:sp>
      <p:sp>
        <p:nvSpPr>
          <p:cNvPr id="5" name="テキスト ボックス 4"/>
          <p:cNvSpPr txBox="1"/>
          <p:nvPr/>
        </p:nvSpPr>
        <p:spPr>
          <a:xfrm>
            <a:off x="71406" y="357166"/>
            <a:ext cx="9704901" cy="6832640"/>
          </a:xfrm>
          <a:prstGeom prst="rect">
            <a:avLst/>
          </a:prstGeom>
          <a:noFill/>
        </p:spPr>
        <p:txBody>
          <a:bodyPr wrap="none" rtlCol="0">
            <a:spAutoFit/>
          </a:bodyPr>
          <a:lstStyle/>
          <a:p>
            <a:r>
              <a:rPr kumimoji="1" lang="ja-JP" altLang="en-US" sz="1200" dirty="0" smtClean="0"/>
              <a:t>①ポイント制度</a:t>
            </a:r>
            <a:endParaRPr kumimoji="1" lang="en-US" altLang="ja-JP" sz="1200" dirty="0" smtClean="0"/>
          </a:p>
          <a:p>
            <a:r>
              <a:rPr lang="ja-JP" altLang="en-US" sz="1200" dirty="0"/>
              <a:t>今回</a:t>
            </a:r>
            <a:r>
              <a:rPr lang="en-US" altLang="ja-JP" sz="1200" dirty="0" smtClean="0"/>
              <a:t>JA(</a:t>
            </a:r>
            <a:r>
              <a:rPr lang="ja-JP" altLang="en-US" sz="1200" dirty="0"/>
              <a:t>農協</a:t>
            </a:r>
            <a:r>
              <a:rPr lang="en-US" altLang="ja-JP" sz="1200" dirty="0" smtClean="0"/>
              <a:t>)</a:t>
            </a:r>
            <a:r>
              <a:rPr lang="ja-JP" altLang="en-US" sz="1200" dirty="0"/>
              <a:t>もポイント制度を導入していたのでそれを調べました。</a:t>
            </a:r>
            <a:r>
              <a:rPr lang="ja-JP" altLang="en-US" sz="1200" dirty="0" smtClean="0"/>
              <a:t> 総合</a:t>
            </a:r>
            <a:r>
              <a:rPr lang="ja-JP" altLang="en-US" sz="1200" dirty="0"/>
              <a:t>ポイント制度</a:t>
            </a:r>
            <a:r>
              <a:rPr lang="en-US" altLang="ja-JP" sz="1200" dirty="0"/>
              <a:t>｢</a:t>
            </a:r>
            <a:r>
              <a:rPr lang="ja-JP" altLang="en-US" sz="1200" dirty="0" err="1"/>
              <a:t>おさ</a:t>
            </a:r>
            <a:r>
              <a:rPr lang="ja-JP" altLang="en-US" sz="1200" dirty="0"/>
              <a:t>いふカード</a:t>
            </a:r>
            <a:r>
              <a:rPr lang="en-US" altLang="ja-JP" sz="1200" dirty="0"/>
              <a:t>｣</a:t>
            </a:r>
            <a:r>
              <a:rPr lang="ja-JP" altLang="en-US" sz="1200" dirty="0"/>
              <a:t>というのを</a:t>
            </a:r>
            <a:r>
              <a:rPr lang="ja-JP" altLang="en-US" sz="1200" dirty="0" smtClean="0"/>
              <a:t>ＪＡ</a:t>
            </a:r>
            <a:endParaRPr lang="en-US" altLang="ja-JP" sz="1200" dirty="0" smtClean="0"/>
          </a:p>
          <a:p>
            <a:r>
              <a:rPr lang="ja-JP" altLang="en-US" sz="1200" dirty="0" smtClean="0"/>
              <a:t>参加</a:t>
            </a:r>
            <a:r>
              <a:rPr lang="ja-JP" altLang="en-US" sz="1200" dirty="0"/>
              <a:t>のショッピングセンター</a:t>
            </a:r>
            <a:r>
              <a:rPr lang="en-US" altLang="ja-JP" sz="1200" dirty="0"/>
              <a:t>｢</a:t>
            </a:r>
            <a:r>
              <a:rPr lang="ja-JP" altLang="en-US" sz="1200" dirty="0"/>
              <a:t>ラピタ</a:t>
            </a:r>
            <a:r>
              <a:rPr lang="en-US" altLang="ja-JP" sz="1200" dirty="0" smtClean="0"/>
              <a:t>｣</a:t>
            </a:r>
            <a:r>
              <a:rPr lang="ja-JP" altLang="en-US" sz="1200" dirty="0" smtClean="0"/>
              <a:t>で</a:t>
            </a:r>
            <a:r>
              <a:rPr lang="ja-JP" altLang="en-US" sz="1200" dirty="0"/>
              <a:t>行っており、来店ポイントや組合員のメリットを高め加盟者の増加を図るなどしたもの</a:t>
            </a:r>
            <a:r>
              <a:rPr lang="ja-JP" altLang="en-US" sz="1200" dirty="0" smtClean="0"/>
              <a:t>。</a:t>
            </a:r>
            <a:endParaRPr lang="en-US" altLang="ja-JP" sz="1200" dirty="0" smtClean="0"/>
          </a:p>
          <a:p>
            <a:r>
              <a:rPr lang="en-US" altLang="ja-JP" sz="1200" dirty="0" smtClean="0"/>
              <a:t>(</a:t>
            </a:r>
            <a:r>
              <a:rPr lang="ja-JP" altLang="en-US" sz="1200" dirty="0"/>
              <a:t>資金繰りは、チラシの配布を止め、その費用をポイントへ移した</a:t>
            </a:r>
            <a:r>
              <a:rPr lang="en-US" altLang="ja-JP" sz="1200" dirty="0" smtClean="0"/>
              <a:t>) </a:t>
            </a:r>
            <a:r>
              <a:rPr lang="ja-JP" altLang="en-US" sz="1200" dirty="0" smtClean="0"/>
              <a:t>さらに</a:t>
            </a:r>
            <a:r>
              <a:rPr lang="ja-JP" altLang="en-US" sz="1200" dirty="0"/>
              <a:t>コンビニ事業への拡大も図るなど</a:t>
            </a:r>
            <a:r>
              <a:rPr lang="ja-JP" altLang="en-US" sz="1200" dirty="0" smtClean="0"/>
              <a:t>、</a:t>
            </a:r>
            <a:endParaRPr lang="en-US" altLang="ja-JP" sz="1200" dirty="0" smtClean="0"/>
          </a:p>
          <a:p>
            <a:r>
              <a:rPr lang="ja-JP" altLang="en-US" sz="1200" dirty="0" smtClean="0"/>
              <a:t>ＪＡ</a:t>
            </a:r>
            <a:r>
              <a:rPr lang="ja-JP" altLang="en-US" sz="1200" dirty="0"/>
              <a:t>の知名度をあげようとしている。</a:t>
            </a:r>
            <a:r>
              <a:rPr lang="ja-JP" altLang="en-US" sz="1200" dirty="0" smtClean="0"/>
              <a:t> </a:t>
            </a:r>
            <a:endParaRPr lang="en-US" altLang="ja-JP" sz="1200" dirty="0" smtClean="0"/>
          </a:p>
          <a:p>
            <a:endParaRPr lang="en-US" altLang="ja-JP" sz="1200" dirty="0" smtClean="0"/>
          </a:p>
          <a:p>
            <a:r>
              <a:rPr lang="ja-JP" altLang="en-US" sz="1200" dirty="0" smtClean="0"/>
              <a:t>③      </a:t>
            </a:r>
            <a:r>
              <a:rPr lang="ja-JP" altLang="en-US" sz="1200" dirty="0"/>
              <a:t>ブランド化</a:t>
            </a:r>
            <a:r>
              <a:rPr lang="ja-JP" altLang="en-US" sz="1200" dirty="0" smtClean="0"/>
              <a:t> </a:t>
            </a:r>
          </a:p>
          <a:p>
            <a:r>
              <a:rPr lang="ja-JP" altLang="en-US" sz="1200" dirty="0"/>
              <a:t>ブランド化について調べてみたところ、近年では</a:t>
            </a:r>
            <a:r>
              <a:rPr lang="en-US" altLang="ja-JP" sz="1200" dirty="0"/>
              <a:t>｢</a:t>
            </a:r>
            <a:r>
              <a:rPr lang="ja-JP" altLang="en-US" sz="1200" dirty="0"/>
              <a:t>農産物のブランド化</a:t>
            </a:r>
            <a:r>
              <a:rPr lang="en-US" altLang="ja-JP" sz="1200" dirty="0"/>
              <a:t>｣</a:t>
            </a:r>
            <a:r>
              <a:rPr lang="ja-JP" altLang="en-US" sz="1200" dirty="0"/>
              <a:t>に</a:t>
            </a:r>
            <a:r>
              <a:rPr lang="ja-JP" altLang="en-US" sz="1200" dirty="0" smtClean="0"/>
              <a:t>よる高付加</a:t>
            </a:r>
            <a:r>
              <a:rPr lang="ja-JP" altLang="en-US" sz="1200" dirty="0"/>
              <a:t>価値化をはかる産地が増えてきた。</a:t>
            </a:r>
            <a:r>
              <a:rPr lang="ja-JP" altLang="en-US" sz="1200" dirty="0" smtClean="0"/>
              <a:t> </a:t>
            </a:r>
          </a:p>
          <a:p>
            <a:r>
              <a:rPr lang="en-US" altLang="ja-JP" sz="1200" dirty="0" smtClean="0"/>
              <a:t>Ex.)</a:t>
            </a:r>
            <a:r>
              <a:rPr lang="ja-JP" altLang="en-US" sz="1200" dirty="0"/>
              <a:t>　田んぼの生き物合唱米</a:t>
            </a:r>
            <a:r>
              <a:rPr lang="en-US" altLang="ja-JP" sz="1200" dirty="0" smtClean="0"/>
              <a:t>(</a:t>
            </a:r>
            <a:r>
              <a:rPr lang="ja-JP" altLang="en-US" sz="1200" dirty="0"/>
              <a:t>高知県　農薬不使用</a:t>
            </a:r>
            <a:r>
              <a:rPr lang="en-US" altLang="ja-JP" sz="1200" dirty="0" smtClean="0"/>
              <a:t>)</a:t>
            </a:r>
            <a:r>
              <a:rPr lang="ja-JP" altLang="en-US" sz="1200" dirty="0" err="1"/>
              <a:t>、</a:t>
            </a:r>
            <a:r>
              <a:rPr lang="ja-JP" altLang="en-US" sz="1200" dirty="0"/>
              <a:t>医食同源ひとよし米</a:t>
            </a:r>
            <a:r>
              <a:rPr lang="en-US" altLang="ja-JP" sz="1200" dirty="0" smtClean="0"/>
              <a:t>(</a:t>
            </a:r>
            <a:r>
              <a:rPr lang="ja-JP" altLang="en-US" sz="1200" dirty="0" smtClean="0"/>
              <a:t>熊本消費者</a:t>
            </a:r>
            <a:r>
              <a:rPr lang="ja-JP" altLang="en-US" sz="1200" dirty="0"/>
              <a:t>オーナー制度</a:t>
            </a:r>
            <a:r>
              <a:rPr lang="en-US" altLang="ja-JP" sz="1200" dirty="0"/>
              <a:t>—</a:t>
            </a:r>
            <a:r>
              <a:rPr lang="ja-JP" altLang="en-US" sz="1200" dirty="0"/>
              <a:t>栄養成分を</a:t>
            </a:r>
            <a:r>
              <a:rPr lang="ja-JP" altLang="en-US" sz="1200" dirty="0" smtClean="0"/>
              <a:t>分析</a:t>
            </a:r>
            <a:endParaRPr lang="en-US" altLang="ja-JP" sz="1200" dirty="0" smtClean="0"/>
          </a:p>
          <a:p>
            <a:r>
              <a:rPr lang="ja-JP" altLang="en-US" sz="1200" dirty="0" smtClean="0"/>
              <a:t>した</a:t>
            </a:r>
            <a:r>
              <a:rPr lang="ja-JP" altLang="en-US" sz="1200" dirty="0"/>
              <a:t>ものや、料理レシピを</a:t>
            </a:r>
            <a:r>
              <a:rPr lang="ja-JP" altLang="en-US" sz="1200" dirty="0" smtClean="0"/>
              <a:t>つけるなど</a:t>
            </a:r>
            <a:r>
              <a:rPr lang="ja-JP" altLang="en-US" sz="1200" dirty="0"/>
              <a:t>健康に留意</a:t>
            </a:r>
            <a:r>
              <a:rPr lang="en-US" altLang="ja-JP" sz="1200" dirty="0" smtClean="0"/>
              <a:t>)</a:t>
            </a:r>
            <a:r>
              <a:rPr lang="ja-JP" altLang="en-US" sz="1200" dirty="0" err="1"/>
              <a:t>、</a:t>
            </a:r>
            <a:r>
              <a:rPr lang="ja-JP" altLang="en-US" sz="1200" dirty="0"/>
              <a:t>長野県のアスパラ、青森の</a:t>
            </a:r>
            <a:r>
              <a:rPr lang="ja-JP" altLang="en-US" sz="1200" dirty="0" smtClean="0"/>
              <a:t>トウガラシまた</a:t>
            </a:r>
            <a:r>
              <a:rPr lang="ja-JP" altLang="en-US" sz="1200" dirty="0"/>
              <a:t>、慶應義塾も、地方農業</a:t>
            </a:r>
            <a:r>
              <a:rPr lang="ja-JP" altLang="en-US" sz="1200" dirty="0" smtClean="0"/>
              <a:t>ＩＴ</a:t>
            </a:r>
            <a:endParaRPr lang="en-US" altLang="ja-JP" sz="1200" dirty="0" smtClean="0"/>
          </a:p>
          <a:p>
            <a:r>
              <a:rPr lang="ja-JP" altLang="en-US" sz="1200" dirty="0" smtClean="0"/>
              <a:t>技術</a:t>
            </a:r>
            <a:r>
              <a:rPr lang="ja-JP" altLang="en-US" sz="1200" dirty="0"/>
              <a:t>で活性化、地域産品のＰＢ</a:t>
            </a:r>
            <a:r>
              <a:rPr lang="en-US" altLang="ja-JP" sz="1200" dirty="0" smtClean="0"/>
              <a:t>(</a:t>
            </a:r>
            <a:r>
              <a:rPr lang="ja-JP" altLang="en-US" sz="1200" dirty="0" smtClean="0"/>
              <a:t>プライベートブランド</a:t>
            </a:r>
            <a:r>
              <a:rPr lang="en-US" altLang="ja-JP" sz="1200" dirty="0" smtClean="0"/>
              <a:t>)</a:t>
            </a:r>
            <a:r>
              <a:rPr lang="ja-JP" altLang="en-US" sz="1200" dirty="0"/>
              <a:t>化モデル事業というのを関西スーパー</a:t>
            </a:r>
            <a:r>
              <a:rPr lang="en-US" altLang="ja-JP" sz="1200" dirty="0" smtClean="0"/>
              <a:t>(</a:t>
            </a:r>
            <a:r>
              <a:rPr lang="ja-JP" altLang="en-US" sz="1200" dirty="0"/>
              <a:t>株</a:t>
            </a:r>
            <a:r>
              <a:rPr lang="en-US" altLang="ja-JP" sz="1200" dirty="0" smtClean="0"/>
              <a:t>)</a:t>
            </a:r>
            <a:r>
              <a:rPr lang="ja-JP" altLang="en-US" sz="1200" dirty="0"/>
              <a:t>阪食と連携して開発に携わっている</a:t>
            </a:r>
            <a:r>
              <a:rPr lang="ja-JP" altLang="en-US" sz="1200" dirty="0" smtClean="0"/>
              <a:t>。</a:t>
            </a:r>
          </a:p>
          <a:p>
            <a:r>
              <a:rPr lang="ja-JP" altLang="en-US" sz="1200" dirty="0"/>
              <a:t>ブランド戦略は</a:t>
            </a:r>
            <a:r>
              <a:rPr lang="en-US" altLang="ja-JP" sz="1200" dirty="0" smtClean="0"/>
              <a:t>4</a:t>
            </a:r>
            <a:r>
              <a:rPr lang="ja-JP" altLang="en-US" sz="1200" dirty="0"/>
              <a:t>段階に分けられる。</a:t>
            </a:r>
            <a:r>
              <a:rPr lang="ja-JP" altLang="en-US" sz="1200" dirty="0" smtClean="0"/>
              <a:t> 製品</a:t>
            </a:r>
            <a:r>
              <a:rPr lang="ja-JP" altLang="en-US" sz="1200" dirty="0"/>
              <a:t>戦略　→　価格戦略　→　広告･販促戦略　→　ターゲット</a:t>
            </a:r>
            <a:r>
              <a:rPr lang="ja-JP" altLang="en-US" sz="1200" dirty="0" smtClean="0"/>
              <a:t>戦略</a:t>
            </a:r>
          </a:p>
          <a:p>
            <a:r>
              <a:rPr lang="ja-JP" altLang="en-US" sz="1200" dirty="0"/>
              <a:t>また、他と差別化するための</a:t>
            </a:r>
            <a:r>
              <a:rPr lang="en-US" altLang="ja-JP" sz="1200" dirty="0"/>
              <a:t>｢</a:t>
            </a:r>
            <a:r>
              <a:rPr lang="ja-JP" altLang="en-US" sz="1200" dirty="0"/>
              <a:t>こだわり</a:t>
            </a:r>
            <a:r>
              <a:rPr lang="en-US" altLang="ja-JP" sz="1200" dirty="0"/>
              <a:t>｣</a:t>
            </a:r>
            <a:r>
              <a:rPr lang="ja-JP" altLang="en-US" sz="1200" dirty="0"/>
              <a:t>も重要である。　→　</a:t>
            </a:r>
            <a:r>
              <a:rPr lang="en-US" altLang="ja-JP" sz="1200" dirty="0"/>
              <a:t>｢</a:t>
            </a:r>
            <a:r>
              <a:rPr lang="ja-JP" altLang="en-US" sz="1200" dirty="0"/>
              <a:t>安心</a:t>
            </a:r>
            <a:r>
              <a:rPr lang="en-US" altLang="ja-JP" sz="1200" dirty="0"/>
              <a:t>｣</a:t>
            </a:r>
            <a:r>
              <a:rPr lang="ja-JP" altLang="en-US" sz="1200" dirty="0" err="1"/>
              <a:t>、</a:t>
            </a:r>
            <a:r>
              <a:rPr lang="en-US" altLang="ja-JP" sz="1200" dirty="0"/>
              <a:t>｢</a:t>
            </a:r>
            <a:r>
              <a:rPr lang="ja-JP" altLang="en-US" sz="1200" dirty="0"/>
              <a:t>安全</a:t>
            </a:r>
            <a:r>
              <a:rPr lang="en-US" altLang="ja-JP" sz="1200" dirty="0"/>
              <a:t>｣</a:t>
            </a:r>
            <a:r>
              <a:rPr lang="ja-JP" altLang="en-US" sz="1200" dirty="0"/>
              <a:t>な日本国産品とか</a:t>
            </a:r>
            <a:r>
              <a:rPr lang="ja-JP" altLang="en-US" sz="1200" dirty="0" smtClean="0"/>
              <a:t> </a:t>
            </a:r>
          </a:p>
          <a:p>
            <a:r>
              <a:rPr lang="ja-JP" altLang="en-US" sz="1200" dirty="0" smtClean="0"/>
              <a:t/>
            </a:r>
            <a:br>
              <a:rPr lang="ja-JP" altLang="en-US" sz="1200" dirty="0" smtClean="0"/>
            </a:br>
            <a:r>
              <a:rPr lang="ja-JP" altLang="en-US" sz="1200" dirty="0" smtClean="0"/>
              <a:t>　　　　　　★</a:t>
            </a:r>
            <a:r>
              <a:rPr lang="ja-JP" altLang="en-US" sz="1200" dirty="0"/>
              <a:t>提案★</a:t>
            </a:r>
            <a:r>
              <a:rPr lang="ja-JP" altLang="en-US" sz="1200" dirty="0" smtClean="0"/>
              <a:t/>
            </a:r>
            <a:br>
              <a:rPr lang="ja-JP" altLang="en-US" sz="1200" dirty="0" smtClean="0"/>
            </a:br>
            <a:endParaRPr lang="ja-JP" altLang="en-US" sz="1200" dirty="0" smtClean="0"/>
          </a:p>
          <a:p>
            <a:r>
              <a:rPr lang="ja-JP" altLang="en-US" sz="1200" dirty="0"/>
              <a:t>ここで、僕が今回提案したいのが、</a:t>
            </a:r>
            <a:r>
              <a:rPr lang="en-US" altLang="ja-JP" sz="1200" dirty="0"/>
              <a:t>｢</a:t>
            </a:r>
            <a:r>
              <a:rPr lang="ja-JP" altLang="en-US" sz="1200" dirty="0"/>
              <a:t>ポイント制度を使ってブランド化を実現させる</a:t>
            </a:r>
            <a:r>
              <a:rPr lang="en-US" altLang="ja-JP" sz="1200" dirty="0"/>
              <a:t>｣</a:t>
            </a:r>
            <a:r>
              <a:rPr lang="ja-JP" altLang="en-US" sz="1200" dirty="0"/>
              <a:t>ということです！</a:t>
            </a:r>
            <a:r>
              <a:rPr lang="ja-JP" altLang="en-US" sz="1200" dirty="0" smtClean="0"/>
              <a:t> </a:t>
            </a:r>
          </a:p>
          <a:p>
            <a:r>
              <a:rPr lang="en-US" altLang="ja-JP" sz="1200" dirty="0" smtClean="0"/>
              <a:t>〈</a:t>
            </a:r>
            <a:r>
              <a:rPr lang="ja-JP" altLang="en-US" sz="1200" dirty="0" smtClean="0"/>
              <a:t>提案のポイント</a:t>
            </a:r>
            <a:r>
              <a:rPr lang="en-US" altLang="ja-JP" sz="1200" dirty="0" smtClean="0"/>
              <a:t>〉 </a:t>
            </a:r>
          </a:p>
          <a:p>
            <a:r>
              <a:rPr lang="ja-JP" altLang="en-US" sz="1200" dirty="0" smtClean="0"/>
              <a:t>・ただポイント･ブランドでは能がない！　→→　奇異性、独自性が必要！！ </a:t>
            </a:r>
          </a:p>
          <a:p>
            <a:r>
              <a:rPr lang="ja-JP" altLang="en-US" sz="1200" dirty="0" smtClean="0"/>
              <a:t>・差別化？　むしろ消費者の食生活の諸問題に対応する指導型･先導型のブランドをつくる！</a:t>
            </a:r>
            <a:r>
              <a:rPr lang="en-US" altLang="ja-JP" sz="1200" dirty="0" smtClean="0"/>
              <a:t>(</a:t>
            </a:r>
            <a:r>
              <a:rPr lang="ja-JP" altLang="en-US" sz="1200" dirty="0" smtClean="0"/>
              <a:t>消費者を刺激しちゃおう</a:t>
            </a:r>
            <a:r>
              <a:rPr lang="en-US" altLang="ja-JP" sz="1200" dirty="0" smtClean="0"/>
              <a:t>) </a:t>
            </a:r>
          </a:p>
          <a:p>
            <a:r>
              <a:rPr lang="ja-JP" altLang="en-US" sz="1200" dirty="0" smtClean="0"/>
              <a:t>・ブランドは企業じゃなく消費者が作る物！ </a:t>
            </a:r>
          </a:p>
          <a:p>
            <a:r>
              <a:rPr lang="ja-JP" altLang="en-US" sz="1200" dirty="0" smtClean="0"/>
              <a:t>　→　やはり、国民の意識を変えていきたい！ </a:t>
            </a:r>
          </a:p>
          <a:p>
            <a:r>
              <a:rPr lang="ja-JP" altLang="en-US" sz="1200" dirty="0" smtClean="0"/>
              <a:t>・企業の売り込み</a:t>
            </a:r>
            <a:r>
              <a:rPr lang="en-US" altLang="ja-JP" sz="1200" dirty="0" smtClean="0"/>
              <a:t>(CM</a:t>
            </a:r>
            <a:r>
              <a:rPr lang="ja-JP" altLang="en-US" sz="1200" dirty="0" err="1" smtClean="0"/>
              <a:t>、</a:t>
            </a:r>
            <a:r>
              <a:rPr lang="ja-JP" altLang="en-US" sz="1200" dirty="0" smtClean="0"/>
              <a:t>折り込みチラシ</a:t>
            </a:r>
            <a:r>
              <a:rPr lang="en-US" altLang="ja-JP" sz="1200" dirty="0" smtClean="0"/>
              <a:t>)</a:t>
            </a:r>
            <a:r>
              <a:rPr lang="ja-JP" altLang="en-US" sz="1200" dirty="0" err="1" smtClean="0"/>
              <a:t>だけで</a:t>
            </a:r>
            <a:r>
              <a:rPr lang="ja-JP" altLang="en-US" sz="1200" dirty="0" smtClean="0"/>
              <a:t>なく第三者の広告</a:t>
            </a:r>
            <a:r>
              <a:rPr lang="en-US" altLang="ja-JP" sz="1200" dirty="0" smtClean="0"/>
              <a:t>(</a:t>
            </a:r>
            <a:r>
              <a:rPr lang="ja-JP" altLang="en-US" sz="1200" dirty="0" smtClean="0"/>
              <a:t>新聞・ニュース</a:t>
            </a:r>
            <a:r>
              <a:rPr lang="en-US" altLang="ja-JP" sz="1200" dirty="0" smtClean="0"/>
              <a:t>)</a:t>
            </a:r>
            <a:r>
              <a:rPr lang="ja-JP" altLang="en-US" sz="1200" dirty="0" smtClean="0"/>
              <a:t>が大事！　→　話題性 </a:t>
            </a:r>
          </a:p>
          <a:p>
            <a:r>
              <a:rPr lang="ja-JP" altLang="en-US" sz="1200" dirty="0" smtClean="0"/>
              <a:t>・生鮮品はやはり季節物なので、国産物の加工品も大事なのでは・・ </a:t>
            </a:r>
          </a:p>
          <a:p>
            <a:r>
              <a:rPr lang="ja-JP" altLang="en-US" sz="1200" dirty="0" smtClean="0"/>
              <a:t>・消費者に興味を持ってもらう！</a:t>
            </a:r>
          </a:p>
          <a:p>
            <a:r>
              <a:rPr lang="ja-JP" altLang="en-US" sz="1200" dirty="0" smtClean="0"/>
              <a:t>日本自給率向上委員会</a:t>
            </a:r>
            <a:r>
              <a:rPr lang="en-US" altLang="ja-JP" sz="1200" dirty="0" smtClean="0"/>
              <a:t>(Japan Self support Improvement Committee) </a:t>
            </a:r>
            <a:r>
              <a:rPr lang="ja-JP" altLang="en-US" sz="1200" dirty="0" smtClean="0"/>
              <a:t>設立 </a:t>
            </a:r>
          </a:p>
          <a:p>
            <a:r>
              <a:rPr lang="en-US" altLang="ja-JP" sz="1200" dirty="0" smtClean="0"/>
              <a:t>JSIC</a:t>
            </a:r>
            <a:r>
              <a:rPr lang="ja-JP" altLang="en-US" sz="1200" dirty="0" smtClean="0"/>
              <a:t>カード　会員制度。国産品を買えば買うほど得。スーパー、料理屋、ファーストフード、レストラン、コンビニでも。→　加盟店は補助金 </a:t>
            </a:r>
          </a:p>
          <a:p>
            <a:r>
              <a:rPr lang="ja-JP" altLang="en-US" sz="1200" dirty="0" smtClean="0"/>
              <a:t>　　　　　　たまったポイントを、違うことにも使えるようにする！</a:t>
            </a:r>
            <a:r>
              <a:rPr lang="en-US" altLang="ja-JP" sz="1200" dirty="0" smtClean="0"/>
              <a:t>(ex.</a:t>
            </a:r>
            <a:r>
              <a:rPr lang="ja-JP" altLang="en-US" sz="1200" dirty="0" smtClean="0"/>
              <a:t>マルイとかデパートで買い物、</a:t>
            </a:r>
            <a:r>
              <a:rPr lang="en-US" altLang="ja-JP" sz="1200" dirty="0" smtClean="0"/>
              <a:t>TSUTAYA</a:t>
            </a:r>
            <a:r>
              <a:rPr lang="ja-JP" altLang="en-US" sz="1200" dirty="0" err="1" smtClean="0"/>
              <a:t>、</a:t>
            </a:r>
            <a:r>
              <a:rPr lang="ja-JP" altLang="en-US" sz="1200" dirty="0" smtClean="0"/>
              <a:t>映画など</a:t>
            </a:r>
            <a:r>
              <a:rPr lang="en-US" altLang="ja-JP" sz="1200" dirty="0" smtClean="0"/>
              <a:t>)</a:t>
            </a:r>
            <a:r>
              <a:rPr lang="ja-JP" altLang="en-US" sz="1200" dirty="0" smtClean="0"/>
              <a:t>　→　消費欲求を刺激 </a:t>
            </a:r>
          </a:p>
          <a:p>
            <a:r>
              <a:rPr lang="ja-JP" altLang="en-US" sz="1200" dirty="0" smtClean="0"/>
              <a:t>国産品ポイントでも話題になっている、原産地表示の義務づけ。</a:t>
            </a:r>
            <a:r>
              <a:rPr lang="en-US" altLang="ja-JP" sz="1200" dirty="0" smtClean="0"/>
              <a:t>(</a:t>
            </a:r>
            <a:r>
              <a:rPr lang="ja-JP" altLang="en-US" sz="1200" dirty="0" smtClean="0"/>
              <a:t>リンガーハットやカゴメは既に行っている</a:t>
            </a:r>
            <a:r>
              <a:rPr lang="en-US" altLang="ja-JP" sz="1200" dirty="0" smtClean="0"/>
              <a:t>)</a:t>
            </a:r>
            <a:r>
              <a:rPr lang="ja-JP" altLang="en-US" sz="1200" dirty="0" smtClean="0"/>
              <a:t>　 </a:t>
            </a:r>
          </a:p>
          <a:p>
            <a:r>
              <a:rPr lang="ja-JP" altLang="en-US" sz="1200" dirty="0" smtClean="0"/>
              <a:t>→　産地の信用性がなければ安心して国産品を買えないのではないか。 </a:t>
            </a:r>
          </a:p>
          <a:p>
            <a:r>
              <a:rPr lang="ja-JP" altLang="en-US" sz="1200" dirty="0" smtClean="0"/>
              <a:t>→　加盟した全ての企業に義務づける。 </a:t>
            </a:r>
          </a:p>
          <a:p>
            <a:r>
              <a:rPr lang="ja-JP" altLang="en-US" sz="1200" dirty="0" smtClean="0"/>
              <a:t>また、加工食品はもちろん国産品を使った外国料理にも適応。 </a:t>
            </a:r>
          </a:p>
          <a:p>
            <a:r>
              <a:rPr lang="ja-JP" altLang="en-US" sz="1200" dirty="0" smtClean="0"/>
              <a:t>国産品キャンペーン　</a:t>
            </a:r>
            <a:r>
              <a:rPr lang="en-US" altLang="ja-JP" sz="1200" dirty="0" smtClean="0"/>
              <a:t>JSIC</a:t>
            </a:r>
            <a:r>
              <a:rPr lang="ja-JP" altLang="en-US" sz="1200" dirty="0" smtClean="0"/>
              <a:t>設立イベント　</a:t>
            </a:r>
            <a:r>
              <a:rPr lang="en-US" altLang="ja-JP" sz="1200" dirty="0" smtClean="0"/>
              <a:t>｢</a:t>
            </a:r>
            <a:r>
              <a:rPr lang="ja-JP" altLang="en-US" sz="1200" dirty="0" smtClean="0"/>
              <a:t>愛・自給博</a:t>
            </a:r>
            <a:r>
              <a:rPr lang="en-US" altLang="ja-JP" sz="1200" dirty="0" smtClean="0"/>
              <a:t>｣(</a:t>
            </a:r>
            <a:r>
              <a:rPr lang="ja-JP" altLang="en-US" sz="1200" dirty="0" smtClean="0"/>
              <a:t>仮</a:t>
            </a:r>
            <a:r>
              <a:rPr lang="en-US" altLang="ja-JP" sz="1200" dirty="0" smtClean="0"/>
              <a:t>)</a:t>
            </a:r>
            <a:r>
              <a:rPr lang="ja-JP" altLang="en-US" sz="1200" dirty="0" smtClean="0"/>
              <a:t>　→　話題性、消費者に刺激を与える</a:t>
            </a:r>
            <a:r>
              <a:rPr lang="en-US" altLang="ja-JP" sz="1200" dirty="0" smtClean="0"/>
              <a:t>(</a:t>
            </a:r>
            <a:r>
              <a:rPr lang="ja-JP" altLang="en-US" sz="1200" dirty="0" smtClean="0"/>
              <a:t>国産品の安全高品質性、安い輸入品の怖さを伝える</a:t>
            </a:r>
            <a:r>
              <a:rPr lang="en-US" altLang="ja-JP" sz="1200" dirty="0" smtClean="0"/>
              <a:t>) </a:t>
            </a:r>
          </a:p>
          <a:p>
            <a:r>
              <a:rPr lang="ja-JP" altLang="en-US" sz="1200" dirty="0" smtClean="0"/>
              <a:t>前回の提案は国外がターゲットでしたが、今回は国内の幅広い年代をターゲットに。 </a:t>
            </a:r>
          </a:p>
          <a:p>
            <a:endParaRPr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0"/>
            <a:ext cx="646331" cy="369332"/>
          </a:xfrm>
          <a:prstGeom prst="rect">
            <a:avLst/>
          </a:prstGeom>
          <a:noFill/>
        </p:spPr>
        <p:txBody>
          <a:bodyPr wrap="none" rtlCol="0">
            <a:spAutoFit/>
          </a:bodyPr>
          <a:lstStyle/>
          <a:p>
            <a:r>
              <a:rPr lang="ja-JP" altLang="en-US" dirty="0"/>
              <a:t>藤井</a:t>
            </a:r>
            <a:endParaRPr kumimoji="1" lang="ja-JP" altLang="en-US" dirty="0"/>
          </a:p>
        </p:txBody>
      </p:sp>
      <p:sp>
        <p:nvSpPr>
          <p:cNvPr id="5" name="テキスト ボックス 4"/>
          <p:cNvSpPr txBox="1"/>
          <p:nvPr/>
        </p:nvSpPr>
        <p:spPr>
          <a:xfrm>
            <a:off x="0" y="357166"/>
            <a:ext cx="36539170" cy="7478970"/>
          </a:xfrm>
          <a:prstGeom prst="rect">
            <a:avLst/>
          </a:prstGeom>
          <a:noFill/>
        </p:spPr>
        <p:txBody>
          <a:bodyPr wrap="none" rtlCol="0">
            <a:spAutoFit/>
          </a:bodyPr>
          <a:lstStyle/>
          <a:p>
            <a:r>
              <a:rPr lang="ja-JP" altLang="en-US" sz="800" dirty="0" smtClean="0"/>
              <a:t>◆藤井◆ </a:t>
            </a:r>
          </a:p>
          <a:p>
            <a:r>
              <a:rPr lang="ja-JP" altLang="en-US" sz="800" dirty="0" smtClean="0"/>
              <a:t>１、ポイント制度について </a:t>
            </a:r>
          </a:p>
          <a:p>
            <a:r>
              <a:rPr lang="ja-JP" altLang="en-US" sz="800" dirty="0" smtClean="0"/>
              <a:t>すでに農林水産省が国内農産物に対してポイント付与を検討しているというニュースがあった以上、国内農産物の「流通に介入」するという視点はいいとしても、「ポイントを用いて」というのはちょっと変えたほうがいいんじゃないかと思います</a:t>
            </a:r>
            <a:r>
              <a:rPr lang="ja-JP" altLang="en-US" sz="800" dirty="0" err="1" smtClean="0"/>
              <a:t>。。。</a:t>
            </a:r>
            <a:r>
              <a:rPr lang="ja-JP" altLang="en-US" sz="800" dirty="0" smtClean="0"/>
              <a:t> </a:t>
            </a:r>
          </a:p>
          <a:p>
            <a:r>
              <a:rPr lang="ja-JP" altLang="en-US" sz="800" dirty="0" smtClean="0"/>
              <a:t>もしくは、「ポイントを付与する」というのをアピールするのではなく、もうすでにポイント制度がある、というような仮定のもとで、そのポイントシステムを「こんな感じで応用しました！」みたいなポイント制度の新たな利用方法という方向でアピールする方法もあると思います。 </a:t>
            </a:r>
          </a:p>
          <a:p>
            <a:r>
              <a:rPr lang="ja-JP" altLang="en-US" sz="800" dirty="0" smtClean="0"/>
              <a:t>  </a:t>
            </a:r>
          </a:p>
          <a:p>
            <a:r>
              <a:rPr lang="ja-JP" altLang="en-US" sz="800" dirty="0" smtClean="0"/>
              <a:t>ということで、ポイント制度から少し視点をずらして考えてみました。 </a:t>
            </a:r>
          </a:p>
          <a:p>
            <a:r>
              <a:rPr lang="ja-JP" altLang="en-US" sz="800" dirty="0" smtClean="0"/>
              <a:t>案１　国内農産物商品券 </a:t>
            </a:r>
          </a:p>
          <a:p>
            <a:r>
              <a:rPr lang="ja-JP" altLang="en-US" sz="800" dirty="0" smtClean="0"/>
              <a:t>国内の農産物の買い物の際に使える商品券。マックが定額給付金に合わせて、</a:t>
            </a:r>
            <a:r>
              <a:rPr lang="en-US" altLang="ja-JP" sz="800" dirty="0" smtClean="0"/>
              <a:t>1</a:t>
            </a:r>
            <a:r>
              <a:rPr lang="ja-JP" altLang="en-US" sz="800" dirty="0" smtClean="0"/>
              <a:t>万</a:t>
            </a:r>
            <a:r>
              <a:rPr lang="en-US" altLang="ja-JP" sz="800" dirty="0" smtClean="0"/>
              <a:t>2</a:t>
            </a:r>
            <a:r>
              <a:rPr lang="ja-JP" altLang="en-US" sz="800" dirty="0" smtClean="0"/>
              <a:t>千円で約</a:t>
            </a:r>
            <a:r>
              <a:rPr lang="en-US" altLang="ja-JP" sz="800" dirty="0" smtClean="0"/>
              <a:t>2</a:t>
            </a:r>
            <a:r>
              <a:rPr lang="ja-JP" altLang="en-US" sz="800" dirty="0" smtClean="0"/>
              <a:t>万 円のマックが買える商品券を発売して、好調だった、というところからヒントを得ました。消費者向けにたとえば１万円分の商品券を９千円で販売。売上は政府 機関に。消費者に国内農産物を販売し、代金として商品券を受け取った企業はその商品券で、農家や農協からの国内農産物の仕入れをすることができる。で、農 家や農協は最終的に受け取った農産物商品券を政府機関で現金と交換。対象商品、対象飲食店などは政府機関が加盟登録をする。（加盟料を企業から受け取る） </a:t>
            </a:r>
          </a:p>
          <a:p>
            <a:r>
              <a:rPr lang="ja-JP" altLang="en-US" sz="800" dirty="0" smtClean="0"/>
              <a:t>  </a:t>
            </a:r>
          </a:p>
          <a:p>
            <a:r>
              <a:rPr lang="ja-JP" altLang="en-US" sz="800" dirty="0" smtClean="0"/>
              <a:t>メリットやその他細かい代替案 </a:t>
            </a:r>
          </a:p>
          <a:p>
            <a:r>
              <a:rPr lang="ja-JP" altLang="en-US" sz="800" dirty="0" smtClean="0"/>
              <a:t>■ 消費者は額面１万円の商品券を９千円で購入できることから、積極的に購入し、その商品券を使って買い物をしようとする。そのため、その商品券が使えるスー パー、飲食店に行こうとする。これにより企業が加盟料を支払ってでも、加盟店になり積極的に国内農産物を取り扱おうとする意思が働く。 </a:t>
            </a:r>
          </a:p>
          <a:p>
            <a:r>
              <a:rPr lang="ja-JP" altLang="en-US" sz="800" dirty="0" smtClean="0"/>
              <a:t>■商品券という形をとることにより、政府機関にまず消費者から現金が払い込まれる。これにより運営資金を先に得ることができる。（もちろん、政府機関は１０％の損をするのでそこは政府財源で補填） </a:t>
            </a:r>
          </a:p>
          <a:p>
            <a:r>
              <a:rPr lang="ja-JP" altLang="en-US" sz="800" dirty="0" smtClean="0"/>
              <a:t>■商品券を受け取った企業はその商品券を次の国内農産物の仕入れにしか使えないため、倍々ゲームで国内農産物の取扱量が増える</a:t>
            </a:r>
            <a:r>
              <a:rPr lang="ja-JP" altLang="en-US" sz="800" dirty="0" err="1" smtClean="0"/>
              <a:t>、、</a:t>
            </a:r>
            <a:r>
              <a:rPr lang="ja-JP" altLang="en-US" sz="800" dirty="0" smtClean="0"/>
              <a:t>はず。（換金できないことを嫌って逆に扱い量が減るかも） </a:t>
            </a:r>
          </a:p>
          <a:p>
            <a:r>
              <a:rPr lang="ja-JP" altLang="en-US" sz="800" dirty="0" smtClean="0"/>
              <a:t>■企業は毎年の農産物商品券を取扱量に応じて、政府機関から援助金を受け取ることができるようにしてもいいかも（企業の国内農産物を扱うインセンティブ） </a:t>
            </a:r>
          </a:p>
          <a:p>
            <a:r>
              <a:rPr lang="ja-JP" altLang="en-US" sz="800" dirty="0" smtClean="0"/>
              <a:t>■取引の仕組みが煩雑になるため、商品券を受け取った企業はそこでもう政府機関で現金と換金できるようにしてもいいかも。 </a:t>
            </a:r>
          </a:p>
          <a:p>
            <a:r>
              <a:rPr lang="ja-JP" altLang="en-US" sz="800" dirty="0" smtClean="0"/>
              <a:t>■商品券には有効期限をつけておけば、消費者にさらに消費喚起をすることができる（日用食料品の商品券のため有効期限はさほどマイナスイメージにはならないと思う） </a:t>
            </a:r>
          </a:p>
          <a:p>
            <a:r>
              <a:rPr lang="ja-JP" altLang="en-US" sz="800" dirty="0" smtClean="0"/>
              <a:t>■商品券の販売窓口を農協にすれば、消費者が地元の農協へ足を運ぶ動機付けとなる。農協に地元の農産物を置いたり、地元の農産品のアピールブースをおいておけばより地産地消が活性化？ </a:t>
            </a:r>
          </a:p>
          <a:p>
            <a:r>
              <a:rPr lang="ja-JP" altLang="en-US" sz="800" dirty="0" smtClean="0"/>
              <a:t>  </a:t>
            </a:r>
          </a:p>
          <a:p>
            <a:r>
              <a:rPr lang="ja-JP" altLang="en-US" sz="800" dirty="0" smtClean="0"/>
              <a:t>で、ポイント制度の代わりに、商品券の仕組みについて調べてみました </a:t>
            </a:r>
          </a:p>
          <a:p>
            <a:r>
              <a:rPr lang="ja-JP" altLang="en-US" sz="800" dirty="0" smtClean="0"/>
              <a:t>１、商品券事業会社は額面金額の９５％（たとえば１０００円券なら９５０円）で各商店へ商品券を卸す </a:t>
            </a:r>
          </a:p>
          <a:p>
            <a:r>
              <a:rPr lang="ja-JP" altLang="en-US" sz="800" dirty="0" smtClean="0"/>
              <a:t>２、商品券を仕入れた</a:t>
            </a:r>
            <a:r>
              <a:rPr lang="en-US" altLang="ja-JP" sz="800" dirty="0" smtClean="0"/>
              <a:t>A</a:t>
            </a:r>
            <a:r>
              <a:rPr lang="ja-JP" altLang="en-US" sz="800" dirty="0" smtClean="0"/>
              <a:t>商店は額面金額で商品券を販売（この時点で５％＝５０円の儲け） </a:t>
            </a:r>
          </a:p>
          <a:p>
            <a:r>
              <a:rPr lang="ja-JP" altLang="en-US" sz="800" dirty="0" smtClean="0"/>
              <a:t>３、消費者はその商品券で</a:t>
            </a:r>
            <a:r>
              <a:rPr lang="en-US" altLang="ja-JP" sz="800" dirty="0" smtClean="0"/>
              <a:t>B</a:t>
            </a:r>
            <a:r>
              <a:rPr lang="ja-JP" altLang="en-US" sz="800" dirty="0" smtClean="0"/>
              <a:t>商店で１０００円の買い物をする。（１０００円の商品の粗利益を３０％＝３００円とするとこの時点で３００円の儲け） </a:t>
            </a:r>
          </a:p>
          <a:p>
            <a:r>
              <a:rPr lang="ja-JP" altLang="en-US" sz="800" dirty="0" smtClean="0"/>
              <a:t>４、商品券を受け取った</a:t>
            </a:r>
            <a:r>
              <a:rPr lang="en-US" altLang="ja-JP" sz="800" dirty="0" smtClean="0"/>
              <a:t>B</a:t>
            </a:r>
            <a:r>
              <a:rPr lang="ja-JP" altLang="en-US" sz="800" dirty="0" smtClean="0"/>
              <a:t>商店は商品券事業者もしくは銀行にそれを持ち込むと、額面金額の９５％の振り込みを受け取ることができる。（商品券の換金手数料を引いて２５０円の儲け） </a:t>
            </a:r>
          </a:p>
          <a:p>
            <a:r>
              <a:rPr lang="ja-JP" altLang="en-US" sz="800" dirty="0" smtClean="0"/>
              <a:t>もし商品券がなかった場合、</a:t>
            </a:r>
            <a:r>
              <a:rPr lang="en-US" altLang="ja-JP" sz="800" dirty="0" smtClean="0"/>
              <a:t>A</a:t>
            </a:r>
            <a:r>
              <a:rPr lang="ja-JP" altLang="en-US" sz="800" dirty="0" smtClean="0"/>
              <a:t>商店の儲けは０円、</a:t>
            </a:r>
            <a:r>
              <a:rPr lang="en-US" altLang="ja-JP" sz="800" dirty="0" smtClean="0"/>
              <a:t>B</a:t>
            </a:r>
            <a:r>
              <a:rPr lang="ja-JP" altLang="en-US" sz="800" dirty="0" smtClean="0"/>
              <a:t>商店の儲けは３００円。 </a:t>
            </a:r>
          </a:p>
          <a:p>
            <a:r>
              <a:rPr lang="ja-JP" altLang="en-US" sz="800" dirty="0" smtClean="0"/>
              <a:t>商品券があった場合、</a:t>
            </a:r>
            <a:r>
              <a:rPr lang="en-US" altLang="ja-JP" sz="800" dirty="0" smtClean="0"/>
              <a:t>A</a:t>
            </a:r>
            <a:r>
              <a:rPr lang="ja-JP" altLang="en-US" sz="800" dirty="0" smtClean="0"/>
              <a:t>商店の儲けは５０円、</a:t>
            </a:r>
            <a:r>
              <a:rPr lang="en-US" altLang="ja-JP" sz="800" dirty="0" smtClean="0"/>
              <a:t>B</a:t>
            </a:r>
            <a:r>
              <a:rPr lang="ja-JP" altLang="en-US" sz="800" dirty="0" smtClean="0"/>
              <a:t>商店の儲けは２５０円。 </a:t>
            </a:r>
          </a:p>
          <a:p>
            <a:r>
              <a:rPr lang="ja-JP" altLang="en-US" sz="800" dirty="0" smtClean="0"/>
              <a:t>どちらも業界全体でみた場合、儲けは３００円だが、商品券により消費喚起がされるので大きく見れば業界全体の売上は改善する、という仕組みらしいです。 </a:t>
            </a:r>
          </a:p>
          <a:p>
            <a:r>
              <a:rPr lang="ja-JP" altLang="en-US" sz="800" dirty="0" smtClean="0"/>
              <a:t>参考 </a:t>
            </a:r>
          </a:p>
          <a:p>
            <a:r>
              <a:rPr lang="en-US" altLang="ja-JP" sz="800" dirty="0" smtClean="0">
                <a:hlinkClick r:id="rId2"/>
              </a:rPr>
              <a:t>http://www.sankyo-kaihatsu.co.jp/SYODANREN_bosyu.htm</a:t>
            </a:r>
            <a:r>
              <a:rPr lang="ja-JP" altLang="en-US" sz="800" dirty="0" smtClean="0"/>
              <a:t> </a:t>
            </a:r>
          </a:p>
          <a:p>
            <a:r>
              <a:rPr lang="en-US" altLang="ja-JP" sz="800" dirty="0" smtClean="0">
                <a:hlinkClick r:id="rId3"/>
              </a:rPr>
              <a:t>http://www.saihide.cpm.ehime-u.ac.jp/memo/archives/200504070032.php</a:t>
            </a:r>
            <a:r>
              <a:rPr lang="ja-JP" altLang="en-US" sz="800" dirty="0" smtClean="0"/>
              <a:t> </a:t>
            </a:r>
          </a:p>
          <a:p>
            <a:r>
              <a:rPr lang="ja-JP" altLang="en-US" sz="800" dirty="0" smtClean="0"/>
              <a:t>  </a:t>
            </a:r>
          </a:p>
          <a:p>
            <a:r>
              <a:rPr lang="ja-JP" altLang="en-US" sz="800" dirty="0" smtClean="0"/>
              <a:t>  </a:t>
            </a:r>
          </a:p>
          <a:p>
            <a:r>
              <a:rPr lang="ja-JP" altLang="en-US" sz="800" dirty="0" smtClean="0"/>
              <a:t>あと、商品券の代わりにチャージ式の電子商品券（１万円チャージすると１万１０００円分の電子マネーが受け取れる）を考えたんですが、チャージだと読み取り機の導入とかコスト面が大きいかも。 </a:t>
            </a:r>
          </a:p>
          <a:p>
            <a:r>
              <a:rPr lang="ja-JP" altLang="en-US" sz="800" dirty="0" smtClean="0"/>
              <a:t>  </a:t>
            </a:r>
          </a:p>
          <a:p>
            <a:r>
              <a:rPr lang="ja-JP" altLang="en-US" sz="800" dirty="0" smtClean="0"/>
              <a:t>  </a:t>
            </a:r>
          </a:p>
          <a:p>
            <a:r>
              <a:rPr lang="ja-JP" altLang="en-US" sz="800" dirty="0" smtClean="0"/>
              <a:t>２、ブランドについて </a:t>
            </a:r>
          </a:p>
          <a:p>
            <a:r>
              <a:rPr lang="ja-JP" altLang="en-US" sz="800" dirty="0" smtClean="0"/>
              <a:t>  </a:t>
            </a:r>
          </a:p>
          <a:p>
            <a:r>
              <a:rPr lang="ja-JP" altLang="en-US" sz="800" dirty="0" smtClean="0"/>
              <a:t>■ブランドはなぜ有利か？ </a:t>
            </a:r>
          </a:p>
          <a:p>
            <a:r>
              <a:rPr lang="ja-JP" altLang="en-US" sz="800" dirty="0" smtClean="0"/>
              <a:t>ブランドの競争優位性 </a:t>
            </a:r>
          </a:p>
          <a:p>
            <a:r>
              <a:rPr lang="ja-JP" altLang="en-US" sz="800" dirty="0" smtClean="0"/>
              <a:t>①価格優位性：ノン・ブランド製品等と比較して品質および機能がまったく </a:t>
            </a:r>
          </a:p>
          <a:p>
            <a:r>
              <a:rPr lang="ja-JP" altLang="en-US" sz="800" dirty="0" smtClean="0"/>
              <a:t>　　　同一であるとしても、高い価格で販売できる性質。 </a:t>
            </a:r>
          </a:p>
          <a:p>
            <a:r>
              <a:rPr lang="ja-JP" altLang="en-US" sz="800" dirty="0" smtClean="0"/>
              <a:t>②販売数量安定性（ロイヤルティ）：顧客が当該ブランド製品等を反復、継 </a:t>
            </a:r>
          </a:p>
          <a:p>
            <a:r>
              <a:rPr lang="ja-JP" altLang="en-US" sz="800" dirty="0" smtClean="0"/>
              <a:t>　　　続して購入することで安定した販売数量を確保できる性質。 </a:t>
            </a:r>
          </a:p>
          <a:p>
            <a:r>
              <a:rPr lang="ja-JP" altLang="en-US" sz="800" dirty="0" smtClean="0"/>
              <a:t>③拡張力：類似業種、異業種、海外市場へ拡張することを容易にする性質。 </a:t>
            </a:r>
          </a:p>
          <a:p>
            <a:r>
              <a:rPr lang="en-US" altLang="ja-JP" sz="800" dirty="0" smtClean="0">
                <a:hlinkClick r:id="rId4"/>
              </a:rPr>
              <a:t>http://www.meti.go.jp/kohosys/press/0002883/0/020624brandkati-report.pdf</a:t>
            </a:r>
            <a:r>
              <a:rPr lang="ja-JP" altLang="en-US" sz="800" dirty="0" smtClean="0"/>
              <a:t> </a:t>
            </a:r>
          </a:p>
          <a:p>
            <a:r>
              <a:rPr lang="ja-JP" altLang="en-US" sz="800" dirty="0" smtClean="0"/>
              <a:t>  </a:t>
            </a:r>
          </a:p>
          <a:p>
            <a:r>
              <a:rPr lang="ja-JP" altLang="en-US" sz="800" dirty="0" smtClean="0"/>
              <a:t>■実際の運用例 </a:t>
            </a:r>
          </a:p>
          <a:p>
            <a:r>
              <a:rPr lang="ja-JP" altLang="en-US" sz="800" dirty="0" smtClean="0"/>
              <a:t>■バーバリーの国内事業権を持っている三陽商会の例 </a:t>
            </a:r>
          </a:p>
          <a:p>
            <a:r>
              <a:rPr lang="ja-JP" altLang="en-US" sz="800" dirty="0" smtClean="0"/>
              <a:t>  </a:t>
            </a:r>
          </a:p>
          <a:p>
            <a:r>
              <a:rPr lang="ja-JP" altLang="en-US" sz="800" dirty="0" smtClean="0"/>
              <a:t>本家イギリスのバーバリーの商品を輸入、販売している。しかし、バーバリーブランドは商品単価が高く、対象とする年齢層も</a:t>
            </a:r>
            <a:r>
              <a:rPr lang="en-US" altLang="ja-JP" sz="800" dirty="0" smtClean="0"/>
              <a:t>35</a:t>
            </a:r>
            <a:r>
              <a:rPr lang="ja-JP" altLang="en-US" sz="800" dirty="0" smtClean="0"/>
              <a:t>歳～</a:t>
            </a:r>
            <a:r>
              <a:rPr lang="ja-JP" altLang="en-US" sz="800" dirty="0" err="1" smtClean="0"/>
              <a:t>の</a:t>
            </a:r>
            <a:r>
              <a:rPr lang="ja-JP" altLang="en-US" sz="800" dirty="0" smtClean="0"/>
              <a:t>大人のブランド。三陽商会は、今の若者にもバーバリーを知ってもらい、彼らが</a:t>
            </a:r>
            <a:r>
              <a:rPr lang="en-US" altLang="ja-JP" sz="800" dirty="0" smtClean="0"/>
              <a:t>35</a:t>
            </a:r>
            <a:r>
              <a:rPr lang="ja-JP" altLang="en-US" sz="800" dirty="0" smtClean="0"/>
              <a:t>歳～</a:t>
            </a:r>
            <a:r>
              <a:rPr lang="ja-JP" altLang="en-US" sz="800" dirty="0" err="1" smtClean="0"/>
              <a:t>に</a:t>
            </a:r>
            <a:r>
              <a:rPr lang="ja-JP" altLang="en-US" sz="800" dirty="0" smtClean="0"/>
              <a:t>なったときにバーバリーを身につけてもらえるように、本家バーバリーとライセンス契約を結んで、三陽商会独自の若者向けブランドを発信。バーバリーブルーレーベル（女性）、バーバリーブラックレーベル（男性）と呼ばれるもので、これらの対象年齢は</a:t>
            </a:r>
            <a:r>
              <a:rPr lang="en-US" altLang="ja-JP" sz="800" dirty="0" smtClean="0"/>
              <a:t>25</a:t>
            </a:r>
            <a:r>
              <a:rPr lang="ja-JP" altLang="en-US" sz="800" dirty="0" smtClean="0"/>
              <a:t>～</a:t>
            </a:r>
            <a:r>
              <a:rPr lang="en-US" altLang="ja-JP" sz="800" dirty="0" smtClean="0"/>
              <a:t>35</a:t>
            </a:r>
            <a:r>
              <a:rPr lang="ja-JP" altLang="en-US" sz="800" dirty="0" smtClean="0"/>
              <a:t>歳 とされていて、価格帯も低い。（実際、高校生とか大学生でも一部商品は手を出せる価格）ブルーレーベル、ブラックレーベルは三陽商会が日本にのみ向けて 作った製品であり、本家バーバリーにライセンス料を支払い、独自に販売している。これらの若者向けブランドを知った若者は、年齢を重ねるにつれ徐々に本家 バーバリーの商品にも手を出していく、という算段。 </a:t>
            </a:r>
          </a:p>
          <a:p>
            <a:r>
              <a:rPr lang="ja-JP" altLang="en-US" sz="800" dirty="0" smtClean="0"/>
              <a:t>  </a:t>
            </a:r>
          </a:p>
          <a:p>
            <a:r>
              <a:rPr lang="ja-JP" altLang="en-US" sz="800" dirty="0" smtClean="0"/>
              <a:t>これを農産物ブランドに応用すると・・・？ </a:t>
            </a:r>
          </a:p>
          <a:p>
            <a:r>
              <a:rPr lang="ja-JP" altLang="en-US" sz="800" dirty="0" smtClean="0"/>
              <a:t>富 裕層へ向けた、完全無農薬、高栄養価で生産量を絞った高級日本産農産物ブランドを立ち上げ、それに付随して、先にあげたブランドの子ブランドとして、中流 層へ向けた、農薬を抑え、比較的安価なブランドも売り込む。これにより、より多くの人に向けた販売が可能になる。（ブランドで分けた販売） </a:t>
            </a:r>
          </a:p>
          <a:p>
            <a:r>
              <a:rPr lang="ja-JP" altLang="en-US" sz="800" dirty="0" smtClean="0"/>
              <a:t>  </a:t>
            </a:r>
          </a:p>
          <a:p>
            <a:r>
              <a:rPr lang="ja-JP" altLang="en-US" sz="800" dirty="0" smtClean="0"/>
              <a:t>■ブランド広告の手法 </a:t>
            </a:r>
          </a:p>
          <a:p>
            <a:r>
              <a:rPr lang="ja-JP" altLang="en-US" sz="800" dirty="0" smtClean="0"/>
              <a:t>広 告をするにあたっての軸は２つあって、１つはブランドを高める、もう一つは販売を促進するというもの。前者はイメージ広告などによりブランドの好感度を上 </a:t>
            </a:r>
            <a:r>
              <a:rPr lang="ja-JP" altLang="en-US" sz="800" dirty="0" err="1" smtClean="0"/>
              <a:t>げる</a:t>
            </a:r>
            <a:r>
              <a:rPr lang="ja-JP" altLang="en-US" sz="800" dirty="0" smtClean="0"/>
              <a:t>ことにより、ブランドの価値そのものをあげてより利益率を高めようというもの。もう一つは新製品や、製品のセールスポイントを消費者に認知しても</a:t>
            </a:r>
            <a:r>
              <a:rPr lang="ja-JP" altLang="en-US" sz="800" dirty="0" err="1" smtClean="0"/>
              <a:t>らっ</a:t>
            </a:r>
            <a:r>
              <a:rPr lang="ja-JP" altLang="en-US" sz="800" dirty="0" smtClean="0"/>
              <a:t> て、消費者に「買ってみよう」と思わせるもの。前者は効果が見えづらく、長期的な視点が必要。後者は売り上げという数字で結果が出てきて、しかもその結果 は短期的に出てくる。 </a:t>
            </a:r>
          </a:p>
          <a:p>
            <a:r>
              <a:rPr lang="ja-JP" altLang="en-US" sz="800" dirty="0" smtClean="0"/>
              <a:t>  </a:t>
            </a:r>
          </a:p>
          <a:p>
            <a:r>
              <a:rPr lang="ja-JP" altLang="en-US" sz="800" dirty="0" smtClean="0"/>
              <a:t>農産物ブランドに使うならば・・・ </a:t>
            </a:r>
          </a:p>
          <a:p>
            <a:r>
              <a:rPr lang="ja-JP" altLang="en-US" sz="800" dirty="0" smtClean="0"/>
              <a:t>大きなくくりの「日本産ブランド」としてのブランド力向上を狙って、官による前者のイメージ広告をするのが効果的？ </a:t>
            </a:r>
          </a:p>
          <a:p>
            <a:r>
              <a:rPr lang="ja-JP" altLang="en-US" sz="800" dirty="0" smtClean="0"/>
              <a:t>参考：</a:t>
            </a:r>
            <a:r>
              <a:rPr lang="en-US" altLang="ja-JP" sz="800" dirty="0" smtClean="0">
                <a:hlinkClick r:id="rId5"/>
              </a:rPr>
              <a:t>http://japanbrand.jp/column/practice-column/part67.html</a:t>
            </a:r>
            <a:r>
              <a:rPr lang="ja-JP" altLang="en-US" sz="800" dirty="0" smtClean="0"/>
              <a:t> </a:t>
            </a:r>
          </a:p>
          <a:p>
            <a:endParaRPr kumimoji="1" lang="ja-JP" alt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0"/>
            <a:ext cx="646331" cy="369332"/>
          </a:xfrm>
          <a:prstGeom prst="rect">
            <a:avLst/>
          </a:prstGeom>
          <a:noFill/>
        </p:spPr>
        <p:txBody>
          <a:bodyPr wrap="none" rtlCol="0">
            <a:spAutoFit/>
          </a:bodyPr>
          <a:lstStyle/>
          <a:p>
            <a:r>
              <a:rPr lang="ja-JP" altLang="en-US" dirty="0"/>
              <a:t>坂本</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0"/>
            <a:ext cx="877163" cy="369332"/>
          </a:xfrm>
          <a:prstGeom prst="rect">
            <a:avLst/>
          </a:prstGeom>
          <a:noFill/>
        </p:spPr>
        <p:txBody>
          <a:bodyPr wrap="none" rtlCol="0">
            <a:spAutoFit/>
          </a:bodyPr>
          <a:lstStyle/>
          <a:p>
            <a:r>
              <a:rPr lang="ja-JP" altLang="en-US" dirty="0"/>
              <a:t>加賀谷</a:t>
            </a:r>
            <a:endParaRPr kumimoji="1" lang="ja-JP" altLang="en-US"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241</Words>
  <Application>Microsoft Office PowerPoint</Application>
  <PresentationFormat>画面に合わせる (4:3)</PresentationFormat>
  <Paragraphs>95</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スライド 1</vt:lpstr>
      <vt:lpstr>スライド 2</vt:lpstr>
      <vt:lpstr>スライド 3</vt:lpstr>
      <vt:lpstr>スライド 4</vt:lpstr>
    </vt:vector>
  </TitlesOfParts>
  <Company>Keio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MitaITC</dc:creator>
  <cp:lastModifiedBy>MitaITC</cp:lastModifiedBy>
  <cp:revision>16</cp:revision>
  <dcterms:created xsi:type="dcterms:W3CDTF">2009-06-25T07:43:15Z</dcterms:created>
  <dcterms:modified xsi:type="dcterms:W3CDTF">2009-06-25T10:14:50Z</dcterms:modified>
</cp:coreProperties>
</file>