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6" r:id="rId2"/>
    <p:sldId id="267" r:id="rId3"/>
    <p:sldId id="264" r:id="rId4"/>
    <p:sldId id="262" r:id="rId5"/>
    <p:sldId id="259" r:id="rId6"/>
    <p:sldId id="261" r:id="rId7"/>
    <p:sldId id="263" r:id="rId8"/>
    <p:sldId id="265"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604" autoAdjust="0"/>
  </p:normalViewPr>
  <p:slideViewPr>
    <p:cSldViewPr>
      <p:cViewPr>
        <p:scale>
          <a:sx n="70" d="100"/>
          <a:sy n="70" d="100"/>
        </p:scale>
        <p:origin x="-130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dirty="0" smtClean="0"/>
              <a:t>マスター タイトルの書式設定</a:t>
            </a:r>
            <a:endParaRPr kumimoji="0" lang="en-US" dirty="0"/>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28A89737-9661-470B-90F6-56BB86172A6E}" type="datetimeFigureOut">
              <a:rPr kumimoji="1" lang="ja-JP" altLang="en-US" smtClean="0"/>
              <a:t>2011/7/1</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9D4F249F-FE08-40EC-A9E7-F516C4619B0D}"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28A89737-9661-470B-90F6-56BB86172A6E}" type="datetimeFigureOut">
              <a:rPr kumimoji="1" lang="ja-JP" altLang="en-US" smtClean="0"/>
              <a:t>2011/7/1</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28A89737-9661-470B-90F6-56BB86172A6E}" type="datetimeFigureOut">
              <a:rPr kumimoji="1" lang="ja-JP" altLang="en-US" smtClean="0"/>
              <a:t>2011/7/1</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9D4F249F-FE08-40EC-A9E7-F516C4619B0D}"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28A89737-9661-470B-90F6-56BB86172A6E}" type="datetimeFigureOut">
              <a:rPr kumimoji="1" lang="ja-JP" altLang="en-US" smtClean="0"/>
              <a:t>2011/7/1</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9D4F249F-FE08-40EC-A9E7-F516C4619B0D}"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A89737-9661-470B-90F6-56BB86172A6E}" type="datetimeFigureOut">
              <a:rPr kumimoji="1" lang="ja-JP" altLang="en-US" smtClean="0"/>
              <a:t>2011/7/1</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D4F249F-FE08-40EC-A9E7-F516C4619B0D}"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ctr">
            <a:normAutofit/>
          </a:bodyPr>
          <a:lstStyle/>
          <a:p>
            <a:pPr algn="ctr"/>
            <a:r>
              <a:rPr kumimoji="1" lang="ja-JP" altLang="en-US" sz="4400" dirty="0" smtClean="0"/>
              <a:t>マウスの判断能力に関する研究</a:t>
            </a:r>
            <a:endParaRPr kumimoji="1" lang="ja-JP" altLang="en-US" sz="4400" dirty="0"/>
          </a:p>
        </p:txBody>
      </p:sp>
      <p:sp>
        <p:nvSpPr>
          <p:cNvPr id="3" name="サブタイトル 2"/>
          <p:cNvSpPr>
            <a:spLocks noGrp="1"/>
          </p:cNvSpPr>
          <p:nvPr>
            <p:ph type="subTitle" idx="1"/>
          </p:nvPr>
        </p:nvSpPr>
        <p:spPr/>
        <p:txBody>
          <a:bodyPr/>
          <a:lstStyle/>
          <a:p>
            <a:r>
              <a:rPr kumimoji="1" lang="en-US" altLang="ja-JP" dirty="0" smtClean="0"/>
              <a:t>2011</a:t>
            </a:r>
            <a:r>
              <a:rPr kumimoji="1" lang="ja-JP" altLang="en-US" dirty="0" smtClean="0"/>
              <a:t>年</a:t>
            </a:r>
            <a:r>
              <a:rPr kumimoji="1" lang="en-US" altLang="ja-JP" dirty="0" smtClean="0"/>
              <a:t>7</a:t>
            </a:r>
            <a:r>
              <a:rPr kumimoji="1" lang="ja-JP" altLang="en-US" dirty="0" smtClean="0"/>
              <a:t>月１</a:t>
            </a:r>
            <a:r>
              <a:rPr kumimoji="1" lang="en-US" altLang="ja-JP" dirty="0" smtClean="0"/>
              <a:t>3</a:t>
            </a:r>
            <a:r>
              <a:rPr kumimoji="1" lang="ja-JP" altLang="en-US" dirty="0" smtClean="0"/>
              <a:t>日</a:t>
            </a:r>
            <a:endParaRPr kumimoji="1" lang="en-US" altLang="ja-JP" dirty="0" smtClean="0"/>
          </a:p>
          <a:p>
            <a:r>
              <a:rPr lang="ja-JP" altLang="en-US" dirty="0" smtClean="0"/>
              <a:t>生物部　鈴木康嵩</a:t>
            </a:r>
            <a:endParaRPr kumimoji="1" lang="ja-JP" altLang="en-US" dirty="0"/>
          </a:p>
        </p:txBody>
      </p:sp>
    </p:spTree>
    <p:extLst>
      <p:ext uri="{BB962C8B-B14F-4D97-AF65-F5344CB8AC3E}">
        <p14:creationId xmlns:p14="http://schemas.microsoft.com/office/powerpoint/2010/main" val="3731959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88900" indent="354013">
              <a:buNone/>
              <a:tabLst>
                <a:tab pos="442913" algn="l"/>
              </a:tabLst>
            </a:pPr>
            <a:r>
              <a:rPr kumimoji="1" lang="ja-JP" altLang="en-US" dirty="0" smtClean="0"/>
              <a:t>本研究は、マウスと</a:t>
            </a:r>
            <a:r>
              <a:rPr kumimoji="1" lang="en-US" altLang="ja-JP" dirty="0" smtClean="0"/>
              <a:t>8</a:t>
            </a:r>
            <a:r>
              <a:rPr kumimoji="1" lang="ja-JP" altLang="en-US" dirty="0" smtClean="0"/>
              <a:t>放射状迷路を用いて、マウスの記憶能力と判断能力を総合的に調べる研究である。</a:t>
            </a:r>
            <a:endParaRPr kumimoji="1" lang="en-US" altLang="ja-JP" dirty="0" smtClean="0"/>
          </a:p>
          <a:p>
            <a:pPr marL="88900" indent="354013">
              <a:buNone/>
              <a:tabLst>
                <a:tab pos="442913" algn="l"/>
              </a:tabLst>
            </a:pPr>
            <a:r>
              <a:rPr kumimoji="1" lang="ja-JP" altLang="en-US" dirty="0" smtClean="0"/>
              <a:t>多くの動物に記憶能力、判断能力があることはそれぞれ他の研究から明らかになっているが、それらの関係は明らかになっていない。</a:t>
            </a:r>
            <a:endParaRPr kumimoji="1" lang="en-US" altLang="ja-JP" dirty="0" smtClean="0"/>
          </a:p>
          <a:p>
            <a:pPr marL="88900" indent="354013">
              <a:buNone/>
              <a:tabLst>
                <a:tab pos="442913" algn="l"/>
              </a:tabLst>
            </a:pPr>
            <a:r>
              <a:rPr lang="ja-JP" altLang="en-US" dirty="0"/>
              <a:t>そこ</a:t>
            </a:r>
            <a:r>
              <a:rPr lang="ja-JP" altLang="en-US" dirty="0" smtClean="0"/>
              <a:t>で、本研究ではマウスを用いて記憶、判断能力の関係を明らかにすることを目標とする。</a:t>
            </a:r>
            <a:endParaRPr kumimoji="1" lang="en-US" altLang="ja-JP" dirty="0" smtClean="0"/>
          </a:p>
        </p:txBody>
      </p:sp>
      <p:sp>
        <p:nvSpPr>
          <p:cNvPr id="3" name="タイトル 2"/>
          <p:cNvSpPr>
            <a:spLocks noGrp="1"/>
          </p:cNvSpPr>
          <p:nvPr>
            <p:ph type="title"/>
          </p:nvPr>
        </p:nvSpPr>
        <p:spPr/>
        <p:txBody>
          <a:bodyPr/>
          <a:lstStyle/>
          <a:p>
            <a:pPr algn="ctr"/>
            <a:r>
              <a:rPr kumimoji="1" lang="ja-JP" altLang="en-US" dirty="0" smtClean="0"/>
              <a:t>研究の概要</a:t>
            </a:r>
            <a:endParaRPr kumimoji="1" lang="ja-JP" altLang="en-US" dirty="0"/>
          </a:p>
        </p:txBody>
      </p:sp>
    </p:spTree>
    <p:extLst>
      <p:ext uri="{BB962C8B-B14F-4D97-AF65-F5344CB8AC3E}">
        <p14:creationId xmlns:p14="http://schemas.microsoft.com/office/powerpoint/2010/main" val="2479701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70" t="9075" r="13968" b="4510"/>
          <a:stretch/>
        </p:blipFill>
        <p:spPr bwMode="auto">
          <a:xfrm>
            <a:off x="4932041" y="4221088"/>
            <a:ext cx="3024696" cy="263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a:xfrm>
            <a:off x="457200" y="1481329"/>
            <a:ext cx="8229600" cy="3171808"/>
          </a:xfrm>
        </p:spPr>
        <p:txBody>
          <a:bodyPr/>
          <a:lstStyle/>
          <a:p>
            <a:pPr marL="109538" indent="333375">
              <a:buNone/>
            </a:pPr>
            <a:r>
              <a:rPr lang="ja-JP" altLang="en-US" dirty="0" smtClean="0"/>
              <a:t>次</a:t>
            </a:r>
            <a:r>
              <a:rPr lang="ja-JP" altLang="en-US" dirty="0" smtClean="0"/>
              <a:t>のような理由から、正確な実験を行うにはマウスが適当だと考える。</a:t>
            </a:r>
            <a:endParaRPr lang="en-US" altLang="ja-JP" dirty="0" smtClean="0"/>
          </a:p>
          <a:p>
            <a:pPr marL="624078" indent="-514350">
              <a:buFont typeface="+mj-lt"/>
              <a:buAutoNum type="arabicPeriod"/>
            </a:pPr>
            <a:r>
              <a:rPr lang="ja-JP" altLang="en-US" dirty="0" smtClean="0"/>
              <a:t>実験動物として有名なため、</a:t>
            </a:r>
            <a:r>
              <a:rPr lang="ja-JP" altLang="en-US" dirty="0"/>
              <a:t>他</a:t>
            </a:r>
            <a:r>
              <a:rPr lang="ja-JP" altLang="en-US" dirty="0" smtClean="0"/>
              <a:t>に多くの実験が行われている。</a:t>
            </a:r>
            <a:endParaRPr lang="en-US" altLang="ja-JP" dirty="0" smtClean="0"/>
          </a:p>
          <a:p>
            <a:pPr marL="624078" indent="-514350">
              <a:buFont typeface="+mj-lt"/>
              <a:buAutoNum type="arabicPeriod"/>
            </a:pPr>
            <a:r>
              <a:rPr lang="ja-JP" altLang="en-US" dirty="0"/>
              <a:t>小さいため、多くの個体が飼育</a:t>
            </a:r>
            <a:r>
              <a:rPr lang="ja-JP" altLang="en-US" dirty="0" smtClean="0"/>
              <a:t>できる。</a:t>
            </a:r>
            <a:endParaRPr lang="en-US" altLang="ja-JP" dirty="0" smtClean="0"/>
          </a:p>
          <a:p>
            <a:pPr marL="624078" indent="-514350">
              <a:buFont typeface="+mj-lt"/>
              <a:buAutoNum type="arabicPeriod"/>
            </a:pPr>
            <a:r>
              <a:rPr kumimoji="1" lang="ja-JP" altLang="en-US" dirty="0"/>
              <a:t>生物部</a:t>
            </a:r>
            <a:r>
              <a:rPr kumimoji="1" lang="ja-JP" altLang="en-US" dirty="0" smtClean="0"/>
              <a:t>で飼育しているため、確実に飼育することができる。</a:t>
            </a:r>
            <a:endParaRPr kumimoji="1" lang="ja-JP" altLang="en-US" dirty="0"/>
          </a:p>
        </p:txBody>
      </p:sp>
      <p:sp>
        <p:nvSpPr>
          <p:cNvPr id="3" name="タイトル 2"/>
          <p:cNvSpPr>
            <a:spLocks noGrp="1"/>
          </p:cNvSpPr>
          <p:nvPr>
            <p:ph type="title"/>
          </p:nvPr>
        </p:nvSpPr>
        <p:spPr/>
        <p:txBody>
          <a:bodyPr/>
          <a:lstStyle/>
          <a:p>
            <a:pPr algn="ctr"/>
            <a:r>
              <a:rPr kumimoji="1" lang="ja-JP" altLang="en-US" dirty="0" smtClean="0"/>
              <a:t>マウスを用いる理由</a:t>
            </a:r>
            <a:endParaRPr kumimoji="1" lang="ja-JP" altLang="en-US" dirty="0"/>
          </a:p>
        </p:txBody>
      </p:sp>
    </p:spTree>
    <p:extLst>
      <p:ext uri="{BB962C8B-B14F-4D97-AF65-F5344CB8AC3E}">
        <p14:creationId xmlns:p14="http://schemas.microsoft.com/office/powerpoint/2010/main" val="306959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4114800" cy="4525963"/>
          </a:xfrm>
        </p:spPr>
        <p:txBody>
          <a:bodyPr/>
          <a:lstStyle/>
          <a:p>
            <a:pPr marL="624078" indent="-514350">
              <a:buFont typeface="+mj-lt"/>
              <a:buAutoNum type="arabicPeriod"/>
            </a:pPr>
            <a:r>
              <a:rPr kumimoji="1" lang="ja-JP" altLang="en-US" dirty="0" smtClean="0"/>
              <a:t>８放射状迷路は右図のように、中心から８方向に道が分岐している迷路である。</a:t>
            </a:r>
            <a:endParaRPr kumimoji="1" lang="en-US" altLang="ja-JP" dirty="0" smtClean="0"/>
          </a:p>
          <a:p>
            <a:pPr marL="624078" indent="-514350">
              <a:buFont typeface="+mj-lt"/>
              <a:buAutoNum type="arabicPeriod"/>
            </a:pPr>
            <a:r>
              <a:rPr kumimoji="1" lang="ja-JP" altLang="en-US" dirty="0" smtClean="0"/>
              <a:t>各道の入り口にマーク（○、△、□など）を取り付けて用いる予定である</a:t>
            </a:r>
            <a:r>
              <a:rPr lang="ja-JP" altLang="en-US" dirty="0" smtClean="0"/>
              <a:t>。</a:t>
            </a:r>
            <a:endParaRPr lang="en-US" altLang="ja-JP" dirty="0" smtClean="0"/>
          </a:p>
          <a:p>
            <a:pPr marL="624078" indent="-514350">
              <a:buFont typeface="+mj-lt"/>
              <a:buAutoNum type="arabicPeriod"/>
            </a:pPr>
            <a:r>
              <a:rPr kumimoji="1" lang="ja-JP" altLang="en-US" dirty="0" smtClean="0"/>
              <a:t>３０万円と高額なため、自作す</a:t>
            </a:r>
            <a:r>
              <a:rPr lang="ja-JP" altLang="en-US" dirty="0" smtClean="0"/>
              <a:t>る予定である。</a:t>
            </a:r>
            <a:endParaRPr kumimoji="1" lang="en-US" altLang="ja-JP" dirty="0" smtClean="0"/>
          </a:p>
        </p:txBody>
      </p:sp>
      <p:sp>
        <p:nvSpPr>
          <p:cNvPr id="3" name="タイトル 2"/>
          <p:cNvSpPr>
            <a:spLocks noGrp="1"/>
          </p:cNvSpPr>
          <p:nvPr>
            <p:ph type="title"/>
          </p:nvPr>
        </p:nvSpPr>
        <p:spPr>
          <a:xfrm>
            <a:off x="467544" y="332656"/>
            <a:ext cx="8229600" cy="1143000"/>
          </a:xfrm>
        </p:spPr>
        <p:txBody>
          <a:bodyPr/>
          <a:lstStyle/>
          <a:p>
            <a:pPr algn="ctr"/>
            <a:r>
              <a:rPr kumimoji="1" lang="ja-JP" altLang="en-US" dirty="0" smtClean="0"/>
              <a:t>８放射状迷路とは</a:t>
            </a:r>
            <a:endParaRPr kumimoji="1" lang="ja-JP" altLang="en-US" dirty="0"/>
          </a:p>
        </p:txBody>
      </p:sp>
      <p:sp>
        <p:nvSpPr>
          <p:cNvPr id="10" name="正方形/長方形 9"/>
          <p:cNvSpPr/>
          <p:nvPr/>
        </p:nvSpPr>
        <p:spPr>
          <a:xfrm>
            <a:off x="4860032" y="1476553"/>
            <a:ext cx="4032448" cy="4536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800" dirty="0" smtClean="0">
                <a:solidFill>
                  <a:schemeClr val="tx1"/>
                </a:solidFill>
              </a:rPr>
              <a:t>図</a:t>
            </a:r>
            <a:endParaRPr kumimoji="1" lang="ja-JP" altLang="en-US" sz="2800" dirty="0">
              <a:solidFill>
                <a:schemeClr val="tx1"/>
              </a:solidFill>
            </a:endParaRPr>
          </a:p>
        </p:txBody>
      </p:sp>
    </p:spTree>
    <p:extLst>
      <p:ext uri="{BB962C8B-B14F-4D97-AF65-F5344CB8AC3E}">
        <p14:creationId xmlns:p14="http://schemas.microsoft.com/office/powerpoint/2010/main" val="2586499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11564893"/>
              </p:ext>
            </p:extLst>
          </p:nvPr>
        </p:nvGraphicFramePr>
        <p:xfrm>
          <a:off x="251519" y="1124744"/>
          <a:ext cx="8568955" cy="5655900"/>
        </p:xfrm>
        <a:graphic>
          <a:graphicData uri="http://schemas.openxmlformats.org/drawingml/2006/table">
            <a:tbl>
              <a:tblPr firstRow="1">
                <a:tableStyleId>{F5AB1C69-6EDB-4FF4-983F-18BD219EF322}</a:tableStyleId>
              </a:tblPr>
              <a:tblGrid>
                <a:gridCol w="792089"/>
                <a:gridCol w="3888433"/>
                <a:gridCol w="3888433"/>
              </a:tblGrid>
              <a:tr h="471325">
                <a:tc>
                  <a:txBody>
                    <a:bodyPr/>
                    <a:lstStyle/>
                    <a:p>
                      <a:pPr algn="ct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1" dirty="0" smtClean="0"/>
                        <a:t>物品数</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1" dirty="0" smtClean="0"/>
                        <a:t>金額</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rowSpan="5">
                  <a:txBody>
                    <a:bodyPr/>
                    <a:lstStyle/>
                    <a:p>
                      <a:pPr algn="ctr"/>
                      <a:r>
                        <a:rPr kumimoji="1" lang="ja-JP" altLang="en-US" b="1" dirty="0" smtClean="0"/>
                        <a:t>マウス関連</a:t>
                      </a:r>
                      <a:endParaRPr kumimoji="1" lang="ja-JP" altLang="en-US" b="1"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1" dirty="0" smtClean="0"/>
                        <a:t>マウス</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2000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vMerge="1">
                  <a:txBody>
                    <a:bodyPr/>
                    <a:lstStyle/>
                    <a:p>
                      <a:pPr algn="ctr"/>
                      <a:endParaRPr kumimoji="1" lang="ja-JP" altLang="en-US" dirty="0"/>
                    </a:p>
                  </a:txBody>
                  <a:tcPr/>
                </a:tc>
                <a:tc>
                  <a:txBody>
                    <a:bodyPr/>
                    <a:lstStyle/>
                    <a:p>
                      <a:pPr algn="ctr"/>
                      <a:r>
                        <a:rPr kumimoji="1" lang="ja-JP" altLang="en-US" b="1" dirty="0" smtClean="0"/>
                        <a:t>ケージ</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15000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vMerge="1">
                  <a:txBody>
                    <a:bodyPr/>
                    <a:lstStyle/>
                    <a:p>
                      <a:endParaRPr kumimoji="1" lang="ja-JP" altLang="en-US"/>
                    </a:p>
                  </a:txBody>
                  <a:tcPr/>
                </a:tc>
                <a:tc>
                  <a:txBody>
                    <a:bodyPr/>
                    <a:lstStyle/>
                    <a:p>
                      <a:pPr algn="ctr"/>
                      <a:r>
                        <a:rPr kumimoji="1" lang="ja-JP" altLang="en-US" b="1" dirty="0" smtClean="0"/>
                        <a:t>床材</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1000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vMerge="1">
                  <a:txBody>
                    <a:bodyPr/>
                    <a:lstStyle/>
                    <a:p>
                      <a:pPr algn="ctr"/>
                      <a:endParaRPr kumimoji="1" lang="ja-JP" altLang="en-US" dirty="0"/>
                    </a:p>
                  </a:txBody>
                  <a:tcPr/>
                </a:tc>
                <a:tc>
                  <a:txBody>
                    <a:bodyPr/>
                    <a:lstStyle/>
                    <a:p>
                      <a:pPr algn="ctr"/>
                      <a:r>
                        <a:rPr kumimoji="1" lang="ja-JP" altLang="en-US" b="1" dirty="0" smtClean="0"/>
                        <a:t>マウス用餌</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3000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vMerge="1">
                  <a:txBody>
                    <a:bodyPr/>
                    <a:lstStyle/>
                    <a:p>
                      <a:pPr algn="ctr"/>
                      <a:endParaRPr kumimoji="1" lang="ja-JP" altLang="en-US" dirty="0"/>
                    </a:p>
                  </a:txBody>
                  <a:tcPr vert="eaVert"/>
                </a:tc>
                <a:tc>
                  <a:txBody>
                    <a:bodyPr/>
                    <a:lstStyle/>
                    <a:p>
                      <a:pPr algn="ctr"/>
                      <a:r>
                        <a:rPr kumimoji="1" lang="ja-JP" altLang="en-US" b="1" dirty="0" smtClean="0"/>
                        <a:t>ヒーター</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5000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rowSpan="4">
                  <a:txBody>
                    <a:bodyPr/>
                    <a:lstStyle/>
                    <a:p>
                      <a:pPr algn="ctr"/>
                      <a:r>
                        <a:rPr kumimoji="1" lang="en-US" altLang="ja-JP" b="1" dirty="0" smtClean="0"/>
                        <a:t>8</a:t>
                      </a:r>
                      <a:r>
                        <a:rPr kumimoji="1" lang="ja-JP" altLang="en-US" b="1" dirty="0" smtClean="0"/>
                        <a:t>放射状迷路</a:t>
                      </a:r>
                      <a:endParaRPr kumimoji="1" lang="en-US" altLang="ja-JP" b="1" dirty="0" smtClean="0"/>
                    </a:p>
                    <a:p>
                      <a:pPr algn="ctr"/>
                      <a:r>
                        <a:rPr kumimoji="1" lang="ja-JP" altLang="en-US" b="1" dirty="0" smtClean="0"/>
                        <a:t>関連</a:t>
                      </a:r>
                      <a:endParaRPr kumimoji="1" lang="ja-JP" altLang="en-US" b="1"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1" dirty="0" smtClean="0"/>
                        <a:t>アクリルパイプ</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15000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vMerge="1">
                  <a:txBody>
                    <a:bodyPr/>
                    <a:lstStyle/>
                    <a:p>
                      <a:pPr algn="ctr"/>
                      <a:endParaRPr kumimoji="1" lang="ja-JP" altLang="en-US" dirty="0"/>
                    </a:p>
                  </a:txBody>
                  <a:tcPr/>
                </a:tc>
                <a:tc>
                  <a:txBody>
                    <a:bodyPr/>
                    <a:lstStyle/>
                    <a:p>
                      <a:pPr algn="ctr"/>
                      <a:r>
                        <a:rPr kumimoji="1" lang="ja-JP" altLang="en-US" b="1" dirty="0" smtClean="0"/>
                        <a:t>アクリルケース</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10000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vMerge="1">
                  <a:txBody>
                    <a:bodyPr/>
                    <a:lstStyle/>
                    <a:p>
                      <a:pPr algn="ctr"/>
                      <a:endParaRPr kumimoji="1" lang="ja-JP" altLang="en-US" dirty="0"/>
                    </a:p>
                  </a:txBody>
                  <a:tcPr/>
                </a:tc>
                <a:tc>
                  <a:txBody>
                    <a:bodyPr/>
                    <a:lstStyle/>
                    <a:p>
                      <a:pPr algn="ctr"/>
                      <a:r>
                        <a:rPr kumimoji="1" lang="ja-JP" altLang="en-US" b="1" dirty="0" smtClean="0"/>
                        <a:t>コンパスカッター</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1000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vMerge="1">
                  <a:txBody>
                    <a:bodyPr/>
                    <a:lstStyle/>
                    <a:p>
                      <a:pPr algn="ctr"/>
                      <a:endParaRPr kumimoji="1" lang="ja-JP" altLang="en-US" dirty="0"/>
                    </a:p>
                  </a:txBody>
                  <a:tcPr/>
                </a:tc>
                <a:tc>
                  <a:txBody>
                    <a:bodyPr/>
                    <a:lstStyle/>
                    <a:p>
                      <a:pPr algn="ctr"/>
                      <a:r>
                        <a:rPr kumimoji="1" lang="ja-JP" altLang="en-US" b="1" dirty="0" smtClean="0"/>
                        <a:t>接着剤</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b="1" dirty="0" smtClean="0"/>
                        <a:t>1000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325">
                <a:tc>
                  <a:txBody>
                    <a:bodyPr/>
                    <a:lstStyle/>
                    <a:p>
                      <a:pPr algn="ctr"/>
                      <a:endParaRPr kumimoji="1" lang="ja-JP" altLang="en-US" b="1" dirty="0"/>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b="1" dirty="0" smtClean="0"/>
                        <a:t>東京生物クラブ連盟費</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a:r>
                        <a:rPr kumimoji="1" lang="en-US" altLang="ja-JP" b="1" dirty="0" smtClean="0"/>
                        <a:t>3000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71325">
                <a:tc>
                  <a:txBody>
                    <a:bodyPr/>
                    <a:lstStyle/>
                    <a:p>
                      <a:pPr algn="ctr"/>
                      <a:r>
                        <a:rPr kumimoji="1" lang="ja-JP" altLang="en-US" b="1" dirty="0" smtClean="0"/>
                        <a:t>合計</a:t>
                      </a:r>
                      <a:endParaRPr kumimoji="1" lang="ja-JP" altLang="en-US" b="1" dirty="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r"/>
                      <a:r>
                        <a:rPr kumimoji="1" lang="en-US" altLang="ja-JP" b="1" dirty="0" smtClean="0"/>
                        <a:t>56000</a:t>
                      </a:r>
                      <a:r>
                        <a:rPr kumimoji="1" lang="ja-JP" altLang="en-US" b="1" dirty="0" smtClean="0"/>
                        <a:t>円</a:t>
                      </a:r>
                      <a:endParaRPr kumimoji="1" lang="ja-JP" altLang="en-US" b="1" dirty="0"/>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2" name="タイトル 1"/>
          <p:cNvSpPr>
            <a:spLocks noGrp="1"/>
          </p:cNvSpPr>
          <p:nvPr>
            <p:ph type="title"/>
          </p:nvPr>
        </p:nvSpPr>
        <p:spPr/>
        <p:txBody>
          <a:bodyPr/>
          <a:lstStyle/>
          <a:p>
            <a:pPr algn="ctr"/>
            <a:r>
              <a:rPr kumimoji="1" lang="ja-JP" altLang="en-US" dirty="0" smtClean="0"/>
              <a:t>予算</a:t>
            </a:r>
            <a:endParaRPr kumimoji="1" lang="ja-JP" altLang="en-US" dirty="0"/>
          </a:p>
        </p:txBody>
      </p:sp>
    </p:spTree>
    <p:extLst>
      <p:ext uri="{BB962C8B-B14F-4D97-AF65-F5344CB8AC3E}">
        <p14:creationId xmlns:p14="http://schemas.microsoft.com/office/powerpoint/2010/main" val="2935566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81329"/>
            <a:ext cx="8229600" cy="3027792"/>
          </a:xfrm>
        </p:spPr>
        <p:txBody>
          <a:bodyPr/>
          <a:lstStyle/>
          <a:p>
            <a:pPr marL="514350" indent="-514350">
              <a:buFont typeface="+mj-lt"/>
              <a:buAutoNum type="arabicPeriod"/>
            </a:pPr>
            <a:r>
              <a:rPr lang="ja-JP" altLang="en-US" dirty="0" smtClean="0"/>
              <a:t>目的</a:t>
            </a:r>
            <a:r>
              <a:rPr lang="en-US" altLang="ja-JP" dirty="0" smtClean="0"/>
              <a:t>	8</a:t>
            </a:r>
            <a:r>
              <a:rPr lang="ja-JP" altLang="en-US" dirty="0"/>
              <a:t>放射状</a:t>
            </a:r>
            <a:r>
              <a:rPr lang="ja-JP" altLang="en-US" dirty="0" smtClean="0"/>
              <a:t>迷路に取り付けたマークの</a:t>
            </a:r>
            <a:r>
              <a:rPr lang="en-US" altLang="ja-JP" dirty="0" smtClean="0"/>
              <a:t>1</a:t>
            </a:r>
            <a:r>
              <a:rPr lang="ja-JP" altLang="en-US" dirty="0" err="1" smtClean="0"/>
              <a:t>つを</a:t>
            </a:r>
            <a:r>
              <a:rPr lang="en-US" altLang="ja-JP" dirty="0" smtClean="0"/>
              <a:t>		</a:t>
            </a:r>
            <a:r>
              <a:rPr lang="ja-JP" altLang="en-US" dirty="0" smtClean="0"/>
              <a:t>記憶させる</a:t>
            </a:r>
            <a:endParaRPr lang="en-US" altLang="ja-JP" dirty="0" smtClean="0"/>
          </a:p>
          <a:p>
            <a:pPr marL="514350" indent="-514350">
              <a:buFont typeface="+mj-lt"/>
              <a:buAutoNum type="arabicPeriod"/>
            </a:pPr>
            <a:r>
              <a:rPr kumimoji="1" lang="ja-JP" altLang="en-US" dirty="0" smtClean="0"/>
              <a:t>操作</a:t>
            </a:r>
            <a:r>
              <a:rPr kumimoji="1" lang="en-US" altLang="ja-JP" dirty="0" smtClean="0"/>
              <a:t>	</a:t>
            </a:r>
            <a:r>
              <a:rPr kumimoji="1" lang="ja-JP" altLang="en-US" dirty="0" smtClean="0"/>
              <a:t>おぼえさせるマークの道に餌を置き、空腹</a:t>
            </a:r>
            <a:r>
              <a:rPr kumimoji="1" lang="en-US" altLang="ja-JP" dirty="0" smtClean="0"/>
              <a:t>		</a:t>
            </a:r>
            <a:r>
              <a:rPr kumimoji="1" lang="ja-JP" altLang="en-US" dirty="0" smtClean="0"/>
              <a:t>状態のマウスに食べさせることを繰り返す。</a:t>
            </a:r>
            <a:r>
              <a:rPr kumimoji="1" lang="en-US" altLang="ja-JP" dirty="0" smtClean="0"/>
              <a:t>			</a:t>
            </a:r>
            <a:r>
              <a:rPr kumimoji="1" lang="ja-JP" altLang="en-US" dirty="0" smtClean="0"/>
              <a:t>マウスが餌を食べるまでの時間を計測し、</a:t>
            </a:r>
            <a:r>
              <a:rPr kumimoji="1" lang="en-US" altLang="ja-JP" dirty="0" smtClean="0"/>
              <a:t>			</a:t>
            </a:r>
            <a:r>
              <a:rPr kumimoji="1" lang="ja-JP" altLang="en-US" dirty="0" smtClean="0"/>
              <a:t>明らかに時間が短くなった時点で本実験に</a:t>
            </a:r>
            <a:r>
              <a:rPr kumimoji="1" lang="en-US" altLang="ja-JP" dirty="0" smtClean="0"/>
              <a:t>		</a:t>
            </a:r>
            <a:r>
              <a:rPr kumimoji="1" lang="ja-JP" altLang="en-US" dirty="0" smtClean="0"/>
              <a:t>移行する。</a:t>
            </a:r>
            <a:endParaRPr kumimoji="1" lang="ja-JP" altLang="en-US" dirty="0"/>
          </a:p>
        </p:txBody>
      </p:sp>
      <p:sp>
        <p:nvSpPr>
          <p:cNvPr id="2" name="タイトル 1"/>
          <p:cNvSpPr>
            <a:spLocks noGrp="1"/>
          </p:cNvSpPr>
          <p:nvPr>
            <p:ph type="title"/>
          </p:nvPr>
        </p:nvSpPr>
        <p:spPr/>
        <p:txBody>
          <a:bodyPr>
            <a:normAutofit/>
          </a:bodyPr>
          <a:lstStyle/>
          <a:p>
            <a:pPr algn="ctr"/>
            <a:r>
              <a:rPr kumimoji="1" lang="ja-JP" altLang="en-US" dirty="0" smtClean="0"/>
              <a:t>予備実験</a:t>
            </a:r>
            <a:endParaRPr kumimoji="1" lang="ja-JP" altLang="en-US" dirty="0"/>
          </a:p>
        </p:txBody>
      </p:sp>
    </p:spTree>
    <p:extLst>
      <p:ext uri="{BB962C8B-B14F-4D97-AF65-F5344CB8AC3E}">
        <p14:creationId xmlns:p14="http://schemas.microsoft.com/office/powerpoint/2010/main" val="1899717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624078" indent="-514350">
              <a:buFont typeface="+mj-lt"/>
              <a:buAutoNum type="arabicPeriod"/>
            </a:pPr>
            <a:r>
              <a:rPr kumimoji="1" lang="ja-JP" altLang="en-US" dirty="0" smtClean="0"/>
              <a:t>目的</a:t>
            </a:r>
            <a:r>
              <a:rPr kumimoji="1" lang="en-US" altLang="ja-JP" dirty="0" smtClean="0"/>
              <a:t>	</a:t>
            </a:r>
            <a:r>
              <a:rPr kumimoji="1" lang="ja-JP" altLang="en-US" dirty="0" smtClean="0"/>
              <a:t>マウスが予備実験での記憶を生かして判</a:t>
            </a:r>
            <a:r>
              <a:rPr kumimoji="1" lang="en-US" altLang="ja-JP" dirty="0" smtClean="0"/>
              <a:t>		</a:t>
            </a:r>
            <a:r>
              <a:rPr kumimoji="1" lang="ja-JP" altLang="en-US" dirty="0" smtClean="0"/>
              <a:t>断ができるかを調べる。</a:t>
            </a:r>
            <a:endParaRPr kumimoji="1" lang="en-US" altLang="ja-JP" dirty="0" smtClean="0"/>
          </a:p>
          <a:p>
            <a:pPr marL="624078" indent="-514350">
              <a:buFont typeface="+mj-lt"/>
              <a:buAutoNum type="arabicPeriod"/>
            </a:pPr>
            <a:r>
              <a:rPr lang="ja-JP" altLang="en-US" dirty="0" smtClean="0"/>
              <a:t>操作</a:t>
            </a:r>
            <a:r>
              <a:rPr lang="en-US" altLang="ja-JP" dirty="0" smtClean="0"/>
              <a:t>	</a:t>
            </a:r>
          </a:p>
          <a:p>
            <a:pPr marL="2039938" indent="-514350">
              <a:buFont typeface="+mj-ea"/>
              <a:buAutoNum type="circleNumDbPlain"/>
            </a:pPr>
            <a:r>
              <a:rPr lang="ja-JP" altLang="en-US" dirty="0" smtClean="0"/>
              <a:t>記憶させたマークのみ</a:t>
            </a:r>
            <a:endParaRPr lang="en-US" altLang="ja-JP" dirty="0" smtClean="0"/>
          </a:p>
          <a:p>
            <a:pPr marL="2039938" indent="-514350">
              <a:buFont typeface="+mj-ea"/>
              <a:buAutoNum type="circleNumDbPlain"/>
            </a:pPr>
            <a:r>
              <a:rPr lang="ja-JP" altLang="en-US" dirty="0"/>
              <a:t>記憶させたマークの</a:t>
            </a:r>
            <a:r>
              <a:rPr lang="ja-JP" altLang="en-US" dirty="0" smtClean="0"/>
              <a:t>両隣のみ</a:t>
            </a:r>
            <a:endParaRPr lang="en-US" altLang="ja-JP" dirty="0" smtClean="0"/>
          </a:p>
          <a:p>
            <a:pPr marL="2039938" indent="-514350">
              <a:buFont typeface="+mj-ea"/>
              <a:buAutoNum type="circleNumDbPlain"/>
            </a:pPr>
            <a:r>
              <a:rPr lang="ja-JP" altLang="en-US" dirty="0"/>
              <a:t>記憶させたマークの</a:t>
            </a:r>
            <a:r>
              <a:rPr lang="ja-JP" altLang="en-US" dirty="0" smtClean="0"/>
              <a:t>反対側のみ</a:t>
            </a:r>
            <a:endParaRPr lang="en-US" altLang="ja-JP" dirty="0" smtClean="0"/>
          </a:p>
          <a:p>
            <a:pPr marL="639763" indent="0">
              <a:buNone/>
            </a:pPr>
            <a:r>
              <a:rPr lang="ja-JP" altLang="en-US" dirty="0" smtClean="0"/>
              <a:t>のマークをそれぞれ取り付け、記憶させたマークに辿り着けるかどうかを調べる。</a:t>
            </a:r>
            <a:endParaRPr lang="en-US" altLang="ja-JP" dirty="0"/>
          </a:p>
          <a:p>
            <a:pPr marL="536575" indent="0">
              <a:buNone/>
            </a:pPr>
            <a:endParaRPr lang="en-US" altLang="ja-JP" dirty="0" smtClean="0">
              <a:latin typeface="+mn-ea"/>
            </a:endParaRPr>
          </a:p>
        </p:txBody>
      </p:sp>
      <p:sp>
        <p:nvSpPr>
          <p:cNvPr id="3" name="タイトル 2"/>
          <p:cNvSpPr>
            <a:spLocks noGrp="1"/>
          </p:cNvSpPr>
          <p:nvPr>
            <p:ph type="title"/>
          </p:nvPr>
        </p:nvSpPr>
        <p:spPr/>
        <p:txBody>
          <a:bodyPr/>
          <a:lstStyle/>
          <a:p>
            <a:pPr algn="ctr"/>
            <a:r>
              <a:rPr kumimoji="1" lang="ja-JP" altLang="en-US" dirty="0" smtClean="0"/>
              <a:t>本実験（仮）</a:t>
            </a:r>
            <a:endParaRPr kumimoji="1" lang="ja-JP" altLang="en-US" dirty="0"/>
          </a:p>
        </p:txBody>
      </p:sp>
    </p:spTree>
    <p:extLst>
      <p:ext uri="{BB962C8B-B14F-4D97-AF65-F5344CB8AC3E}">
        <p14:creationId xmlns:p14="http://schemas.microsoft.com/office/powerpoint/2010/main" val="1008777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624078" indent="-514350">
              <a:buFont typeface="+mj-lt"/>
              <a:buAutoNum type="arabicPeriod"/>
            </a:pPr>
            <a:r>
              <a:rPr kumimoji="1" lang="ja-JP" altLang="en-US" dirty="0" smtClean="0"/>
              <a:t>本研究の結果は文化祭および生物研究の集いで発表する予定である。</a:t>
            </a:r>
            <a:endParaRPr kumimoji="1" lang="en-US" altLang="ja-JP" dirty="0" smtClean="0"/>
          </a:p>
          <a:p>
            <a:pPr marL="624078" indent="-514350">
              <a:buFont typeface="+mj-lt"/>
              <a:buAutoNum type="arabicPeriod"/>
            </a:pPr>
            <a:r>
              <a:rPr lang="ja-JP" altLang="en-US" dirty="0"/>
              <a:t>生物研究</a:t>
            </a:r>
            <a:r>
              <a:rPr lang="ja-JP" altLang="en-US" dirty="0" smtClean="0"/>
              <a:t>の集いとは、毎年</a:t>
            </a:r>
            <a:r>
              <a:rPr lang="en-US" altLang="ja-JP" dirty="0" smtClean="0"/>
              <a:t>2</a:t>
            </a:r>
            <a:r>
              <a:rPr lang="ja-JP" altLang="en-US" dirty="0" smtClean="0"/>
              <a:t>月に東京生物クラブ連盟が開催する発表会で、毎年関東の生物部が研究成果を発表している。</a:t>
            </a:r>
            <a:endParaRPr kumimoji="1" lang="en-US" altLang="ja-JP" dirty="0" smtClean="0"/>
          </a:p>
        </p:txBody>
      </p:sp>
      <p:sp>
        <p:nvSpPr>
          <p:cNvPr id="3" name="タイトル 2"/>
          <p:cNvSpPr>
            <a:spLocks noGrp="1"/>
          </p:cNvSpPr>
          <p:nvPr>
            <p:ph type="title"/>
          </p:nvPr>
        </p:nvSpPr>
        <p:spPr/>
        <p:txBody>
          <a:bodyPr/>
          <a:lstStyle/>
          <a:p>
            <a:pPr algn="ctr"/>
            <a:r>
              <a:rPr kumimoji="1" lang="ja-JP" altLang="en-US" dirty="0" smtClean="0"/>
              <a:t>研究結果の発表</a:t>
            </a:r>
            <a:endParaRPr kumimoji="1" lang="ja-JP" altLang="en-US" dirty="0"/>
          </a:p>
        </p:txBody>
      </p:sp>
    </p:spTree>
    <p:extLst>
      <p:ext uri="{BB962C8B-B14F-4D97-AF65-F5344CB8AC3E}">
        <p14:creationId xmlns:p14="http://schemas.microsoft.com/office/powerpoint/2010/main" val="23410582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190</TotalTime>
  <Words>336</Words>
  <Application>Microsoft Office PowerPoint</Application>
  <PresentationFormat>画面に合わせる (4:3)</PresentationFormat>
  <Paragraphs>58</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ビジネス</vt:lpstr>
      <vt:lpstr>マウスの判断能力に関する研究</vt:lpstr>
      <vt:lpstr>研究の概要</vt:lpstr>
      <vt:lpstr>マウスを用いる理由</vt:lpstr>
      <vt:lpstr>８放射状迷路とは</vt:lpstr>
      <vt:lpstr>予算</vt:lpstr>
      <vt:lpstr>予備実験</vt:lpstr>
      <vt:lpstr>本実験（仮）</vt:lpstr>
      <vt:lpstr>研究結果の発表</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ネズミの判断力に関する研究</dc:title>
  <dc:creator>PCUser</dc:creator>
  <cp:lastModifiedBy>PCUser</cp:lastModifiedBy>
  <cp:revision>24</cp:revision>
  <dcterms:created xsi:type="dcterms:W3CDTF">2011-06-27T12:31:25Z</dcterms:created>
  <dcterms:modified xsi:type="dcterms:W3CDTF">2011-07-01T09:36:02Z</dcterms:modified>
</cp:coreProperties>
</file>