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DED386-1E94-4C46-B77E-224CC06BB1DC}" type="datetimeFigureOut">
              <a:rPr kumimoji="1" lang="ja-JP" altLang="en-US" smtClean="0"/>
              <a:pPr/>
              <a:t>2009/6/10</a:t>
            </a:fld>
            <a:endParaRPr kumimoji="1" lang="ja-JP" altLang="en-US" dirty="0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 dirty="0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69D140-5201-4851-AE89-73B48DAB3E89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DED386-1E94-4C46-B77E-224CC06BB1DC}" type="datetimeFigureOut">
              <a:rPr kumimoji="1" lang="ja-JP" altLang="en-US" smtClean="0"/>
              <a:pPr/>
              <a:t>2009/6/10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9D140-5201-4851-AE89-73B48DAB3E89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DED386-1E94-4C46-B77E-224CC06BB1DC}" type="datetimeFigureOut">
              <a:rPr kumimoji="1" lang="ja-JP" altLang="en-US" smtClean="0"/>
              <a:pPr/>
              <a:t>2009/6/10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9D140-5201-4851-AE89-73B48DAB3E89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DED386-1E94-4C46-B77E-224CC06BB1DC}" type="datetimeFigureOut">
              <a:rPr kumimoji="1" lang="ja-JP" altLang="en-US" smtClean="0"/>
              <a:pPr/>
              <a:t>2009/6/10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9D140-5201-4851-AE89-73B48DAB3E89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DED386-1E94-4C46-B77E-224CC06BB1DC}" type="datetimeFigureOut">
              <a:rPr kumimoji="1" lang="ja-JP" altLang="en-US" smtClean="0"/>
              <a:pPr/>
              <a:t>2009/6/10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9D140-5201-4851-AE89-73B48DAB3E89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DED386-1E94-4C46-B77E-224CC06BB1DC}" type="datetimeFigureOut">
              <a:rPr kumimoji="1" lang="ja-JP" altLang="en-US" smtClean="0"/>
              <a:pPr/>
              <a:t>2009/6/10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9D140-5201-4851-AE89-73B48DAB3E89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DED386-1E94-4C46-B77E-224CC06BB1DC}" type="datetimeFigureOut">
              <a:rPr kumimoji="1" lang="ja-JP" altLang="en-US" smtClean="0"/>
              <a:pPr/>
              <a:t>2009/6/10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9D140-5201-4851-AE89-73B48DAB3E89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DED386-1E94-4C46-B77E-224CC06BB1DC}" type="datetimeFigureOut">
              <a:rPr kumimoji="1" lang="ja-JP" altLang="en-US" smtClean="0"/>
              <a:pPr/>
              <a:t>2009/6/10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9D140-5201-4851-AE89-73B48DAB3E89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DED386-1E94-4C46-B77E-224CC06BB1DC}" type="datetimeFigureOut">
              <a:rPr kumimoji="1" lang="ja-JP" altLang="en-US" smtClean="0"/>
              <a:pPr/>
              <a:t>2009/6/10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9D140-5201-4851-AE89-73B48DAB3E89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9DED386-1E94-4C46-B77E-224CC06BB1DC}" type="datetimeFigureOut">
              <a:rPr kumimoji="1" lang="ja-JP" altLang="en-US" smtClean="0"/>
              <a:pPr/>
              <a:t>2009/6/10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9D140-5201-4851-AE89-73B48DAB3E89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dirty="0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DED386-1E94-4C46-B77E-224CC06BB1DC}" type="datetimeFigureOut">
              <a:rPr kumimoji="1" lang="ja-JP" altLang="en-US" smtClean="0"/>
              <a:pPr/>
              <a:t>2009/6/10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69D140-5201-4851-AE89-73B48DAB3E89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9DED386-1E94-4C46-B77E-224CC06BB1DC}" type="datetimeFigureOut">
              <a:rPr kumimoji="1" lang="ja-JP" altLang="en-US" smtClean="0"/>
              <a:pPr/>
              <a:t>2009/6/10</a:t>
            </a:fld>
            <a:endParaRPr kumimoji="1" lang="ja-JP" altLang="en-US" dirty="0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 dirty="0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B69D140-5201-4851-AE89-73B48DAB3E89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要求定義</a:t>
            </a:r>
            <a:r>
              <a:rPr lang="ja-JP" altLang="en-US" dirty="0" smtClean="0"/>
              <a:t>書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sz="1400" dirty="0" smtClean="0"/>
              <a:t>～出欠管理システム～</a:t>
            </a:r>
            <a:endParaRPr kumimoji="1" lang="ja-JP" altLang="en-US" sz="1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460467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G008C1336</a:t>
            </a:r>
            <a:r>
              <a:rPr lang="ja-JP" altLang="en-US" dirty="0" smtClean="0"/>
              <a:t>　</a:t>
            </a:r>
            <a:r>
              <a:rPr lang="en-US" dirty="0" smtClean="0"/>
              <a:t> </a:t>
            </a:r>
            <a:r>
              <a:rPr lang="ja-JP" altLang="en-US" dirty="0" smtClean="0"/>
              <a:t>岩崎和智 </a:t>
            </a:r>
            <a:endParaRPr lang="en-US" altLang="ja-JP" dirty="0" smtClean="0"/>
          </a:p>
          <a:p>
            <a:r>
              <a:rPr lang="en-US" dirty="0" smtClean="0"/>
              <a:t>G008C1331</a:t>
            </a:r>
            <a:r>
              <a:rPr lang="ja-JP" altLang="en-US" dirty="0" smtClean="0"/>
              <a:t>　</a:t>
            </a:r>
            <a:r>
              <a:rPr lang="en-US" dirty="0" smtClean="0"/>
              <a:t> </a:t>
            </a:r>
            <a:r>
              <a:rPr lang="ja-JP" altLang="en-US" dirty="0" smtClean="0"/>
              <a:t>宮川健二 </a:t>
            </a:r>
            <a:endParaRPr lang="en-US" altLang="ja-JP" dirty="0" smtClean="0"/>
          </a:p>
          <a:p>
            <a:r>
              <a:rPr lang="en-US" dirty="0" smtClean="0"/>
              <a:t>G008C1338</a:t>
            </a:r>
            <a:r>
              <a:rPr lang="ja-JP" altLang="en-US" dirty="0" smtClean="0"/>
              <a:t>　</a:t>
            </a:r>
            <a:r>
              <a:rPr lang="en-US" dirty="0" smtClean="0"/>
              <a:t> </a:t>
            </a:r>
            <a:r>
              <a:rPr lang="ja-JP" altLang="en-US" dirty="0" smtClean="0"/>
              <a:t>寺西良彰 </a:t>
            </a:r>
            <a:endParaRPr kumimoji="1" lang="ja-JP" alt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3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生徒の出欠席を紙面に記入してから、データとして入力するのが二度手間</a:t>
            </a:r>
            <a:endParaRPr lang="en-US" altLang="ja-JP" dirty="0" smtClean="0"/>
          </a:p>
          <a:p>
            <a:r>
              <a:rPr lang="ja-JP" altLang="en-US" dirty="0" smtClean="0"/>
              <a:t>データ入力の時点で紙面と違ったデータを入力してしまう恐れがある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対外的問題点・ニーズ</a:t>
            </a:r>
            <a:endParaRPr kumimoji="1" lang="ja-JP" alt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プログラムとデータベースの知識拡充</a:t>
            </a:r>
            <a:endParaRPr kumimoji="1" lang="en-US" altLang="ja-JP" dirty="0" smtClean="0"/>
          </a:p>
          <a:p>
            <a:r>
              <a:rPr kumimoji="1" lang="ja-JP" altLang="en-US" dirty="0" smtClean="0"/>
              <a:t>確実かつ容易に扱えるか（本当に楽出来るか）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社内的問題点</a:t>
            </a:r>
            <a:endParaRPr kumimoji="1" lang="ja-JP" alt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授業開始時の出欠確認を容易にする</a:t>
            </a:r>
            <a:endParaRPr kumimoji="1" lang="en-US" altLang="ja-JP" dirty="0" smtClean="0"/>
          </a:p>
          <a:p>
            <a:r>
              <a:rPr lang="ja-JP" altLang="en-US" dirty="0" smtClean="0"/>
              <a:t>手間の解消</a:t>
            </a:r>
            <a:endParaRPr lang="en-US" altLang="ja-JP" dirty="0" smtClean="0"/>
          </a:p>
          <a:p>
            <a:r>
              <a:rPr kumimoji="1" lang="ja-JP" altLang="en-US" dirty="0" smtClean="0"/>
              <a:t>（名簿の間違いを防ぐ）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システムの目的・目標</a:t>
            </a:r>
            <a:endParaRPr kumimoji="1" lang="ja-JP" alt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端末から</a:t>
            </a:r>
            <a:r>
              <a:rPr lang="ja-JP" altLang="en-US" dirty="0" smtClean="0"/>
              <a:t>システムに教員</a:t>
            </a:r>
            <a:r>
              <a:rPr lang="en-US" altLang="ja-JP" dirty="0" smtClean="0"/>
              <a:t>ID</a:t>
            </a:r>
            <a:r>
              <a:rPr lang="ja-JP" altLang="en-US" dirty="0" smtClean="0"/>
              <a:t>とパースワードを入力してログイン。</a:t>
            </a:r>
            <a:endParaRPr lang="en-US" altLang="ja-JP" dirty="0" smtClean="0"/>
          </a:p>
          <a:p>
            <a:r>
              <a:rPr lang="ja-JP" altLang="en-US" dirty="0" smtClean="0"/>
              <a:t>システムは講義のリストを返して教員は講義を選択すると、システムは生徒のリストを返す。 </a:t>
            </a:r>
            <a:endParaRPr lang="en-US" altLang="ja-JP" dirty="0" smtClean="0"/>
          </a:p>
          <a:p>
            <a:r>
              <a:rPr lang="ja-JP" altLang="en-US" dirty="0" smtClean="0"/>
              <a:t>教員はリストにある生徒に出欠をつけて記録する。</a:t>
            </a:r>
            <a:endParaRPr lang="en-US" altLang="ja-JP" dirty="0" smtClean="0"/>
          </a:p>
          <a:p>
            <a:r>
              <a:rPr lang="ja-JP" altLang="en-US" dirty="0" smtClean="0"/>
              <a:t>出欠数が一定を越すと生徒または保護者に警告のメールを送る。 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システムの機能</a:t>
            </a:r>
            <a:r>
              <a:rPr lang="ja-JP" altLang="en-US" dirty="0"/>
              <a:t>・</a:t>
            </a:r>
            <a:r>
              <a:rPr kumimoji="1" lang="ja-JP" altLang="en-US" dirty="0" smtClean="0"/>
              <a:t>解決策</a:t>
            </a:r>
            <a:endParaRPr kumimoji="1" lang="ja-JP" alt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kumimoji="1" lang="en-US" altLang="ja-JP" sz="2000" dirty="0" smtClean="0"/>
              <a:t>2009/06/10</a:t>
            </a:r>
          </a:p>
          <a:p>
            <a:pPr>
              <a:buNone/>
            </a:pPr>
            <a:r>
              <a:rPr lang="ja-JP" altLang="en-US" sz="2400" dirty="0" smtClean="0"/>
              <a:t>システム開発</a:t>
            </a:r>
            <a:r>
              <a:rPr lang="ja-JP" altLang="en-US" sz="2400" dirty="0" smtClean="0"/>
              <a:t>演習　午前</a:t>
            </a:r>
            <a:endParaRPr lang="en-US" altLang="ja-JP" sz="2400" dirty="0" smtClean="0"/>
          </a:p>
          <a:p>
            <a:pPr>
              <a:buNone/>
            </a:pPr>
            <a:endParaRPr kumimoji="1" lang="en-US" altLang="ja-JP" sz="1400" dirty="0" smtClean="0"/>
          </a:p>
          <a:p>
            <a:pPr>
              <a:buNone/>
            </a:pPr>
            <a:r>
              <a:rPr kumimoji="1" lang="ja-JP" altLang="en-US" sz="1800" dirty="0" smtClean="0"/>
              <a:t>学籍番号</a:t>
            </a:r>
            <a:r>
              <a:rPr kumimoji="1" lang="en-US" altLang="ja-JP" sz="1800" dirty="0" smtClean="0"/>
              <a:t>	</a:t>
            </a:r>
            <a:r>
              <a:rPr kumimoji="1" lang="ja-JP" altLang="en-US" sz="1800" dirty="0" smtClean="0"/>
              <a:t>氏名</a:t>
            </a:r>
            <a:r>
              <a:rPr kumimoji="1" lang="en-US" altLang="ja-JP" sz="1800" dirty="0" smtClean="0"/>
              <a:t>		</a:t>
            </a:r>
            <a:r>
              <a:rPr kumimoji="1" lang="ja-JP" altLang="en-US" sz="1800" dirty="0" smtClean="0"/>
              <a:t>出席　欠席</a:t>
            </a:r>
            <a:endParaRPr lang="en-US" altLang="ja-JP" sz="1800" dirty="0" smtClean="0"/>
          </a:p>
          <a:p>
            <a:pPr>
              <a:buNone/>
            </a:pPr>
            <a:r>
              <a:rPr kumimoji="1" lang="en-US" altLang="ja-JP" sz="1800" dirty="0" smtClean="0"/>
              <a:t>G008C1331	</a:t>
            </a:r>
            <a:r>
              <a:rPr lang="ja-JP" altLang="en-US" sz="1800" dirty="0" smtClean="0"/>
              <a:t>宮川健二 </a:t>
            </a:r>
            <a:endParaRPr lang="en-US" altLang="ja-JP" sz="1800" dirty="0" smtClean="0"/>
          </a:p>
          <a:p>
            <a:pPr>
              <a:buNone/>
            </a:pPr>
            <a:r>
              <a:rPr lang="en-US" altLang="ja-JP" sz="1800" dirty="0" smtClean="0"/>
              <a:t>G008C1336	</a:t>
            </a:r>
            <a:r>
              <a:rPr lang="ja-JP" altLang="en-US" sz="1800" dirty="0" smtClean="0"/>
              <a:t>岩崎</a:t>
            </a:r>
            <a:r>
              <a:rPr lang="ja-JP" altLang="en-US" sz="1800" dirty="0" smtClean="0"/>
              <a:t>和智 </a:t>
            </a:r>
            <a:endParaRPr lang="en-US" altLang="ja-JP" sz="1800" dirty="0" smtClean="0"/>
          </a:p>
          <a:p>
            <a:pPr>
              <a:buNone/>
            </a:pPr>
            <a:r>
              <a:rPr kumimoji="1" lang="en-US" altLang="ja-JP" sz="1800" dirty="0" smtClean="0"/>
              <a:t>G008C1338	</a:t>
            </a:r>
            <a:r>
              <a:rPr kumimoji="1" lang="ja-JP" altLang="en-US" sz="1800" dirty="0" smtClean="0"/>
              <a:t>寺西良彰</a:t>
            </a:r>
            <a:endParaRPr kumimoji="1" lang="ja-JP" altLang="en-US" sz="18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画面構成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286248" y="2857496"/>
            <a:ext cx="285752" cy="285752"/>
          </a:xfrm>
          <a:prstGeom prst="rect">
            <a:avLst/>
          </a:prstGeom>
          <a:noFill/>
          <a:ln w="539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4286248" y="2857496"/>
            <a:ext cx="214314" cy="214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929190" y="2857496"/>
            <a:ext cx="214314" cy="214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4286248" y="3214686"/>
            <a:ext cx="214314" cy="214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286248" y="3571876"/>
            <a:ext cx="214314" cy="214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4929190" y="3214686"/>
            <a:ext cx="214314" cy="214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4929190" y="3571876"/>
            <a:ext cx="214314" cy="214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5" name="グループ化 24"/>
          <p:cNvGrpSpPr/>
          <p:nvPr/>
        </p:nvGrpSpPr>
        <p:grpSpPr>
          <a:xfrm>
            <a:off x="4286248" y="2857496"/>
            <a:ext cx="214314" cy="214314"/>
            <a:chOff x="5857884" y="1714488"/>
            <a:chExt cx="214314" cy="214314"/>
          </a:xfrm>
        </p:grpSpPr>
        <p:cxnSp>
          <p:nvCxnSpPr>
            <p:cNvPr id="16" name="直線コネクタ 15"/>
            <p:cNvCxnSpPr/>
            <p:nvPr/>
          </p:nvCxnSpPr>
          <p:spPr>
            <a:xfrm rot="16200000" flipH="1">
              <a:off x="5822165" y="1821645"/>
              <a:ext cx="142876" cy="714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 rot="5400000" flipH="1" flipV="1">
              <a:off x="5893603" y="1750207"/>
              <a:ext cx="214314" cy="1428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グループ化 25"/>
          <p:cNvGrpSpPr/>
          <p:nvPr/>
        </p:nvGrpSpPr>
        <p:grpSpPr>
          <a:xfrm>
            <a:off x="4286248" y="3214686"/>
            <a:ext cx="214314" cy="214314"/>
            <a:chOff x="5857884" y="1714488"/>
            <a:chExt cx="214314" cy="214314"/>
          </a:xfrm>
        </p:grpSpPr>
        <p:cxnSp>
          <p:nvCxnSpPr>
            <p:cNvPr id="27" name="直線コネクタ 26"/>
            <p:cNvCxnSpPr/>
            <p:nvPr/>
          </p:nvCxnSpPr>
          <p:spPr>
            <a:xfrm rot="16200000" flipH="1">
              <a:off x="5822165" y="1821645"/>
              <a:ext cx="142876" cy="714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rot="5400000" flipH="1" flipV="1">
              <a:off x="5893603" y="1750207"/>
              <a:ext cx="214314" cy="1428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グループ化 28"/>
          <p:cNvGrpSpPr/>
          <p:nvPr/>
        </p:nvGrpSpPr>
        <p:grpSpPr>
          <a:xfrm>
            <a:off x="4929190" y="3571876"/>
            <a:ext cx="214314" cy="214314"/>
            <a:chOff x="5857884" y="1714488"/>
            <a:chExt cx="214314" cy="214314"/>
          </a:xfrm>
        </p:grpSpPr>
        <p:cxnSp>
          <p:nvCxnSpPr>
            <p:cNvPr id="30" name="直線コネクタ 29"/>
            <p:cNvCxnSpPr/>
            <p:nvPr/>
          </p:nvCxnSpPr>
          <p:spPr>
            <a:xfrm rot="16200000" flipH="1">
              <a:off x="5822165" y="1821645"/>
              <a:ext cx="142876" cy="714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rot="5400000" flipH="1" flipV="1">
              <a:off x="5893603" y="1750207"/>
              <a:ext cx="214314" cy="1428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フリーフォーム 32"/>
          <p:cNvSpPr/>
          <p:nvPr/>
        </p:nvSpPr>
        <p:spPr>
          <a:xfrm>
            <a:off x="1775138" y="4108361"/>
            <a:ext cx="341290" cy="1661374"/>
          </a:xfrm>
          <a:custGeom>
            <a:avLst/>
            <a:gdLst>
              <a:gd name="connsiteX0" fmla="*/ 221087 w 341290"/>
              <a:gd name="connsiteY0" fmla="*/ 0 h 1661374"/>
              <a:gd name="connsiteX1" fmla="*/ 15025 w 341290"/>
              <a:gd name="connsiteY1" fmla="*/ 489397 h 1661374"/>
              <a:gd name="connsiteX2" fmla="*/ 311239 w 341290"/>
              <a:gd name="connsiteY2" fmla="*/ 965915 h 1661374"/>
              <a:gd name="connsiteX3" fmla="*/ 195330 w 341290"/>
              <a:gd name="connsiteY3" fmla="*/ 1661374 h 1661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290" h="1661374">
                <a:moveTo>
                  <a:pt x="221087" y="0"/>
                </a:moveTo>
                <a:cubicBezTo>
                  <a:pt x="110543" y="164205"/>
                  <a:pt x="0" y="328411"/>
                  <a:pt x="15025" y="489397"/>
                </a:cubicBezTo>
                <a:cubicBezTo>
                  <a:pt x="30050" y="650383"/>
                  <a:pt x="281188" y="770586"/>
                  <a:pt x="311239" y="965915"/>
                </a:cubicBezTo>
                <a:cubicBezTo>
                  <a:pt x="341290" y="1161244"/>
                  <a:pt x="184598" y="1545464"/>
                  <a:pt x="195330" y="1661374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/>
          <p:cNvSpPr/>
          <p:nvPr/>
        </p:nvSpPr>
        <p:spPr>
          <a:xfrm>
            <a:off x="4000496" y="4108361"/>
            <a:ext cx="341290" cy="1661374"/>
          </a:xfrm>
          <a:custGeom>
            <a:avLst/>
            <a:gdLst>
              <a:gd name="connsiteX0" fmla="*/ 221087 w 341290"/>
              <a:gd name="connsiteY0" fmla="*/ 0 h 1661374"/>
              <a:gd name="connsiteX1" fmla="*/ 15025 w 341290"/>
              <a:gd name="connsiteY1" fmla="*/ 489397 h 1661374"/>
              <a:gd name="connsiteX2" fmla="*/ 311239 w 341290"/>
              <a:gd name="connsiteY2" fmla="*/ 965915 h 1661374"/>
              <a:gd name="connsiteX3" fmla="*/ 195330 w 341290"/>
              <a:gd name="connsiteY3" fmla="*/ 1661374 h 1661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290" h="1661374">
                <a:moveTo>
                  <a:pt x="221087" y="0"/>
                </a:moveTo>
                <a:cubicBezTo>
                  <a:pt x="110543" y="164205"/>
                  <a:pt x="0" y="328411"/>
                  <a:pt x="15025" y="489397"/>
                </a:cubicBezTo>
                <a:cubicBezTo>
                  <a:pt x="30050" y="650383"/>
                  <a:pt x="281188" y="770586"/>
                  <a:pt x="311239" y="965915"/>
                </a:cubicBezTo>
                <a:cubicBezTo>
                  <a:pt x="341290" y="1161244"/>
                  <a:pt x="184598" y="1545464"/>
                  <a:pt x="195330" y="1661374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システムの機能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571472" y="1500177"/>
          <a:ext cx="7715303" cy="4765924"/>
        </p:xfrm>
        <a:graphic>
          <a:graphicData uri="http://schemas.openxmlformats.org/drawingml/2006/table">
            <a:tbl>
              <a:tblPr/>
              <a:tblGrid>
                <a:gridCol w="1584789"/>
                <a:gridCol w="1331756"/>
                <a:gridCol w="1798363"/>
                <a:gridCol w="1260235"/>
                <a:gridCol w="1740160"/>
              </a:tblGrid>
              <a:tr h="22451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554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教員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名簿ファイル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51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19"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4519"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519"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519"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519"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19"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4519"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出欠席予備ファイル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出欠席確定ファイル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519"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19"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4519"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519"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51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51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生徒データファイル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警告メール送信ファイル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51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519"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519"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519"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519"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メール送信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サブシステム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9" name="直線矢印コネクタ 8"/>
          <p:cNvCxnSpPr/>
          <p:nvPr/>
        </p:nvCxnSpPr>
        <p:spPr>
          <a:xfrm>
            <a:off x="2428860" y="192880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rot="10800000">
            <a:off x="5286380" y="1928802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rot="5400000">
            <a:off x="4000496" y="285749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5357818" y="3714752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rot="5400000">
            <a:off x="7179487" y="432197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rot="10800000">
            <a:off x="5429256" y="507207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2214546" y="5072074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rot="5400000">
            <a:off x="4071934" y="571501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円/楕円 23"/>
          <p:cNvSpPr/>
          <p:nvPr/>
        </p:nvSpPr>
        <p:spPr>
          <a:xfrm>
            <a:off x="3571868" y="1500174"/>
            <a:ext cx="1571636" cy="895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/>
              <a:t>メニュー</a:t>
            </a:r>
          </a:p>
        </p:txBody>
      </p:sp>
      <p:sp>
        <p:nvSpPr>
          <p:cNvPr id="25" name="円/楕円 24"/>
          <p:cNvSpPr/>
          <p:nvPr/>
        </p:nvSpPr>
        <p:spPr>
          <a:xfrm>
            <a:off x="6715140" y="4643446"/>
            <a:ext cx="1500198" cy="866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100"/>
              <a:t>出欠カウント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500562" y="142852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ログイン</a:t>
            </a:r>
            <a:endParaRPr kumimoji="1" lang="ja-JP" altLang="en-US" sz="14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前提条件としてシステムの利用者が携帯電話もしくはノートＰＣの所持が必要。</a:t>
            </a:r>
            <a:endParaRPr kumimoji="1" lang="en-US" altLang="ja-JP" dirty="0" smtClean="0"/>
          </a:p>
          <a:p>
            <a:r>
              <a:rPr lang="ja-JP" altLang="en-US" dirty="0" smtClean="0"/>
              <a:t>制約条件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セキュリティ面から生徒がログインを出来ないようにする。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また、教員が管理・確認出来る名簿は受け持ちの講義に限定する。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備考</a:t>
            </a:r>
            <a:endParaRPr kumimoji="1" lang="ja-JP" altLang="en-US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293</TotalTime>
  <Words>243</Words>
  <Application>Microsoft Office PowerPoint</Application>
  <PresentationFormat>画面に合わせる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ビジネス</vt:lpstr>
      <vt:lpstr>要求定義書 ～出欠管理システム～</vt:lpstr>
      <vt:lpstr>対外的問題点・ニーズ</vt:lpstr>
      <vt:lpstr>社内的問題点</vt:lpstr>
      <vt:lpstr>システムの目的・目標</vt:lpstr>
      <vt:lpstr>システムの機能・解決策</vt:lpstr>
      <vt:lpstr>画面構成</vt:lpstr>
      <vt:lpstr>システムの機能</vt:lpstr>
      <vt:lpstr>備考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企画書（要求定義）</dc:title>
  <dc:creator>g008c1331</dc:creator>
  <cp:lastModifiedBy>g008c1338</cp:lastModifiedBy>
  <cp:revision>39</cp:revision>
  <dcterms:created xsi:type="dcterms:W3CDTF">2009-06-08T04:24:21Z</dcterms:created>
  <dcterms:modified xsi:type="dcterms:W3CDTF">2009-06-10T01:58:49Z</dcterms:modified>
</cp:coreProperties>
</file>