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61" r:id="rId4"/>
    <p:sldId id="262" r:id="rId5"/>
    <p:sldId id="263" r:id="rId6"/>
    <p:sldId id="257" r:id="rId7"/>
    <p:sldId id="258" r:id="rId8"/>
    <p:sldId id="264" r:id="rId9"/>
    <p:sldId id="267" r:id="rId10"/>
    <p:sldId id="266" r:id="rId11"/>
    <p:sldId id="265" r:id="rId12"/>
    <p:sldId id="259" r:id="rId13"/>
    <p:sldId id="271" r:id="rId14"/>
    <p:sldId id="270" r:id="rId15"/>
    <p:sldId id="268" r:id="rId16"/>
    <p:sldId id="269" r:id="rId17"/>
    <p:sldId id="272" r:id="rId18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kamori:Desktop:iqa_nia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表グラフ!$B$1</c:f>
              <c:strCache>
                <c:ptCount val="1"/>
                <c:pt idx="0">
                  <c:v>評価室の設置</c:v>
                </c:pt>
              </c:strCache>
            </c:strRef>
          </c:tx>
          <c:val>
            <c:numRef>
              <c:f>表グラフ!$B$2</c:f>
              <c:numCache>
                <c:formatCode>0_ </c:formatCode>
                <c:ptCount val="1"/>
                <c:pt idx="0">
                  <c:v>51</c:v>
                </c:pt>
              </c:numCache>
            </c:numRef>
          </c:val>
        </c:ser>
        <c:ser>
          <c:idx val="1"/>
          <c:order val="1"/>
          <c:tx>
            <c:strRef>
              <c:f>表グラフ!$C$1</c:f>
              <c:strCache>
                <c:ptCount val="1"/>
                <c:pt idx="0">
                  <c:v>評価委員会の設置</c:v>
                </c:pt>
              </c:strCache>
            </c:strRef>
          </c:tx>
          <c:val>
            <c:numRef>
              <c:f>表グラフ!$C$2</c:f>
              <c:numCache>
                <c:formatCode>0_ </c:formatCode>
                <c:ptCount val="1"/>
                <c:pt idx="0">
                  <c:v>72</c:v>
                </c:pt>
              </c:numCache>
            </c:numRef>
          </c:val>
        </c:ser>
        <c:ser>
          <c:idx val="2"/>
          <c:order val="2"/>
          <c:tx>
            <c:strRef>
              <c:f>表グラフ!$D$1</c:f>
              <c:strCache>
                <c:ptCount val="1"/>
                <c:pt idx="0">
                  <c:v>評価システムの活用</c:v>
                </c:pt>
              </c:strCache>
            </c:strRef>
          </c:tx>
          <c:val>
            <c:numRef>
              <c:f>表グラフ!$D$2</c:f>
              <c:numCache>
                <c:formatCode>0_ </c:formatCode>
                <c:ptCount val="1"/>
                <c:pt idx="0">
                  <c:v>19</c:v>
                </c:pt>
              </c:numCache>
            </c:numRef>
          </c:val>
        </c:ser>
        <c:ser>
          <c:idx val="3"/>
          <c:order val="3"/>
          <c:tx>
            <c:strRef>
              <c:f>表グラフ!$E$1</c:f>
              <c:strCache>
                <c:ptCount val="1"/>
                <c:pt idx="0">
                  <c:v>過去の実績</c:v>
                </c:pt>
              </c:strCache>
            </c:strRef>
          </c:tx>
          <c:val>
            <c:numRef>
              <c:f>表グラフ!$E$2</c:f>
              <c:numCache>
                <c:formatCode>0_ </c:formatCode>
                <c:ptCount val="1"/>
                <c:pt idx="0">
                  <c:v>62</c:v>
                </c:pt>
              </c:numCache>
            </c:numRef>
          </c:val>
        </c:ser>
        <c:ser>
          <c:idx val="4"/>
          <c:order val="4"/>
          <c:tx>
            <c:strRef>
              <c:f>表グラフ!$F$1</c:f>
              <c:strCache>
                <c:ptCount val="1"/>
                <c:pt idx="0">
                  <c:v>調査・研究</c:v>
                </c:pt>
              </c:strCache>
            </c:strRef>
          </c:tx>
          <c:val>
            <c:numRef>
              <c:f>表グラフ!$F$2</c:f>
              <c:numCache>
                <c:formatCode>0_ </c:formatCode>
                <c:ptCount val="1"/>
                <c:pt idx="0">
                  <c:v>22</c:v>
                </c:pt>
              </c:numCache>
            </c:numRef>
          </c:val>
        </c:ser>
        <c:ser>
          <c:idx val="5"/>
          <c:order val="5"/>
          <c:tx>
            <c:strRef>
              <c:f>表グラフ!$G$1</c:f>
              <c:strCache>
                <c:ptCount val="1"/>
                <c:pt idx="0">
                  <c:v>意思決定組織への提言</c:v>
                </c:pt>
              </c:strCache>
            </c:strRef>
          </c:tx>
          <c:val>
            <c:numRef>
              <c:f>表グラフ!$G$2</c:f>
              <c:numCache>
                <c:formatCode>0_ </c:formatCode>
                <c:ptCount val="1"/>
                <c:pt idx="0">
                  <c:v>16</c:v>
                </c:pt>
              </c:numCache>
            </c:numRef>
          </c:val>
        </c:ser>
        <c:dLbls>
          <c:showVal val="1"/>
        </c:dLbls>
        <c:axId val="168331904"/>
        <c:axId val="167969152"/>
      </c:barChart>
      <c:catAx>
        <c:axId val="168331904"/>
        <c:scaling>
          <c:orientation val="minMax"/>
        </c:scaling>
        <c:delete val="1"/>
        <c:axPos val="b"/>
        <c:tickLblPos val="none"/>
        <c:crossAx val="167969152"/>
        <c:crosses val="autoZero"/>
        <c:auto val="1"/>
        <c:lblAlgn val="ctr"/>
        <c:lblOffset val="100"/>
      </c:catAx>
      <c:valAx>
        <c:axId val="167969152"/>
        <c:scaling>
          <c:orientation val="minMax"/>
        </c:scaling>
        <c:axPos val="l"/>
        <c:majorGridlines/>
        <c:numFmt formatCode="0_ " sourceLinked="1"/>
        <c:tickLblPos val="nextTo"/>
        <c:crossAx val="168331904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5EBA0-91F1-9445-9A87-3C5E8DB474E9}" type="datetimeFigureOut">
              <a:rPr kumimoji="1" lang="ja-JP" altLang="en-US" smtClean="0"/>
              <a:pPr/>
              <a:t>2011/5/29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DEB9C-B0B7-E945-8982-E329A252F9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8287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7A223-8436-ED47-9FFA-328FE594176E}" type="datetimeFigureOut">
              <a:rPr kumimoji="1" lang="ja-JP" altLang="en-US" smtClean="0"/>
              <a:pPr/>
              <a:t>2011/5/29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7B932-3110-1545-8FC6-3C9942A2AC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345473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CC1E-D190-944C-9277-77A1B06FECAA}" type="datetime1">
              <a:rPr kumimoji="1" lang="ja-JP" altLang="en-US" smtClean="0"/>
              <a:pPr/>
              <a:t>2011/5/29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8018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7C71-00F7-DD42-82FC-6DC7172F4CB7}" type="datetime1">
              <a:rPr kumimoji="1" lang="ja-JP" altLang="en-US" smtClean="0"/>
              <a:pPr/>
              <a:t>2011/5/29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4558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8D64-F032-CB46-ADEA-9AFB0773A6B5}" type="datetime1">
              <a:rPr kumimoji="1" lang="ja-JP" altLang="en-US" smtClean="0"/>
              <a:pPr/>
              <a:t>2011/5/29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7288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2D89-C8B9-6D49-8F0D-5BB38526DEF5}" type="datetime1">
              <a:rPr kumimoji="1" lang="ja-JP" altLang="en-US" smtClean="0"/>
              <a:pPr/>
              <a:t>2011/5/29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0373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400D-44A5-4546-81C4-9AC05A29C29E}" type="datetime1">
              <a:rPr kumimoji="1" lang="ja-JP" altLang="en-US" smtClean="0"/>
              <a:pPr/>
              <a:t>2011/5/29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7089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4DB4-E70E-6740-8CA9-F67AA87CBDF0}" type="datetime1">
              <a:rPr kumimoji="1" lang="ja-JP" altLang="en-US" smtClean="0"/>
              <a:pPr/>
              <a:t>2011/5/29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1557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55A0-2915-1B46-A7CA-8F182EFE7874}" type="datetime1">
              <a:rPr kumimoji="1" lang="ja-JP" altLang="en-US" smtClean="0"/>
              <a:pPr/>
              <a:t>2011/5/29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7832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04B6-8042-A34E-AEA9-44AABEF2BE2D}" type="datetime1">
              <a:rPr kumimoji="1" lang="ja-JP" altLang="en-US" smtClean="0"/>
              <a:pPr/>
              <a:t>2011/5/29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04814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1FB9-3BA2-374F-80D9-2F9ED3CABEF3}" type="datetime1">
              <a:rPr kumimoji="1" lang="ja-JP" altLang="en-US" smtClean="0"/>
              <a:pPr/>
              <a:t>2011/5/29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5808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4616-76B2-3643-B66A-2075C32A0BB4}" type="datetime1">
              <a:rPr kumimoji="1" lang="ja-JP" altLang="en-US" smtClean="0"/>
              <a:pPr/>
              <a:t>2011/5/29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2928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1F77-6FB0-A648-AE1B-5B96F23ECA9C}" type="datetime1">
              <a:rPr kumimoji="1" lang="ja-JP" altLang="en-US" smtClean="0"/>
              <a:pPr/>
              <a:t>2011/5/29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1737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FB3DF-5F70-814D-81A3-F0FBA873B7C6}" type="datetime1">
              <a:rPr kumimoji="1" lang="ja-JP" altLang="en-US" smtClean="0"/>
              <a:pPr/>
              <a:t>2011/5/29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204F4-2286-ED4B-95F8-83F1ED4585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2987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678274"/>
            <a:ext cx="9144000" cy="1470025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「内部質保証システム」構築に向けた評価報告書の記述内容分析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lang="ja-JP" altLang="en-US" sz="2400" dirty="0" smtClean="0"/>
              <a:t>ー認証評価を対象にー</a:t>
            </a:r>
            <a:endParaRPr kumimoji="1" lang="ja-JP" altLang="en-US" sz="2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246509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九州大学　大学評価情報室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高森　智嗣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kumimoji="1" lang="ja-JP" altLang="en-US" sz="2000" dirty="0" smtClean="0"/>
              <a:t>日本高等教育学会第</a:t>
            </a:r>
            <a:r>
              <a:rPr lang="en-US" altLang="ja-JP" sz="2000" dirty="0" smtClean="0"/>
              <a:t>14</a:t>
            </a:r>
            <a:r>
              <a:rPr lang="ja-JP" altLang="en-US" sz="2000" dirty="0" smtClean="0"/>
              <a:t>回大会</a:t>
            </a:r>
            <a:endParaRPr kumimoji="1" lang="en-US" altLang="ja-JP" sz="2000" dirty="0"/>
          </a:p>
          <a:p>
            <a:r>
              <a:rPr lang="en-US" altLang="ja-JP" sz="2000" dirty="0" smtClean="0"/>
              <a:t>5</a:t>
            </a:r>
            <a:r>
              <a:rPr lang="ja-JP" altLang="en-US" sz="2000" dirty="0" smtClean="0"/>
              <a:t>月</a:t>
            </a:r>
            <a:r>
              <a:rPr lang="en-US" altLang="ja-JP" sz="2000" dirty="0" smtClean="0"/>
              <a:t>29</a:t>
            </a:r>
            <a:r>
              <a:rPr lang="ja-JP" altLang="en-US" sz="2000" dirty="0" smtClean="0"/>
              <a:t>日（日）　至　名城大学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42152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24"/>
          <p:cNvSpPr txBox="1">
            <a:spLocks/>
          </p:cNvSpPr>
          <p:nvPr/>
        </p:nvSpPr>
        <p:spPr>
          <a:xfrm>
            <a:off x="457200" y="274638"/>
            <a:ext cx="8229600" cy="458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 smtClean="0"/>
              <a:t>4.</a:t>
            </a:r>
            <a:r>
              <a:rPr lang="ja-JP" altLang="en-US" sz="2400" dirty="0" smtClean="0"/>
              <a:t>考察</a:t>
            </a:r>
            <a:r>
              <a:rPr lang="en-US" altLang="ja-JP" sz="2400" dirty="0" smtClean="0"/>
              <a:t>−</a:t>
            </a:r>
            <a:r>
              <a:rPr lang="ja-JP" altLang="en-US" sz="2400" dirty="0" smtClean="0"/>
              <a:t>記述内容から見た「内部質保証システム」</a:t>
            </a:r>
            <a:endParaRPr lang="ja-JP" altLang="en-US" sz="2400" dirty="0"/>
          </a:p>
        </p:txBody>
      </p:sp>
      <p:sp>
        <p:nvSpPr>
          <p:cNvPr id="6" name="角丸四角形 5"/>
          <p:cNvSpPr/>
          <p:nvPr/>
        </p:nvSpPr>
        <p:spPr>
          <a:xfrm>
            <a:off x="3396894" y="6008816"/>
            <a:ext cx="1011841" cy="65043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部局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6897042" y="6008816"/>
            <a:ext cx="1011841" cy="65043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部局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2230178" y="6008816"/>
            <a:ext cx="1011841" cy="65043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部局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5730326" y="6008816"/>
            <a:ext cx="1011841" cy="65043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部局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4563610" y="6008816"/>
            <a:ext cx="1011841" cy="65043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部局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5121158" y="3840684"/>
            <a:ext cx="2457329" cy="8569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00000"/>
                </a:solidFill>
              </a:rPr>
              <a:t>自己点検・評価委員会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534782" y="3840684"/>
            <a:ext cx="2457329" cy="8569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0000"/>
                </a:solidFill>
              </a:rPr>
              <a:t>評価室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4" name="ストライプ矢印 13"/>
          <p:cNvSpPr/>
          <p:nvPr/>
        </p:nvSpPr>
        <p:spPr>
          <a:xfrm rot="16200000">
            <a:off x="4155775" y="4976359"/>
            <a:ext cx="505920" cy="733034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ストライプ矢印 17"/>
          <p:cNvSpPr/>
          <p:nvPr/>
        </p:nvSpPr>
        <p:spPr>
          <a:xfrm rot="5400000">
            <a:off x="5477366" y="4976359"/>
            <a:ext cx="505920" cy="733034"/>
          </a:xfrm>
          <a:prstGeom prst="strip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3396894" y="1084065"/>
            <a:ext cx="3345273" cy="8362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執行部等意思決定組織</a:t>
            </a:r>
            <a:endParaRPr kumimoji="1" lang="ja-JP" altLang="en-US" dirty="0"/>
          </a:p>
        </p:txBody>
      </p:sp>
      <p:sp>
        <p:nvSpPr>
          <p:cNvPr id="21" name="ストライプ矢印 20"/>
          <p:cNvSpPr/>
          <p:nvPr/>
        </p:nvSpPr>
        <p:spPr>
          <a:xfrm rot="16200000">
            <a:off x="4633296" y="2395267"/>
            <a:ext cx="872474" cy="733034"/>
          </a:xfrm>
          <a:prstGeom prst="strip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123899" y="1509917"/>
            <a:ext cx="2906444" cy="16312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大学評価システム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データベース</a:t>
            </a:r>
            <a:endParaRPr kumimoji="1" lang="ja-JP" altLang="en-US" dirty="0"/>
          </a:p>
        </p:txBody>
      </p:sp>
      <p:sp>
        <p:nvSpPr>
          <p:cNvPr id="23" name="円形吹き出し 22"/>
          <p:cNvSpPr/>
          <p:nvPr/>
        </p:nvSpPr>
        <p:spPr>
          <a:xfrm>
            <a:off x="123899" y="4047173"/>
            <a:ext cx="1858482" cy="1497043"/>
          </a:xfrm>
          <a:prstGeom prst="wedgeEllipseCallout">
            <a:avLst>
              <a:gd name="adj1" fmla="val 87451"/>
              <a:gd name="adj2" fmla="val -1946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企画・立案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評価支援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調査・研究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取りまとめ</a:t>
            </a:r>
            <a:endParaRPr kumimoji="1" lang="ja-JP" altLang="en-US" dirty="0"/>
          </a:p>
        </p:txBody>
      </p:sp>
      <p:sp>
        <p:nvSpPr>
          <p:cNvPr id="25" name="円形吹き出し 24"/>
          <p:cNvSpPr/>
          <p:nvPr/>
        </p:nvSpPr>
        <p:spPr>
          <a:xfrm>
            <a:off x="7111391" y="2036605"/>
            <a:ext cx="1858482" cy="1497043"/>
          </a:xfrm>
          <a:prstGeom prst="wedgeEllipseCallout">
            <a:avLst>
              <a:gd name="adj1" fmla="val -40327"/>
              <a:gd name="adj2" fmla="val 7915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企画・立案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審議</a:t>
            </a:r>
            <a:r>
              <a:rPr lang="ja-JP" altLang="en-US" dirty="0" smtClean="0"/>
              <a:t>・承認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提言</a:t>
            </a:r>
            <a:endParaRPr kumimoji="1" lang="en-US" altLang="ja-JP" dirty="0" smtClean="0"/>
          </a:p>
        </p:txBody>
      </p:sp>
      <p:sp>
        <p:nvSpPr>
          <p:cNvPr id="26" name="円形吹き出し 25"/>
          <p:cNvSpPr/>
          <p:nvPr/>
        </p:nvSpPr>
        <p:spPr>
          <a:xfrm>
            <a:off x="7543963" y="4821507"/>
            <a:ext cx="1425910" cy="1047928"/>
          </a:xfrm>
          <a:prstGeom prst="wedgeEllipseCallout">
            <a:avLst>
              <a:gd name="adj1" fmla="val -40327"/>
              <a:gd name="adj2" fmla="val 7915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評価書の作成</a:t>
            </a:r>
            <a:endParaRPr kumimoji="1" lang="en-US" altLang="ja-JP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363809" y="2736357"/>
            <a:ext cx="1747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評価結果・分析結果・課題等の報告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534782" y="5089916"/>
            <a:ext cx="1378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評価結果の報告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096843" y="5085781"/>
            <a:ext cx="1378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評価書作成の依頼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29636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24"/>
          <p:cNvSpPr txBox="1">
            <a:spLocks/>
          </p:cNvSpPr>
          <p:nvPr/>
        </p:nvSpPr>
        <p:spPr>
          <a:xfrm>
            <a:off x="457200" y="274638"/>
            <a:ext cx="8229600" cy="458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 smtClean="0"/>
              <a:t>4.</a:t>
            </a:r>
            <a:r>
              <a:rPr lang="ja-JP" altLang="en-US" sz="2400" dirty="0" smtClean="0"/>
              <a:t>考察</a:t>
            </a:r>
            <a:r>
              <a:rPr lang="en-US" altLang="ja-JP" sz="2400" dirty="0" smtClean="0"/>
              <a:t>−</a:t>
            </a:r>
            <a:r>
              <a:rPr lang="ja-JP" altLang="en-US" sz="2400" dirty="0" smtClean="0"/>
              <a:t>各要件の単純集計</a:t>
            </a:r>
            <a:endParaRPr lang="ja-JP" altLang="en-US" sz="2400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71210412"/>
              </p:ext>
            </p:extLst>
          </p:nvPr>
        </p:nvGraphicFramePr>
        <p:xfrm>
          <a:off x="457201" y="814432"/>
          <a:ext cx="8229599" cy="1147209"/>
        </p:xfrm>
        <a:graphic>
          <a:graphicData uri="http://schemas.openxmlformats.org/drawingml/2006/table">
            <a:tbl>
              <a:tblPr/>
              <a:tblGrid>
                <a:gridCol w="503211"/>
                <a:gridCol w="1205610"/>
                <a:gridCol w="1205610"/>
                <a:gridCol w="1205610"/>
                <a:gridCol w="1205610"/>
                <a:gridCol w="1205610"/>
                <a:gridCol w="1205610"/>
                <a:gridCol w="492728"/>
              </a:tblGrid>
              <a:tr h="3892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評価室の設置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評価委員会の設置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評価システムの活用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過去の実績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調査・研究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意思決定組織への提言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計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2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件数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 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72 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 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62 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 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 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242 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6874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割合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21.1%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29.8%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7.9%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25.6%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9.1%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6.6%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100.0%</a:t>
                      </a:r>
                    </a:p>
                  </a:txBody>
                  <a:tcPr marL="10484" marR="10484" marT="10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18152868"/>
              </p:ext>
            </p:extLst>
          </p:nvPr>
        </p:nvGraphicFramePr>
        <p:xfrm>
          <a:off x="457200" y="2057400"/>
          <a:ext cx="8229600" cy="4292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01270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Rplo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  <p:sp>
        <p:nvSpPr>
          <p:cNvPr id="4" name="タイトル 24"/>
          <p:cNvSpPr txBox="1">
            <a:spLocks/>
          </p:cNvSpPr>
          <p:nvPr/>
        </p:nvSpPr>
        <p:spPr>
          <a:xfrm>
            <a:off x="457200" y="274638"/>
            <a:ext cx="8229600" cy="458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 smtClean="0"/>
              <a:t>4.</a:t>
            </a:r>
            <a:r>
              <a:rPr lang="ja-JP" altLang="en-US" sz="2400" dirty="0" smtClean="0"/>
              <a:t>考察</a:t>
            </a:r>
            <a:r>
              <a:rPr lang="en-US" altLang="ja-JP" sz="2400" dirty="0" smtClean="0"/>
              <a:t>−</a:t>
            </a:r>
            <a:r>
              <a:rPr lang="ja-JP" altLang="en-US" sz="2400" dirty="0" smtClean="0"/>
              <a:t>自己組織化マップから見た分布</a:t>
            </a:r>
            <a:endParaRPr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99015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1195754" y="1772529"/>
          <a:ext cx="6689188" cy="2731580"/>
        </p:xfrm>
        <a:graphic>
          <a:graphicData uri="http://schemas.openxmlformats.org/drawingml/2006/table">
            <a:tbl>
              <a:tblPr/>
              <a:tblGrid>
                <a:gridCol w="5101383"/>
                <a:gridCol w="1587805"/>
              </a:tblGrid>
              <a:tr h="6901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confidence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16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執行部への提言</a:t>
                      </a:r>
                      <a:r>
                        <a:rPr lang="en-US" altLang="ja-JP" sz="1800" b="0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=&gt;</a:t>
                      </a:r>
                      <a:r>
                        <a:rPr lang="ja-JP" altLang="en-US" sz="1800" b="0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評価室の設置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baseline="0">
                          <a:solidFill>
                            <a:srgbClr val="000000"/>
                          </a:solidFill>
                          <a:latin typeface="ＭＳ Ｐゴシック"/>
                        </a:rPr>
                        <a:t>56.3%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67563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baseline="0">
                          <a:solidFill>
                            <a:srgbClr val="000000"/>
                          </a:solidFill>
                          <a:latin typeface="ＭＳ Ｐゴシック"/>
                        </a:rPr>
                        <a:t>評価システムの導入</a:t>
                      </a:r>
                      <a:r>
                        <a:rPr lang="en-US" altLang="ja-JP" sz="1800" b="0" i="0" u="none" strike="noStrike" baseline="0">
                          <a:solidFill>
                            <a:srgbClr val="000000"/>
                          </a:solidFill>
                          <a:latin typeface="ＭＳ Ｐゴシック"/>
                        </a:rPr>
                        <a:t>=&gt;</a:t>
                      </a:r>
                      <a:r>
                        <a:rPr lang="ja-JP" altLang="en-US" sz="1800" b="0" i="0" u="none" strike="noStrike" baseline="0">
                          <a:solidFill>
                            <a:srgbClr val="000000"/>
                          </a:solidFill>
                          <a:latin typeface="ＭＳ Ｐゴシック"/>
                        </a:rPr>
                        <a:t>評価室の設置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baseline="0">
                          <a:solidFill>
                            <a:srgbClr val="000000"/>
                          </a:solidFill>
                          <a:latin typeface="ＭＳ Ｐゴシック"/>
                        </a:rPr>
                        <a:t>57.9%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63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baseline="0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調査・研究</a:t>
                      </a:r>
                      <a:r>
                        <a:rPr lang="en-US" altLang="ja-JP" sz="1800" b="0" i="0" u="none" strike="noStrike" baseline="0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=&gt;</a:t>
                      </a:r>
                      <a:r>
                        <a:rPr lang="ja-JP" altLang="en-US" sz="1800" b="0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評価室の設置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baseline="0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72.7%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4" name="タイトル 24"/>
          <p:cNvSpPr txBox="1">
            <a:spLocks/>
          </p:cNvSpPr>
          <p:nvPr/>
        </p:nvSpPr>
        <p:spPr>
          <a:xfrm>
            <a:off x="457200" y="274638"/>
            <a:ext cx="8229600" cy="458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 smtClean="0"/>
              <a:t>4.</a:t>
            </a:r>
            <a:r>
              <a:rPr lang="ja-JP" altLang="en-US" sz="2400" dirty="0" smtClean="0"/>
              <a:t>考察</a:t>
            </a:r>
            <a:r>
              <a:rPr lang="en-US" altLang="ja-JP" sz="2400" dirty="0" smtClean="0"/>
              <a:t>−</a:t>
            </a:r>
            <a:r>
              <a:rPr lang="ja-JP" altLang="en-US" sz="2400" dirty="0" smtClean="0"/>
              <a:t>各項目の連関規則</a:t>
            </a:r>
            <a:endParaRPr lang="ja-JP" alt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4"/>
          <p:cNvSpPr txBox="1">
            <a:spLocks/>
          </p:cNvSpPr>
          <p:nvPr/>
        </p:nvSpPr>
        <p:spPr>
          <a:xfrm>
            <a:off x="457200" y="274638"/>
            <a:ext cx="8229600" cy="458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 smtClean="0"/>
              <a:t>5.</a:t>
            </a:r>
            <a:r>
              <a:rPr lang="ja-JP" altLang="en-US" sz="2400" dirty="0" smtClean="0"/>
              <a:t>まとめ</a:t>
            </a:r>
            <a:endParaRPr lang="ja-JP" altLang="en-US" sz="24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7200" y="733034"/>
            <a:ext cx="8229600" cy="5988441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自己点検・評価の実施体制と機能状況を示す項目として、６つの項目を挙げた。</a:t>
            </a:r>
            <a:endParaRPr kumimoji="1" lang="en-US" altLang="ja-JP" sz="2400" dirty="0" smtClean="0"/>
          </a:p>
          <a:p>
            <a:endParaRPr lang="en-US" altLang="ja-JP" sz="2400" dirty="0"/>
          </a:p>
          <a:p>
            <a:r>
              <a:rPr kumimoji="1" lang="ja-JP" altLang="en-US" sz="2400" dirty="0" smtClean="0"/>
              <a:t>全ての項目が網羅されていなければ、基準を満たしていないと判断されるわけではない。</a:t>
            </a:r>
            <a:endParaRPr kumimoji="1"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評価組織の充実や、過去の実績によって、「自己点検・評価が可能である」ことを示す記述が多く見られた。</a:t>
            </a:r>
            <a:endParaRPr lang="en-US" altLang="ja-JP" sz="2400" dirty="0" smtClean="0"/>
          </a:p>
          <a:p>
            <a:endParaRPr lang="en-US" altLang="ja-JP" sz="2400" dirty="0"/>
          </a:p>
          <a:p>
            <a:r>
              <a:rPr lang="ja-JP" altLang="en-US" sz="2400" dirty="0" smtClean="0"/>
              <a:t>一方で、データベースの活用や、意思決定組織へのフィードバック等に関する記述は相対的に少なかった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構造的な条件が機能・役割を決定している可能性</a:t>
            </a:r>
            <a:endParaRPr lang="en-US" altLang="ja-JP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29489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4"/>
          <p:cNvSpPr txBox="1">
            <a:spLocks/>
          </p:cNvSpPr>
          <p:nvPr/>
        </p:nvSpPr>
        <p:spPr>
          <a:xfrm>
            <a:off x="457200" y="274638"/>
            <a:ext cx="8229600" cy="458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 smtClean="0"/>
              <a:t>6.</a:t>
            </a:r>
            <a:r>
              <a:rPr lang="ja-JP" altLang="en-US" sz="2400" dirty="0" smtClean="0"/>
              <a:t>議論</a:t>
            </a:r>
            <a:r>
              <a:rPr lang="en-US" altLang="ja-JP" sz="2400" dirty="0" smtClean="0"/>
              <a:t>−</a:t>
            </a:r>
            <a:r>
              <a:rPr lang="ja-JP" altLang="en-US" sz="2400" dirty="0" smtClean="0"/>
              <a:t>今後の「内部質保証システム」</a:t>
            </a:r>
            <a:endParaRPr lang="ja-JP" altLang="en-US" sz="24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7200" y="733034"/>
            <a:ext cx="8229600" cy="53931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認証評価の性格</a:t>
            </a:r>
            <a:endParaRPr lang="en-US" altLang="ja-JP" sz="2400" dirty="0" smtClean="0"/>
          </a:p>
          <a:p>
            <a:pPr>
              <a:buFont typeface="Wingdings" charset="2"/>
              <a:buChar char="ü"/>
            </a:pPr>
            <a:r>
              <a:rPr lang="ja-JP" altLang="en-US" sz="2400" dirty="0" smtClean="0"/>
              <a:t>多様性と最低基準とのバランス。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「内部質保証システム」に対する評価の視点</a:t>
            </a:r>
            <a:endParaRPr lang="en-US" altLang="ja-JP" sz="2400" dirty="0" smtClean="0"/>
          </a:p>
          <a:p>
            <a:pPr>
              <a:buFont typeface="Wingdings" charset="2"/>
              <a:buChar char="ü"/>
            </a:pPr>
            <a:r>
              <a:rPr lang="ja-JP" altLang="en-US" sz="2400" dirty="0" smtClean="0"/>
              <a:t>評価可能性（プロセス）か改善実績（アウトカム）か。</a:t>
            </a:r>
            <a:endParaRPr lang="en-US" altLang="ja-JP" sz="2400" dirty="0" smtClean="0"/>
          </a:p>
          <a:p>
            <a:pPr>
              <a:buFont typeface="Wingdings" charset="2"/>
              <a:buChar char="ü"/>
            </a:pPr>
            <a:r>
              <a:rPr lang="ja-JP" altLang="en-US" sz="2400" dirty="0" smtClean="0"/>
              <a:t>反復可能性や持続可能性に対する評価。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57663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4"/>
          <p:cNvSpPr txBox="1">
            <a:spLocks/>
          </p:cNvSpPr>
          <p:nvPr/>
        </p:nvSpPr>
        <p:spPr>
          <a:xfrm>
            <a:off x="457200" y="274638"/>
            <a:ext cx="8229600" cy="458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 smtClean="0"/>
              <a:t>7.</a:t>
            </a:r>
            <a:r>
              <a:rPr lang="ja-JP" altLang="en-US" sz="2400" dirty="0" smtClean="0"/>
              <a:t>本研究の今後の課題</a:t>
            </a:r>
            <a:endParaRPr lang="ja-JP" altLang="en-US" sz="24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7200" y="733034"/>
            <a:ext cx="8229600" cy="539312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p"/>
            </a:pPr>
            <a:r>
              <a:rPr kumimoji="1" lang="ja-JP" altLang="en-US" sz="2400" dirty="0" smtClean="0"/>
              <a:t>個別の項目に対する分析</a:t>
            </a:r>
            <a:endParaRPr kumimoji="1" lang="en-US" altLang="ja-JP" sz="2400" dirty="0" smtClean="0"/>
          </a:p>
          <a:p>
            <a:pPr>
              <a:buFont typeface="Wingdings" charset="2"/>
              <a:buChar char="ü"/>
            </a:pPr>
            <a:r>
              <a:rPr lang="ja-JP" altLang="en-US" sz="2400" dirty="0" smtClean="0"/>
              <a:t>評価組織の多様性</a:t>
            </a:r>
            <a:r>
              <a:rPr lang="en-US" altLang="ja-JP" sz="2400" dirty="0" smtClean="0"/>
              <a:t>−</a:t>
            </a:r>
            <a:r>
              <a:rPr lang="ja-JP" altLang="en-US" sz="2400" dirty="0" smtClean="0"/>
              <a:t>組織規模・専任教員の有無等。</a:t>
            </a:r>
            <a:endParaRPr lang="en-US" altLang="ja-JP" sz="2400" dirty="0" smtClean="0"/>
          </a:p>
          <a:p>
            <a:pPr>
              <a:buFont typeface="Wingdings" charset="2"/>
              <a:buChar char="ü"/>
            </a:pPr>
            <a:r>
              <a:rPr kumimoji="1" lang="ja-JP" altLang="en-US" sz="2400" dirty="0" smtClean="0"/>
              <a:t>大学評価のために収集する根拠資料・データ項目。</a:t>
            </a:r>
            <a:endParaRPr kumimoji="1" lang="en-US" altLang="ja-JP" sz="2400" dirty="0" smtClean="0"/>
          </a:p>
          <a:p>
            <a:pPr>
              <a:buFont typeface="Wingdings" charset="2"/>
              <a:buChar char="ü"/>
            </a:pPr>
            <a:endParaRPr lang="en-US" altLang="ja-JP" sz="2400" dirty="0"/>
          </a:p>
          <a:p>
            <a:pPr>
              <a:buFont typeface="Wingdings" charset="2"/>
              <a:buChar char="p"/>
            </a:pPr>
            <a:r>
              <a:rPr kumimoji="1" lang="ja-JP" altLang="en-US" sz="2400" dirty="0" smtClean="0"/>
              <a:t>具体的な改善事例・内容との相関</a:t>
            </a:r>
            <a:endParaRPr kumimoji="1" lang="en-US" altLang="ja-JP" sz="2400" dirty="0" smtClean="0"/>
          </a:p>
          <a:p>
            <a:pPr>
              <a:buFont typeface="Wingdings" charset="2"/>
              <a:buChar char="ü"/>
            </a:pPr>
            <a:r>
              <a:rPr lang="ja-JP" altLang="en-US" sz="2400" dirty="0" smtClean="0"/>
              <a:t>個別項目の分析をふまえた具体的改善事例・内容。</a:t>
            </a:r>
            <a:endParaRPr lang="en-US" altLang="ja-JP" sz="2400" dirty="0" smtClean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>
              <a:buFont typeface="Wingdings" charset="2"/>
              <a:buChar char="p"/>
            </a:pPr>
            <a:r>
              <a:rPr lang="ja-JP" altLang="en-US" sz="2400" dirty="0" smtClean="0"/>
              <a:t>公・私立大学を含めた分析</a:t>
            </a:r>
            <a:endParaRPr lang="en-US" altLang="ja-JP" sz="2400" dirty="0" smtClean="0"/>
          </a:p>
          <a:p>
            <a:pPr>
              <a:buFont typeface="Wingdings" charset="2"/>
              <a:buChar char="ü"/>
            </a:pPr>
            <a:r>
              <a:rPr lang="ja-JP" altLang="en-US" sz="2400" dirty="0" smtClean="0"/>
              <a:t>大学全体としての状況</a:t>
            </a:r>
            <a:endParaRPr lang="en-US" altLang="ja-JP" sz="2400" dirty="0" smtClean="0"/>
          </a:p>
          <a:p>
            <a:pPr>
              <a:buFont typeface="Wingdings" charset="2"/>
              <a:buChar char="ü"/>
            </a:pPr>
            <a:r>
              <a:rPr kumimoji="1" lang="ja-JP" altLang="en-US" sz="2400" dirty="0" smtClean="0"/>
              <a:t>設置者別の状況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05053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ja-JP" altLang="en-US" dirty="0" smtClean="0"/>
              <a:t>ご清聴ありがとうございました。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33034"/>
            <a:ext cx="8229600" cy="5393129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endParaRPr kumimoji="1" lang="en-US" altLang="ja-JP" sz="2000" dirty="0" smtClean="0"/>
          </a:p>
          <a:p>
            <a:pPr>
              <a:buFont typeface="+mj-lt"/>
              <a:buAutoNum type="arabicPeriod"/>
            </a:pPr>
            <a:endParaRPr lang="en-US" altLang="ja-JP" sz="2000" dirty="0" smtClean="0"/>
          </a:p>
          <a:p>
            <a:pPr>
              <a:buFont typeface="+mj-lt"/>
              <a:buAutoNum type="arabicPeriod"/>
            </a:pPr>
            <a:r>
              <a:rPr lang="ja-JP" altLang="en-US" sz="2400" dirty="0" smtClean="0"/>
              <a:t>本発表の位置づけ</a:t>
            </a:r>
            <a:r>
              <a:rPr kumimoji="1" lang="ja-JP" altLang="en-US" sz="2400" dirty="0" smtClean="0"/>
              <a:t>と目的</a:t>
            </a:r>
            <a:endParaRPr kumimoji="1" lang="en-US" altLang="ja-JP" sz="2400" dirty="0" smtClean="0"/>
          </a:p>
          <a:p>
            <a:pPr>
              <a:buFont typeface="+mj-lt"/>
              <a:buAutoNum type="arabicPeriod"/>
            </a:pPr>
            <a:r>
              <a:rPr lang="ja-JP" altLang="en-US" sz="2400" dirty="0" smtClean="0"/>
              <a:t>資料と分析方法</a:t>
            </a:r>
            <a:endParaRPr lang="en-US" altLang="ja-JP" sz="2400" dirty="0" smtClean="0"/>
          </a:p>
          <a:p>
            <a:pPr>
              <a:buFont typeface="+mj-lt"/>
              <a:buAutoNum type="arabicPeriod"/>
            </a:pPr>
            <a:r>
              <a:rPr kumimoji="1" lang="ja-JP" altLang="en-US" sz="2400" dirty="0" smtClean="0"/>
              <a:t>分析結果</a:t>
            </a:r>
            <a:endParaRPr kumimoji="1" lang="en-US" altLang="ja-JP" sz="2400" dirty="0" smtClean="0"/>
          </a:p>
          <a:p>
            <a:pPr>
              <a:buFont typeface="+mj-lt"/>
              <a:buAutoNum type="arabicPeriod"/>
            </a:pPr>
            <a:r>
              <a:rPr lang="ja-JP" altLang="en-US" sz="2400" dirty="0" smtClean="0"/>
              <a:t>考察</a:t>
            </a:r>
            <a:endParaRPr lang="en-US" altLang="ja-JP" sz="2400" dirty="0" smtClean="0"/>
          </a:p>
          <a:p>
            <a:pPr>
              <a:buFont typeface="+mj-lt"/>
              <a:buAutoNum type="arabicPeriod"/>
            </a:pPr>
            <a:r>
              <a:rPr kumimoji="1" lang="ja-JP" altLang="en-US" sz="2400" dirty="0" smtClean="0"/>
              <a:t>まとめ</a:t>
            </a:r>
            <a:endParaRPr kumimoji="1" lang="en-US" altLang="ja-JP" sz="2400" dirty="0" smtClean="0"/>
          </a:p>
          <a:p>
            <a:pPr>
              <a:buFont typeface="+mj-lt"/>
              <a:buAutoNum type="arabicPeriod"/>
            </a:pPr>
            <a:r>
              <a:rPr kumimoji="1" lang="ja-JP" altLang="en-US" sz="2400" dirty="0" smtClean="0"/>
              <a:t>議論</a:t>
            </a:r>
            <a:endParaRPr kumimoji="1" lang="en-US" altLang="ja-JP" sz="2400" dirty="0" smtClean="0"/>
          </a:p>
          <a:p>
            <a:pPr>
              <a:buFont typeface="+mj-lt"/>
              <a:buAutoNum type="arabicPeriod"/>
            </a:pPr>
            <a:r>
              <a:rPr lang="ja-JP" altLang="en-US" sz="2400" dirty="0" smtClean="0"/>
              <a:t>本研究の今後の課題</a:t>
            </a:r>
            <a:endParaRPr kumimoji="1" lang="ja-JP" altLang="en-US" sz="2400" dirty="0"/>
          </a:p>
        </p:txBody>
      </p:sp>
      <p:sp>
        <p:nvSpPr>
          <p:cNvPr id="4" name="タイトル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96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発表の構成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5960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33034"/>
            <a:ext cx="8229600" cy="539312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p"/>
            </a:pPr>
            <a:endParaRPr kumimoji="1" lang="en-US" altLang="ja-JP" sz="1800" dirty="0" smtClean="0"/>
          </a:p>
          <a:p>
            <a:pPr>
              <a:buFont typeface="Wingdings" charset="2"/>
              <a:buChar char="p"/>
            </a:pPr>
            <a:r>
              <a:rPr kumimoji="1" lang="ja-JP" altLang="en-US" sz="2400" dirty="0" smtClean="0"/>
              <a:t>位置づけ</a:t>
            </a:r>
            <a:endParaRPr kumimoji="1" lang="en-US" altLang="ja-JP" sz="2400" dirty="0" smtClean="0"/>
          </a:p>
          <a:p>
            <a:pPr>
              <a:buFont typeface="Wingdings" charset="2"/>
              <a:buChar char="ü"/>
            </a:pPr>
            <a:r>
              <a:rPr lang="ja-JP" altLang="en-US" sz="2400" dirty="0" smtClean="0"/>
              <a:t>「内部質保証システム」の在り方を検討するための研究。</a:t>
            </a:r>
            <a:endParaRPr lang="en-US" altLang="ja-JP" sz="2400" dirty="0" smtClean="0"/>
          </a:p>
          <a:p>
            <a:pPr>
              <a:buFont typeface="Wingdings" charset="2"/>
              <a:buChar char="ü"/>
            </a:pPr>
            <a:r>
              <a:rPr lang="ja-JP" altLang="en-US" sz="2400" dirty="0" smtClean="0"/>
              <a:t>テキスト・マイニングを用いた試行的研究。</a:t>
            </a:r>
            <a:endParaRPr lang="en-US" altLang="ja-JP" sz="2400" dirty="0" smtClean="0"/>
          </a:p>
          <a:p>
            <a:pPr>
              <a:buFont typeface="Wingdings" charset="2"/>
              <a:buChar char="ü"/>
            </a:pPr>
            <a:endParaRPr kumimoji="1" lang="en-US" altLang="ja-JP" sz="1800" dirty="0"/>
          </a:p>
          <a:p>
            <a:pPr>
              <a:buFont typeface="Wingdings" charset="2"/>
              <a:buChar char="p"/>
            </a:pPr>
            <a:r>
              <a:rPr lang="ja-JP" altLang="en-US" sz="2400" dirty="0" smtClean="0"/>
              <a:t>目的</a:t>
            </a:r>
            <a:endParaRPr lang="en-US" altLang="ja-JP" sz="2400" dirty="0" smtClean="0"/>
          </a:p>
          <a:p>
            <a:pPr>
              <a:buFont typeface="Wingdings" charset="2"/>
              <a:buChar char="ü"/>
            </a:pPr>
            <a:r>
              <a:rPr lang="ja-JP" altLang="en-US" sz="2400" dirty="0" smtClean="0"/>
              <a:t>評価報告書において、自大学の質を保証するための取組（＝自己点検・評価）がどのように表現されているかを分析し、「内部質保証システム」構築に向けて、現段階での状況と課題を提示する。</a:t>
            </a:r>
            <a:endParaRPr lang="en-US" altLang="ja-JP" sz="2400" dirty="0" smtClean="0"/>
          </a:p>
        </p:txBody>
      </p:sp>
      <p:sp>
        <p:nvSpPr>
          <p:cNvPr id="5" name="タイトル 24"/>
          <p:cNvSpPr txBox="1">
            <a:spLocks/>
          </p:cNvSpPr>
          <p:nvPr/>
        </p:nvSpPr>
        <p:spPr>
          <a:xfrm>
            <a:off x="457200" y="274638"/>
            <a:ext cx="8229600" cy="458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 smtClean="0"/>
              <a:t>1.</a:t>
            </a:r>
            <a:r>
              <a:rPr lang="ja-JP" altLang="en-US" sz="2400" dirty="0" smtClean="0"/>
              <a:t>本発表の位置づけと目的</a:t>
            </a:r>
            <a:endParaRPr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10870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33034"/>
            <a:ext cx="8229600" cy="586427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p"/>
            </a:pPr>
            <a:r>
              <a:rPr lang="ja-JP" altLang="en-US" sz="1800" dirty="0" smtClean="0"/>
              <a:t>資料</a:t>
            </a:r>
            <a:endParaRPr lang="en-US" altLang="ja-JP" sz="1800" dirty="0" smtClean="0"/>
          </a:p>
          <a:p>
            <a:pPr>
              <a:buFont typeface="Wingdings" charset="2"/>
              <a:buChar char="ü"/>
            </a:pPr>
            <a:r>
              <a:rPr kumimoji="1" lang="ja-JP" altLang="en-US" sz="1800" dirty="0" smtClean="0"/>
              <a:t>大学評価・学位授与機構（</a:t>
            </a:r>
            <a:r>
              <a:rPr kumimoji="1" lang="en-US" altLang="ja-JP" sz="1800" dirty="0" smtClean="0"/>
              <a:t>NIAD</a:t>
            </a:r>
            <a:r>
              <a:rPr kumimoji="1" lang="ja-JP" altLang="en-US" sz="1800" dirty="0" smtClean="0"/>
              <a:t>）が実施する認証評価に用いられた自己点検・評価報告書及び認証評価結果報告書の、基準</a:t>
            </a:r>
            <a:r>
              <a:rPr kumimoji="1" lang="en-US" altLang="ja-JP" sz="1800" dirty="0" smtClean="0"/>
              <a:t>11−</a:t>
            </a:r>
            <a:r>
              <a:rPr kumimoji="1" lang="ja-JP" altLang="en-US" sz="1800" dirty="0" smtClean="0"/>
              <a:t>３</a:t>
            </a:r>
            <a:r>
              <a:rPr kumimoji="1" lang="en-US" altLang="ja-JP" sz="1800" dirty="0" smtClean="0"/>
              <a:t>−①</a:t>
            </a:r>
            <a:r>
              <a:rPr kumimoji="1" lang="ja-JP" altLang="en-US" sz="1800" dirty="0" smtClean="0"/>
              <a:t>の記述内容。</a:t>
            </a:r>
            <a:endParaRPr kumimoji="1" lang="en-US" altLang="ja-JP" sz="1800" dirty="0" smtClean="0"/>
          </a:p>
          <a:p>
            <a:pPr marL="0" indent="0">
              <a:buNone/>
            </a:pPr>
            <a:endParaRPr lang="en-US" altLang="ja-JP" sz="1800" dirty="0"/>
          </a:p>
          <a:p>
            <a:pPr>
              <a:buFont typeface="Wingdings" charset="2"/>
              <a:buChar char="Ø"/>
            </a:pPr>
            <a:r>
              <a:rPr kumimoji="1" lang="ja-JP" altLang="en-US" sz="1800" dirty="0" smtClean="0"/>
              <a:t>基準</a:t>
            </a:r>
            <a:r>
              <a:rPr kumimoji="1" lang="en-US" altLang="ja-JP" sz="1800" dirty="0" smtClean="0"/>
              <a:t>11−3−①</a:t>
            </a:r>
          </a:p>
          <a:p>
            <a:pPr marL="0" indent="0">
              <a:buNone/>
            </a:pPr>
            <a:r>
              <a:rPr lang="ja-JP" altLang="ja-JP" sz="1800" kern="0" dirty="0">
                <a:solidFill>
                  <a:srgbClr val="000000"/>
                </a:solidFill>
                <a:latin typeface="+mn-ea"/>
                <a:cs typeface="ＭＳ 明朝"/>
              </a:rPr>
              <a:t>大学の活動の総合的な状況に</a:t>
            </a:r>
            <a:r>
              <a:rPr lang="ja-JP" altLang="ja-JP" sz="1800" kern="0" dirty="0" smtClean="0">
                <a:solidFill>
                  <a:srgbClr val="000000"/>
                </a:solidFill>
                <a:latin typeface="+mn-ea"/>
                <a:cs typeface="ＭＳ 明朝"/>
              </a:rPr>
              <a:t>ついて</a:t>
            </a:r>
            <a:r>
              <a:rPr lang="ja-JP" altLang="en-US" sz="1800" kern="0" dirty="0" smtClean="0">
                <a:solidFill>
                  <a:srgbClr val="000000"/>
                </a:solidFill>
                <a:latin typeface="+mn-ea"/>
                <a:cs typeface="ＭＳ 明朝"/>
              </a:rPr>
              <a:t>、</a:t>
            </a:r>
            <a:r>
              <a:rPr lang="ja-JP" altLang="ja-JP" sz="1800" kern="0" dirty="0" smtClean="0">
                <a:solidFill>
                  <a:srgbClr val="000000"/>
                </a:solidFill>
                <a:latin typeface="+mn-ea"/>
                <a:cs typeface="ＭＳ 明朝"/>
              </a:rPr>
              <a:t>根拠</a:t>
            </a:r>
            <a:r>
              <a:rPr lang="ja-JP" altLang="ja-JP" sz="1800" kern="0" dirty="0">
                <a:solidFill>
                  <a:srgbClr val="000000"/>
                </a:solidFill>
                <a:latin typeface="+mn-ea"/>
                <a:cs typeface="ＭＳ 明朝"/>
              </a:rPr>
              <a:t>となる資料やデータ等に</a:t>
            </a:r>
            <a:r>
              <a:rPr lang="ja-JP" altLang="ja-JP" sz="1800" kern="0" dirty="0" smtClean="0">
                <a:solidFill>
                  <a:srgbClr val="000000"/>
                </a:solidFill>
                <a:latin typeface="+mn-ea"/>
                <a:cs typeface="ＭＳ 明朝"/>
              </a:rPr>
              <a:t>基づいて</a:t>
            </a:r>
            <a:r>
              <a:rPr lang="ja-JP" altLang="en-US" sz="1800" kern="0" dirty="0" smtClean="0">
                <a:solidFill>
                  <a:srgbClr val="000000"/>
                </a:solidFill>
                <a:latin typeface="+mn-ea"/>
                <a:cs typeface="ＭＳ 明朝"/>
              </a:rPr>
              <a:t>、</a:t>
            </a:r>
            <a:r>
              <a:rPr lang="ja-JP" altLang="ja-JP" sz="1800" kern="0" dirty="0" smtClean="0">
                <a:solidFill>
                  <a:srgbClr val="000000"/>
                </a:solidFill>
                <a:latin typeface="+mn-ea"/>
                <a:cs typeface="ＭＳ 明朝"/>
              </a:rPr>
              <a:t>自己</a:t>
            </a:r>
            <a:r>
              <a:rPr lang="ja-JP" altLang="ja-JP" sz="1800" kern="0" dirty="0">
                <a:solidFill>
                  <a:srgbClr val="000000"/>
                </a:solidFill>
                <a:latin typeface="+mn-ea"/>
                <a:cs typeface="ＭＳ 明朝"/>
              </a:rPr>
              <a:t>点検・評価が行われて</a:t>
            </a:r>
            <a:r>
              <a:rPr lang="ja-JP" altLang="ja-JP" sz="1800" kern="0" dirty="0" smtClean="0">
                <a:solidFill>
                  <a:srgbClr val="000000"/>
                </a:solidFill>
                <a:latin typeface="+mn-ea"/>
                <a:cs typeface="ＭＳ 明朝"/>
              </a:rPr>
              <a:t>おり</a:t>
            </a:r>
            <a:r>
              <a:rPr lang="ja-JP" altLang="en-US" sz="1800" kern="0" dirty="0" smtClean="0">
                <a:solidFill>
                  <a:srgbClr val="000000"/>
                </a:solidFill>
                <a:latin typeface="+mn-ea"/>
                <a:cs typeface="ＭＳ 明朝"/>
              </a:rPr>
              <a:t>、</a:t>
            </a:r>
            <a:r>
              <a:rPr lang="ja-JP" altLang="ja-JP" sz="1800" kern="0" dirty="0" smtClean="0">
                <a:solidFill>
                  <a:srgbClr val="000000"/>
                </a:solidFill>
                <a:latin typeface="+mn-ea"/>
                <a:cs typeface="ＭＳ 明朝"/>
              </a:rPr>
              <a:t>その</a:t>
            </a:r>
            <a:r>
              <a:rPr lang="ja-JP" altLang="ja-JP" sz="1800" kern="0" dirty="0">
                <a:solidFill>
                  <a:srgbClr val="000000"/>
                </a:solidFill>
                <a:latin typeface="+mn-ea"/>
                <a:cs typeface="ＭＳ 明朝"/>
              </a:rPr>
              <a:t>結果が大学内及び社会に対して広く</a:t>
            </a:r>
            <a:r>
              <a:rPr lang="ja-JP" altLang="ja-JP" sz="1800" kern="0" dirty="0" smtClean="0">
                <a:solidFill>
                  <a:srgbClr val="000000"/>
                </a:solidFill>
                <a:latin typeface="+mn-ea"/>
                <a:cs typeface="ＭＳ 明朝"/>
              </a:rPr>
              <a:t>公開されて</a:t>
            </a:r>
            <a:r>
              <a:rPr lang="ja-JP" altLang="ja-JP" sz="1800" kern="0" dirty="0">
                <a:solidFill>
                  <a:srgbClr val="000000"/>
                </a:solidFill>
                <a:latin typeface="+mn-ea"/>
                <a:cs typeface="ＭＳ 明朝"/>
              </a:rPr>
              <a:t>いる</a:t>
            </a:r>
            <a:r>
              <a:rPr lang="ja-JP" altLang="ja-JP" sz="1800" kern="0" dirty="0" smtClean="0">
                <a:solidFill>
                  <a:srgbClr val="000000"/>
                </a:solidFill>
                <a:latin typeface="+mn-ea"/>
                <a:cs typeface="ＭＳ 明朝"/>
              </a:rPr>
              <a:t>か</a:t>
            </a:r>
            <a:r>
              <a:rPr lang="ja-JP" altLang="en-US" sz="1800" kern="0" dirty="0" smtClean="0">
                <a:solidFill>
                  <a:srgbClr val="000000"/>
                </a:solidFill>
                <a:latin typeface="+mn-ea"/>
                <a:cs typeface="ＭＳ 明朝"/>
              </a:rPr>
              <a:t>。</a:t>
            </a:r>
            <a:endParaRPr lang="en-US" altLang="ja-JP" sz="1800" kern="0" dirty="0" smtClean="0">
              <a:solidFill>
                <a:srgbClr val="000000"/>
              </a:solidFill>
              <a:latin typeface="+mn-ea"/>
              <a:cs typeface="ＭＳ 明朝"/>
            </a:endParaRPr>
          </a:p>
          <a:p>
            <a:pPr marL="0" indent="0">
              <a:buNone/>
            </a:pPr>
            <a:endParaRPr kumimoji="1" lang="en-US" altLang="ja-JP" sz="1800" kern="0" dirty="0">
              <a:solidFill>
                <a:srgbClr val="000000"/>
              </a:solidFill>
              <a:latin typeface="+mn-ea"/>
              <a:cs typeface="ＭＳ 明朝"/>
            </a:endParaRPr>
          </a:p>
          <a:p>
            <a:pPr>
              <a:buFont typeface="Wingdings" charset="2"/>
              <a:buChar char="Ø"/>
            </a:pPr>
            <a:r>
              <a:rPr kumimoji="1" lang="ja-JP" altLang="en-US" sz="1800" dirty="0" smtClean="0">
                <a:latin typeface="+mn-ea"/>
              </a:rPr>
              <a:t>評価報告書における記述件数</a:t>
            </a:r>
            <a:endParaRPr kumimoji="1" lang="en-US" altLang="ja-JP" sz="1800" dirty="0" smtClean="0">
              <a:latin typeface="+mn-ea"/>
            </a:endParaRPr>
          </a:p>
        </p:txBody>
      </p:sp>
      <p:sp>
        <p:nvSpPr>
          <p:cNvPr id="4" name="タイトル 24"/>
          <p:cNvSpPr txBox="1">
            <a:spLocks/>
          </p:cNvSpPr>
          <p:nvPr/>
        </p:nvSpPr>
        <p:spPr>
          <a:xfrm>
            <a:off x="457200" y="274638"/>
            <a:ext cx="8229600" cy="458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/>
              <a:t>2</a:t>
            </a:r>
            <a:r>
              <a:rPr lang="en-US" altLang="ja-JP" sz="2400" dirty="0" smtClean="0"/>
              <a:t>.</a:t>
            </a:r>
            <a:r>
              <a:rPr lang="ja-JP" altLang="en-US" sz="2400" dirty="0" smtClean="0"/>
              <a:t>資料と分析方法</a:t>
            </a:r>
            <a:endParaRPr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6929302"/>
              </p:ext>
            </p:extLst>
          </p:nvPr>
        </p:nvGraphicFramePr>
        <p:xfrm>
          <a:off x="1693286" y="4082795"/>
          <a:ext cx="5736460" cy="2349319"/>
        </p:xfrm>
        <a:graphic>
          <a:graphicData uri="http://schemas.openxmlformats.org/drawingml/2006/table">
            <a:tbl>
              <a:tblPr/>
              <a:tblGrid>
                <a:gridCol w="1147292"/>
                <a:gridCol w="1147292"/>
                <a:gridCol w="1147292"/>
                <a:gridCol w="1147292"/>
                <a:gridCol w="1147292"/>
              </a:tblGrid>
              <a:tr h="3408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年度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国立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公立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私立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計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H17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6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H18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H19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6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H20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H21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6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H22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9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計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32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33034"/>
            <a:ext cx="8229600" cy="539312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p"/>
            </a:pPr>
            <a:endParaRPr kumimoji="1" lang="en-US" altLang="ja-JP" sz="1800" dirty="0" smtClean="0"/>
          </a:p>
          <a:p>
            <a:pPr>
              <a:buFont typeface="Wingdings" charset="2"/>
              <a:buChar char="p"/>
            </a:pPr>
            <a:r>
              <a:rPr kumimoji="1" lang="ja-JP" altLang="en-US" sz="2400" dirty="0" smtClean="0"/>
              <a:t>分析方法</a:t>
            </a:r>
            <a:endParaRPr kumimoji="1" lang="en-US" altLang="ja-JP" sz="2400" dirty="0" smtClean="0"/>
          </a:p>
          <a:p>
            <a:pPr>
              <a:buFont typeface="Wingdings" charset="2"/>
              <a:buChar char="ü"/>
            </a:pPr>
            <a:r>
              <a:rPr lang="en-US" altLang="ja-JP" sz="2400" dirty="0" smtClean="0"/>
              <a:t>R</a:t>
            </a:r>
            <a:r>
              <a:rPr lang="ja-JP" altLang="en-US" sz="2400" dirty="0" smtClean="0"/>
              <a:t>（</a:t>
            </a:r>
            <a:r>
              <a:rPr lang="en-US" altLang="ja-JP" sz="2400" dirty="0" err="1" smtClean="0"/>
              <a:t>RMeCab</a:t>
            </a:r>
            <a:r>
              <a:rPr lang="ja-JP" altLang="en-US" sz="2400" dirty="0" smtClean="0"/>
              <a:t>）によるテキスト・マイニング</a:t>
            </a:r>
            <a:endParaRPr lang="en-US" altLang="ja-JP" sz="2400" dirty="0" smtClean="0"/>
          </a:p>
          <a:p>
            <a:pPr>
              <a:buFont typeface="Wingdings" charset="2"/>
              <a:buChar char="Ø"/>
            </a:pPr>
            <a:r>
              <a:rPr kumimoji="1" lang="ja-JP" altLang="en-US" sz="2400" dirty="0" smtClean="0"/>
              <a:t>形態素解析によるキーワードの抽出</a:t>
            </a:r>
            <a:endParaRPr kumimoji="1" lang="en-US" altLang="ja-JP" sz="2400" dirty="0" smtClean="0"/>
          </a:p>
          <a:p>
            <a:pPr>
              <a:buFont typeface="Wingdings" charset="2"/>
              <a:buChar char="Ø"/>
            </a:pPr>
            <a:r>
              <a:rPr lang="en-US" altLang="ja-JP" sz="2400" dirty="0" err="1" smtClean="0"/>
              <a:t>Ngram</a:t>
            </a:r>
            <a:r>
              <a:rPr lang="ja-JP" altLang="en-US" sz="2400" dirty="0" smtClean="0"/>
              <a:t>分析による共起語の抽出</a:t>
            </a:r>
            <a:endParaRPr lang="en-US" altLang="ja-JP" sz="2400" dirty="0" smtClean="0"/>
          </a:p>
          <a:p>
            <a:pPr>
              <a:buFont typeface="Wingdings" charset="2"/>
              <a:buChar char="Ø"/>
            </a:pPr>
            <a:endParaRPr kumimoji="1" lang="en-US" altLang="ja-JP" sz="2400" dirty="0"/>
          </a:p>
          <a:p>
            <a:pPr>
              <a:buFont typeface="Wingdings" charset="2"/>
              <a:buChar char="ü"/>
            </a:pPr>
            <a:r>
              <a:rPr lang="ja-JP" altLang="en-US" sz="2400" dirty="0" smtClean="0"/>
              <a:t>要件項目に従った独自の分類</a:t>
            </a:r>
            <a:endParaRPr lang="en-US" altLang="ja-JP" sz="2400" dirty="0" smtClean="0"/>
          </a:p>
          <a:p>
            <a:pPr>
              <a:buFont typeface="Wingdings" charset="2"/>
              <a:buChar char="Ø"/>
            </a:pPr>
            <a:r>
              <a:rPr lang="ja-JP" altLang="en-US" sz="2400" dirty="0" smtClean="0"/>
              <a:t>「</a:t>
            </a:r>
            <a:r>
              <a:rPr lang="ja-JP" altLang="en-US" sz="2400" dirty="0" smtClean="0"/>
              <a:t>内部質保証システム」のイメージ</a:t>
            </a:r>
            <a:r>
              <a:rPr lang="ja-JP" altLang="en-US" sz="2400" dirty="0" smtClean="0"/>
              <a:t>設定</a:t>
            </a:r>
            <a:endParaRPr lang="en-US" altLang="ja-JP" sz="2400" dirty="0" smtClean="0"/>
          </a:p>
          <a:p>
            <a:pPr>
              <a:buFont typeface="Wingdings" charset="2"/>
              <a:buChar char="Ø"/>
            </a:pPr>
            <a:r>
              <a:rPr lang="ja-JP" altLang="en-US" sz="2400" dirty="0" smtClean="0"/>
              <a:t>項目毎の単純</a:t>
            </a:r>
            <a:r>
              <a:rPr lang="ja-JP" altLang="en-US" sz="2400" dirty="0" smtClean="0"/>
              <a:t>集計</a:t>
            </a:r>
            <a:endParaRPr lang="en-US" altLang="ja-JP" sz="2400" dirty="0" smtClean="0"/>
          </a:p>
          <a:p>
            <a:pPr>
              <a:buFont typeface="Wingdings" charset="2"/>
              <a:buChar char="Ø"/>
            </a:pPr>
            <a:r>
              <a:rPr kumimoji="1" lang="ja-JP" altLang="en-US" sz="2400" dirty="0" smtClean="0"/>
              <a:t>自己組織化マップの</a:t>
            </a:r>
            <a:r>
              <a:rPr kumimoji="1" lang="ja-JP" altLang="en-US" sz="2400" dirty="0" smtClean="0"/>
              <a:t>作成</a:t>
            </a:r>
            <a:endParaRPr kumimoji="1" lang="en-US" altLang="ja-JP" sz="2400" dirty="0" smtClean="0"/>
          </a:p>
          <a:p>
            <a:pPr>
              <a:buFont typeface="Wingdings" charset="2"/>
              <a:buChar char="Ø"/>
            </a:pPr>
            <a:r>
              <a:rPr lang="ja-JP" altLang="en-US" sz="2400" dirty="0" smtClean="0"/>
              <a:t>連関規則</a:t>
            </a:r>
            <a:endParaRPr kumimoji="1" lang="ja-JP" altLang="en-US" sz="2400" dirty="0"/>
          </a:p>
        </p:txBody>
      </p:sp>
      <p:sp>
        <p:nvSpPr>
          <p:cNvPr id="4" name="タイトル 24"/>
          <p:cNvSpPr txBox="1">
            <a:spLocks/>
          </p:cNvSpPr>
          <p:nvPr/>
        </p:nvSpPr>
        <p:spPr>
          <a:xfrm>
            <a:off x="457200" y="274638"/>
            <a:ext cx="8229600" cy="458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/>
              <a:t>2</a:t>
            </a:r>
            <a:r>
              <a:rPr lang="en-US" altLang="ja-JP" sz="2400" dirty="0" smtClean="0"/>
              <a:t>.</a:t>
            </a:r>
            <a:r>
              <a:rPr lang="ja-JP" altLang="en-US" sz="2400" dirty="0" smtClean="0"/>
              <a:t>資料と分析方法</a:t>
            </a:r>
            <a:endParaRPr lang="ja-JP" altLang="en-US" sz="2400" dirty="0"/>
          </a:p>
        </p:txBody>
      </p:sp>
      <p:sp>
        <p:nvSpPr>
          <p:cNvPr id="7" name="右中かっこ 6"/>
          <p:cNvSpPr/>
          <p:nvPr/>
        </p:nvSpPr>
        <p:spPr>
          <a:xfrm>
            <a:off x="5606426" y="2189426"/>
            <a:ext cx="505923" cy="442453"/>
          </a:xfrm>
          <a:prstGeom prst="rightBrace">
            <a:avLst/>
          </a:prstGeom>
          <a:ln w="2222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05273" y="2201248"/>
            <a:ext cx="2481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要件項目の設定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12404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1579827"/>
              </p:ext>
            </p:extLst>
          </p:nvPr>
        </p:nvGraphicFramePr>
        <p:xfrm>
          <a:off x="485267" y="743358"/>
          <a:ext cx="7898558" cy="5737068"/>
        </p:xfrm>
        <a:graphic>
          <a:graphicData uri="http://schemas.openxmlformats.org/drawingml/2006/table">
            <a:tbl>
              <a:tblPr/>
              <a:tblGrid>
                <a:gridCol w="826343"/>
                <a:gridCol w="504391"/>
                <a:gridCol w="311222"/>
                <a:gridCol w="826343"/>
                <a:gridCol w="504391"/>
                <a:gridCol w="311222"/>
                <a:gridCol w="826343"/>
                <a:gridCol w="504391"/>
                <a:gridCol w="311222"/>
                <a:gridCol w="826343"/>
                <a:gridCol w="504391"/>
                <a:gridCol w="311222"/>
                <a:gridCol w="826343"/>
                <a:gridCol w="504391"/>
              </a:tblGrid>
              <a:tr h="132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Term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Freq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Term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Freq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Term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Freq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Term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Freq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Term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Freq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2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評価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1,430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設置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86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下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32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専門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19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対応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14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点検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660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業務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83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部会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32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経営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18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提出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14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自己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656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ウェブサイト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82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中心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31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進捗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18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構築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14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大学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507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全学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80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ごと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30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システム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18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立案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14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実施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300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作成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74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基準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29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データベース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18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関係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14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活動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285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実績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72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理事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29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学生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18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アンケート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14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会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284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年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70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長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29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課題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18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本部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14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的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268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公表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69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作業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27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ほか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18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教職員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13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等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268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内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66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掲載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27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回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18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職員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13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状況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251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当該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65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貢献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26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施設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17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上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13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委員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247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認証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64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連携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26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評議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17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部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13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平成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207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目標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64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それぞれ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26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附属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17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課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12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結果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193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学長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60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全体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26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取組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17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交流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こと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187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体制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59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毎年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26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現状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17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反映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書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174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学部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57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構成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25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第三者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17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受審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総合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161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企画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52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個人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25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規則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17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把握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報告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158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化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49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人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25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員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17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各種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年度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157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月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46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整備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24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審議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16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基礎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研究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151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情報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45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機能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23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策定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16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学外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計画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150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担当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42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収集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22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内外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16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総務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年度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148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国立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41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機構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22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基本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16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観点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教育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141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項目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41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必要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22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方針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16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独自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これら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138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運営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40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会議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それ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16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局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データ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130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センター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40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管理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度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16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客観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判断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126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学内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40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学位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もの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16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活用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資料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125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機関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39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業績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協議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15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設定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公開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105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分析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37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目的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支援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15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室長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法人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102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改善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37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適切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検証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15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年報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社会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102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ため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37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学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国際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15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年次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教員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99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事務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36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者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21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学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15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科学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中期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98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別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36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事項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学校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15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財務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根拠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98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事業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35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役員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対象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15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責任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部局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95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達成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34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科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20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これ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15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以降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組織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93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調査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33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授与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19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後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15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年間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室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88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外部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33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規程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19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刊行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14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  <a:ea typeface="ＭＳ 明朝"/>
                      </a:endParaRPr>
                    </a:p>
                  </a:txBody>
                  <a:tcPr marL="6963" marR="6963" marT="6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</a:rPr>
                        <a:t>点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</a:rPr>
                        <a:t>10 </a:t>
                      </a:r>
                    </a:p>
                  </a:txBody>
                  <a:tcPr marL="6963" marR="6963" marT="69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5" name="タイトル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96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/>
              <a:t>3.</a:t>
            </a:r>
            <a:r>
              <a:rPr kumimoji="1" lang="ja-JP" altLang="en-US" sz="2400" dirty="0" smtClean="0"/>
              <a:t>分析結果</a:t>
            </a:r>
            <a:r>
              <a:rPr kumimoji="1" lang="en-US" altLang="ja-JP" sz="2400" dirty="0" smtClean="0"/>
              <a:t>−</a:t>
            </a:r>
            <a:r>
              <a:rPr kumimoji="1" lang="ja-JP" altLang="en-US" sz="2400" dirty="0" smtClean="0"/>
              <a:t>形態素解析の結果</a:t>
            </a:r>
            <a:endParaRPr kumimoji="1" lang="ja-JP" altLang="en-US" sz="2400" dirty="0"/>
          </a:p>
        </p:txBody>
      </p:sp>
      <p:sp>
        <p:nvSpPr>
          <p:cNvPr id="2" name="円/楕円 1"/>
          <p:cNvSpPr/>
          <p:nvPr/>
        </p:nvSpPr>
        <p:spPr>
          <a:xfrm>
            <a:off x="312652" y="6287575"/>
            <a:ext cx="616591" cy="18252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312652" y="2475396"/>
            <a:ext cx="616591" cy="18252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312652" y="1835281"/>
            <a:ext cx="616591" cy="18252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1974962" y="877576"/>
            <a:ext cx="616591" cy="18252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7418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24"/>
          <p:cNvSpPr txBox="1">
            <a:spLocks/>
          </p:cNvSpPr>
          <p:nvPr/>
        </p:nvSpPr>
        <p:spPr>
          <a:xfrm>
            <a:off x="457200" y="274638"/>
            <a:ext cx="8229600" cy="458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 smtClean="0"/>
              <a:t>3.</a:t>
            </a:r>
            <a:r>
              <a:rPr lang="ja-JP" altLang="en-US" sz="2400" dirty="0" smtClean="0"/>
              <a:t>分析結果</a:t>
            </a:r>
            <a:r>
              <a:rPr lang="en-US" altLang="ja-JP" sz="2400" dirty="0" smtClean="0"/>
              <a:t>−</a:t>
            </a:r>
            <a:r>
              <a:rPr lang="en-US" altLang="ja-JP" sz="2400" dirty="0" err="1" smtClean="0"/>
              <a:t>Ngram</a:t>
            </a:r>
            <a:r>
              <a:rPr lang="ja-JP" altLang="en-US" sz="2400" dirty="0" smtClean="0"/>
              <a:t>分析の結果</a:t>
            </a:r>
            <a:endParaRPr lang="ja-JP" altLang="en-US" sz="2400" dirty="0"/>
          </a:p>
        </p:txBody>
      </p:sp>
      <p:pic>
        <p:nvPicPr>
          <p:cNvPr id="7" name="図 6" descr="スクリーンショット（2011-05-27 8.00.16）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72868" y="733034"/>
            <a:ext cx="6605040" cy="5974954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2975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4"/>
          <p:cNvSpPr txBox="1">
            <a:spLocks/>
          </p:cNvSpPr>
          <p:nvPr/>
        </p:nvSpPr>
        <p:spPr>
          <a:xfrm>
            <a:off x="457200" y="274638"/>
            <a:ext cx="8229600" cy="458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 smtClean="0"/>
              <a:t>3.</a:t>
            </a:r>
            <a:r>
              <a:rPr lang="ja-JP" altLang="en-US" sz="2400" dirty="0" smtClean="0"/>
              <a:t>分析結果</a:t>
            </a:r>
            <a:r>
              <a:rPr lang="en-US" altLang="ja-JP" sz="2400" dirty="0" smtClean="0"/>
              <a:t>−</a:t>
            </a:r>
            <a:r>
              <a:rPr lang="ja-JP" altLang="en-US" sz="2400" dirty="0" smtClean="0"/>
              <a:t>「内部質保証システム」の要件の設定</a:t>
            </a:r>
            <a:endParaRPr lang="ja-JP" altLang="en-US" sz="2400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457200" y="733034"/>
            <a:ext cx="8229600" cy="5967519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kumimoji="1" lang="ja-JP" altLang="en-US" sz="2400" dirty="0" smtClean="0">
                <a:latin typeface="+mn-ea"/>
              </a:rPr>
              <a:t>「評価室」の設置</a:t>
            </a:r>
            <a:endParaRPr kumimoji="1" lang="en-US" altLang="ja-JP" sz="2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400" dirty="0" smtClean="0">
                <a:solidFill>
                  <a:srgbClr val="000000"/>
                </a:solidFill>
                <a:latin typeface="+mn-ea"/>
                <a:cs typeface="ヒラギノ角ゴ ProN"/>
              </a:rPr>
              <a:t>「大学</a:t>
            </a:r>
            <a:r>
              <a:rPr lang="ja-JP" altLang="en-US" sz="2400" dirty="0">
                <a:solidFill>
                  <a:srgbClr val="000000"/>
                </a:solidFill>
                <a:latin typeface="+mn-ea"/>
                <a:cs typeface="ヒラギノ角ゴ ProN"/>
              </a:rPr>
              <a:t>評価担当の副学長を室長とする</a:t>
            </a:r>
            <a:r>
              <a:rPr lang="ja-JP" altLang="en-US" sz="2400" dirty="0">
                <a:solidFill>
                  <a:srgbClr val="FF0000"/>
                </a:solidFill>
                <a:latin typeface="+mn-ea"/>
                <a:cs typeface="ヒラギノ角ゴ ProN"/>
              </a:rPr>
              <a:t>評価室を設置し</a:t>
            </a:r>
            <a:r>
              <a:rPr lang="ja-JP" altLang="en-US" sz="2400" dirty="0">
                <a:solidFill>
                  <a:srgbClr val="000000"/>
                </a:solidFill>
                <a:latin typeface="+mn-ea"/>
                <a:cs typeface="ヒラギノ角ゴ ProN"/>
              </a:rPr>
              <a:t>、認証評価に係る自己評価書の作成のほか、教員個人評価システムの構築に取り組み、平成17年度から試行評価を開始するなど具体的な評価活動を進めている</a:t>
            </a:r>
            <a:r>
              <a:rPr lang="ja-JP" altLang="en-US" sz="2400" dirty="0" smtClean="0">
                <a:solidFill>
                  <a:srgbClr val="000000"/>
                </a:solidFill>
                <a:latin typeface="+mn-ea"/>
                <a:cs typeface="ヒラギノ角ゴ ProN"/>
              </a:rPr>
              <a:t>。」</a:t>
            </a:r>
            <a:endParaRPr kumimoji="1" lang="en-US" altLang="ja-JP" sz="2400" dirty="0" smtClean="0">
              <a:latin typeface="+mn-ea"/>
            </a:endParaRPr>
          </a:p>
          <a:p>
            <a:pPr>
              <a:buFont typeface="Wingdings" charset="2"/>
              <a:buChar char="Ø"/>
            </a:pPr>
            <a:endParaRPr lang="en-US" altLang="ja-JP" sz="2400" dirty="0" smtClean="0">
              <a:latin typeface="+mn-ea"/>
            </a:endParaRPr>
          </a:p>
          <a:p>
            <a:pPr>
              <a:buFont typeface="Wingdings" charset="2"/>
              <a:buChar char="Ø"/>
            </a:pPr>
            <a:r>
              <a:rPr lang="ja-JP" altLang="en-US" sz="2400" dirty="0" smtClean="0">
                <a:latin typeface="+mn-ea"/>
              </a:rPr>
              <a:t>「評価委員会」の設置</a:t>
            </a:r>
            <a:endParaRPr lang="en-US" altLang="ja-JP" sz="2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400" dirty="0" smtClean="0">
                <a:solidFill>
                  <a:srgbClr val="000000"/>
                </a:solidFill>
                <a:latin typeface="+mn-ea"/>
                <a:cs typeface="ヒラギノ角ゴ ProN"/>
              </a:rPr>
              <a:t>「</a:t>
            </a:r>
            <a:r>
              <a:rPr lang="en-US" altLang="ja-JP" sz="2400" dirty="0" smtClean="0">
                <a:solidFill>
                  <a:srgbClr val="FF0000"/>
                </a:solidFill>
                <a:latin typeface="+mn-ea"/>
                <a:cs typeface="ヒラギノ角ゴ ProN"/>
              </a:rPr>
              <a:t>『◯◯</a:t>
            </a:r>
            <a:r>
              <a:rPr lang="ja-JP" altLang="en-US" sz="2400" dirty="0" smtClean="0">
                <a:solidFill>
                  <a:srgbClr val="FF0000"/>
                </a:solidFill>
                <a:latin typeface="+mn-ea"/>
                <a:cs typeface="ヒラギノ角ゴ ProN"/>
              </a:rPr>
              <a:t>評価委員会</a:t>
            </a:r>
            <a:r>
              <a:rPr lang="en-US" altLang="ja-JP" sz="2400" dirty="0" smtClean="0">
                <a:solidFill>
                  <a:srgbClr val="FF0000"/>
                </a:solidFill>
                <a:latin typeface="+mn-ea"/>
                <a:cs typeface="ヒラギノ角ゴ ProN"/>
              </a:rPr>
              <a:t>』</a:t>
            </a:r>
            <a:r>
              <a:rPr lang="ja-JP" altLang="en-US" sz="2400" dirty="0" smtClean="0">
                <a:solidFill>
                  <a:srgbClr val="FF0000"/>
                </a:solidFill>
                <a:latin typeface="+mn-ea"/>
                <a:cs typeface="ヒラギノ角ゴ ProN"/>
              </a:rPr>
              <a:t>が</a:t>
            </a:r>
            <a:r>
              <a:rPr lang="ja-JP" altLang="en-US" sz="2400" dirty="0">
                <a:solidFill>
                  <a:srgbClr val="FF0000"/>
                </a:solidFill>
                <a:latin typeface="+mn-ea"/>
                <a:cs typeface="ヒラギノ角ゴ ProN"/>
              </a:rPr>
              <a:t>役員会の下に設置され</a:t>
            </a:r>
            <a:r>
              <a:rPr lang="ja-JP" altLang="en-US" sz="2400" dirty="0">
                <a:solidFill>
                  <a:srgbClr val="000000"/>
                </a:solidFill>
                <a:latin typeface="+mn-ea"/>
                <a:cs typeface="ヒラギノ角ゴ ProN"/>
              </a:rPr>
              <a:t>、その下に、全学的な自己点検・評価を定期的に実施</a:t>
            </a:r>
            <a:r>
              <a:rPr lang="ja-JP" altLang="en-US" sz="2400" dirty="0" smtClean="0">
                <a:solidFill>
                  <a:srgbClr val="000000"/>
                </a:solidFill>
                <a:latin typeface="+mn-ea"/>
                <a:cs typeface="ヒラギノ角ゴ ProN"/>
              </a:rPr>
              <a:t>する</a:t>
            </a:r>
            <a:r>
              <a:rPr lang="en-US" altLang="ja-JP" sz="2400" dirty="0" smtClean="0">
                <a:solidFill>
                  <a:srgbClr val="000000"/>
                </a:solidFill>
                <a:latin typeface="+mn-ea"/>
                <a:cs typeface="ヒラギノ角ゴ ProN"/>
              </a:rPr>
              <a:t>『</a:t>
            </a:r>
            <a:r>
              <a:rPr lang="ja-JP" altLang="en-US" sz="2400" dirty="0" smtClean="0">
                <a:solidFill>
                  <a:srgbClr val="000000"/>
                </a:solidFill>
                <a:latin typeface="+mn-ea"/>
                <a:cs typeface="ヒラギノ角ゴ ProN"/>
              </a:rPr>
              <a:t>全学</a:t>
            </a:r>
            <a:r>
              <a:rPr lang="ja-JP" altLang="en-US" sz="2400" dirty="0">
                <a:solidFill>
                  <a:srgbClr val="000000"/>
                </a:solidFill>
                <a:latin typeface="+mn-ea"/>
                <a:cs typeface="ヒラギノ角ゴ ProN"/>
              </a:rPr>
              <a:t>自己点検・評価</a:t>
            </a:r>
            <a:r>
              <a:rPr lang="ja-JP" altLang="en-US" sz="2400" dirty="0" smtClean="0">
                <a:solidFill>
                  <a:srgbClr val="000000"/>
                </a:solidFill>
                <a:latin typeface="+mn-ea"/>
                <a:cs typeface="ヒラギノ角ゴ ProN"/>
              </a:rPr>
              <a:t>小委員会</a:t>
            </a:r>
            <a:r>
              <a:rPr lang="en-US" altLang="ja-JP" sz="2400" dirty="0" smtClean="0">
                <a:solidFill>
                  <a:srgbClr val="000000"/>
                </a:solidFill>
                <a:latin typeface="+mn-ea"/>
                <a:cs typeface="ヒラギノ角ゴ ProN"/>
              </a:rPr>
              <a:t>』</a:t>
            </a:r>
            <a:r>
              <a:rPr lang="ja-JP" altLang="en-US" sz="2400" dirty="0" smtClean="0">
                <a:solidFill>
                  <a:srgbClr val="000000"/>
                </a:solidFill>
                <a:latin typeface="+mn-ea"/>
                <a:cs typeface="ヒラギノ角ゴ ProN"/>
              </a:rPr>
              <a:t>が</a:t>
            </a:r>
            <a:r>
              <a:rPr lang="ja-JP" altLang="en-US" sz="2400" dirty="0">
                <a:solidFill>
                  <a:srgbClr val="000000"/>
                </a:solidFill>
                <a:latin typeface="+mn-ea"/>
                <a:cs typeface="ヒラギノ角ゴ ProN"/>
              </a:rPr>
              <a:t>設置されている。これらの組織によって</a:t>
            </a:r>
            <a:r>
              <a:rPr lang="ja-JP" altLang="en-US" sz="2400" dirty="0" smtClean="0">
                <a:solidFill>
                  <a:srgbClr val="000000"/>
                </a:solidFill>
                <a:latin typeface="+mn-ea"/>
                <a:cs typeface="ヒラギノ角ゴ ProN"/>
              </a:rPr>
              <a:t>、自己</a:t>
            </a:r>
            <a:r>
              <a:rPr lang="ja-JP" altLang="en-US" sz="2400" dirty="0">
                <a:solidFill>
                  <a:srgbClr val="000000"/>
                </a:solidFill>
                <a:latin typeface="+mn-ea"/>
                <a:cs typeface="ヒラギノ角ゴ ProN"/>
              </a:rPr>
              <a:t>点検・評価が取りまとめられている</a:t>
            </a:r>
            <a:r>
              <a:rPr lang="ja-JP" altLang="en-US" sz="2400" dirty="0" smtClean="0">
                <a:solidFill>
                  <a:srgbClr val="000000"/>
                </a:solidFill>
                <a:latin typeface="+mn-ea"/>
                <a:cs typeface="ヒラギノ角ゴ ProN"/>
              </a:rPr>
              <a:t>。」</a:t>
            </a:r>
            <a:endParaRPr lang="en-US" altLang="ja-JP" sz="2400" dirty="0" smtClean="0">
              <a:latin typeface="+mn-ea"/>
            </a:endParaRPr>
          </a:p>
          <a:p>
            <a:pPr>
              <a:buFont typeface="Wingdings" charset="2"/>
              <a:buChar char="Ø"/>
            </a:pPr>
            <a:endParaRPr kumimoji="1" lang="en-US" altLang="ja-JP" sz="2400" dirty="0" smtClean="0">
              <a:latin typeface="+mn-ea"/>
            </a:endParaRPr>
          </a:p>
          <a:p>
            <a:pPr>
              <a:buFont typeface="Wingdings" charset="2"/>
              <a:buChar char="Ø"/>
            </a:pPr>
            <a:r>
              <a:rPr kumimoji="1" lang="ja-JP" altLang="en-US" sz="2400" dirty="0" smtClean="0">
                <a:latin typeface="+mn-ea"/>
              </a:rPr>
              <a:t>「評価システム（</a:t>
            </a:r>
            <a:r>
              <a:rPr kumimoji="1" lang="en-US" altLang="ja-JP" sz="2400" dirty="0" smtClean="0">
                <a:latin typeface="+mn-ea"/>
              </a:rPr>
              <a:t>DB</a:t>
            </a:r>
            <a:r>
              <a:rPr kumimoji="1" lang="ja-JP" altLang="en-US" sz="2400" dirty="0" smtClean="0">
                <a:latin typeface="+mn-ea"/>
              </a:rPr>
              <a:t>等）」の活用</a:t>
            </a:r>
            <a:endParaRPr kumimoji="1" lang="en-US" altLang="ja-JP" sz="2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400" dirty="0" smtClean="0">
                <a:solidFill>
                  <a:srgbClr val="000000"/>
                </a:solidFill>
                <a:latin typeface="+mn-ea"/>
                <a:cs typeface="ヒラギノ角ゴ ProN"/>
              </a:rPr>
              <a:t>「これら</a:t>
            </a:r>
            <a:r>
              <a:rPr lang="ja-JP" altLang="en-US" sz="2400" dirty="0">
                <a:solidFill>
                  <a:srgbClr val="000000"/>
                </a:solidFill>
                <a:latin typeface="+mn-ea"/>
                <a:cs typeface="ヒラギノ角ゴ ProN"/>
              </a:rPr>
              <a:t>の自己点検・評価に際しては、</a:t>
            </a:r>
            <a:r>
              <a:rPr lang="ja-JP" altLang="en-US" sz="2400" dirty="0">
                <a:solidFill>
                  <a:srgbClr val="FF0000"/>
                </a:solidFill>
                <a:latin typeface="+mn-ea"/>
                <a:cs typeface="ヒラギノ角ゴ ProN"/>
              </a:rPr>
              <a:t>「大学評価情報システム」が活用されている</a:t>
            </a:r>
            <a:r>
              <a:rPr lang="ja-JP" altLang="en-US" sz="2400" dirty="0" smtClean="0">
                <a:latin typeface="+mn-ea"/>
                <a:cs typeface="ヒラギノ角ゴ ProN"/>
              </a:rPr>
              <a:t>。</a:t>
            </a:r>
            <a:r>
              <a:rPr lang="ja-JP" altLang="en-US" sz="2400" dirty="0" smtClean="0">
                <a:solidFill>
                  <a:srgbClr val="000000"/>
                </a:solidFill>
                <a:latin typeface="+mn-ea"/>
                <a:cs typeface="ヒラギノ角ゴ ProN"/>
              </a:rPr>
              <a:t>」</a:t>
            </a:r>
            <a:endParaRPr kumimoji="1" lang="en-US" altLang="ja-JP" sz="2400" dirty="0" smtClean="0">
              <a:latin typeface="+mn-ea"/>
            </a:endParaRPr>
          </a:p>
          <a:p>
            <a:pPr>
              <a:buFont typeface="Wingdings" charset="2"/>
              <a:buChar char="Ø"/>
            </a:pPr>
            <a:endParaRPr lang="en-US" altLang="ja-JP" sz="1800" dirty="0" smtClean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86865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33034"/>
            <a:ext cx="8229600" cy="539312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charset="2"/>
              <a:buChar char="Ø"/>
            </a:pPr>
            <a:r>
              <a:rPr lang="ja-JP" altLang="en-US" sz="3100" dirty="0">
                <a:latin typeface="+mn-ea"/>
              </a:rPr>
              <a:t>過去の自己点検・評価実績</a:t>
            </a:r>
            <a:endParaRPr lang="en-US" altLang="ja-JP" sz="3100" dirty="0">
              <a:latin typeface="+mn-ea"/>
            </a:endParaRPr>
          </a:p>
          <a:p>
            <a:pPr marL="0" indent="0">
              <a:buNone/>
            </a:pPr>
            <a:r>
              <a:rPr lang="ja-JP" altLang="en-US" sz="3100" dirty="0">
                <a:latin typeface="+mn-ea"/>
              </a:rPr>
              <a:t>「</a:t>
            </a:r>
            <a:r>
              <a:rPr lang="ja-JP" altLang="en-US" sz="3100" dirty="0">
                <a:solidFill>
                  <a:srgbClr val="000000"/>
                </a:solidFill>
                <a:latin typeface="+mn-ea"/>
                <a:cs typeface="ヒラギノ角ゴ ProN"/>
              </a:rPr>
              <a:t>自己点検・評価を平成</a:t>
            </a:r>
            <a:r>
              <a:rPr lang="en-US" altLang="ja-JP" sz="3100" dirty="0">
                <a:solidFill>
                  <a:srgbClr val="000000"/>
                </a:solidFill>
                <a:latin typeface="+mn-ea"/>
                <a:cs typeface="ヒラギノ角ゴ ProN"/>
              </a:rPr>
              <a:t>◯</a:t>
            </a:r>
            <a:r>
              <a:rPr lang="ja-JP" altLang="en-US" sz="3100" dirty="0">
                <a:solidFill>
                  <a:srgbClr val="000000"/>
                </a:solidFill>
                <a:latin typeface="+mn-ea"/>
                <a:cs typeface="ヒラギノ角ゴ ProN"/>
              </a:rPr>
              <a:t>年、平成</a:t>
            </a:r>
            <a:r>
              <a:rPr lang="en-US" altLang="ja-JP" sz="3100" dirty="0">
                <a:solidFill>
                  <a:srgbClr val="000000"/>
                </a:solidFill>
                <a:latin typeface="+mn-ea"/>
                <a:cs typeface="ヒラギノ角ゴ ProN"/>
              </a:rPr>
              <a:t>◯</a:t>
            </a:r>
            <a:r>
              <a:rPr lang="ja-JP" altLang="en-US" sz="3100" dirty="0">
                <a:solidFill>
                  <a:srgbClr val="000000"/>
                </a:solidFill>
                <a:latin typeface="+mn-ea"/>
                <a:cs typeface="ヒラギノ角ゴ ProN"/>
              </a:rPr>
              <a:t>年、平成</a:t>
            </a:r>
            <a:r>
              <a:rPr lang="en-US" altLang="ja-JP" sz="3100" dirty="0">
                <a:solidFill>
                  <a:srgbClr val="000000"/>
                </a:solidFill>
                <a:latin typeface="+mn-ea"/>
                <a:cs typeface="Lucida Grande"/>
              </a:rPr>
              <a:t>◯</a:t>
            </a:r>
            <a:r>
              <a:rPr lang="ja-JP" altLang="en-US" sz="3100" dirty="0">
                <a:solidFill>
                  <a:srgbClr val="000000"/>
                </a:solidFill>
                <a:latin typeface="+mn-ea"/>
                <a:cs typeface="ヒラギノ角ゴ ProN"/>
              </a:rPr>
              <a:t>年の</a:t>
            </a:r>
            <a:r>
              <a:rPr lang="ja-JP" altLang="en-US" sz="3100" dirty="0">
                <a:solidFill>
                  <a:srgbClr val="FF0000"/>
                </a:solidFill>
                <a:latin typeface="+mn-ea"/>
                <a:cs typeface="Lucida Grande"/>
              </a:rPr>
              <a:t>3</a:t>
            </a:r>
            <a:r>
              <a:rPr lang="ja-JP" altLang="en-US" sz="3100" dirty="0">
                <a:solidFill>
                  <a:srgbClr val="FF0000"/>
                </a:solidFill>
                <a:latin typeface="+mn-ea"/>
                <a:cs typeface="ヒラギノ角ゴ ProN"/>
              </a:rPr>
              <a:t>回にわたり実施しており</a:t>
            </a:r>
            <a:r>
              <a:rPr lang="ja-JP" altLang="en-US" sz="3100" dirty="0">
                <a:solidFill>
                  <a:srgbClr val="000000"/>
                </a:solidFill>
                <a:latin typeface="+mn-ea"/>
                <a:cs typeface="ヒラギノ角ゴ ProN"/>
              </a:rPr>
              <a:t>、平成</a:t>
            </a:r>
            <a:r>
              <a:rPr lang="en-US" altLang="ja-JP" sz="3100" dirty="0">
                <a:solidFill>
                  <a:srgbClr val="000000"/>
                </a:solidFill>
                <a:latin typeface="+mn-ea"/>
                <a:cs typeface="Lucida Grande"/>
              </a:rPr>
              <a:t>◯</a:t>
            </a:r>
            <a:r>
              <a:rPr lang="ja-JP" altLang="en-US" sz="3100" dirty="0">
                <a:solidFill>
                  <a:srgbClr val="000000"/>
                </a:solidFill>
                <a:latin typeface="+mn-ea"/>
                <a:cs typeface="ヒラギノ角ゴ ProN"/>
              </a:rPr>
              <a:t>年の自己点検・評価は、点検・評価委員会の委員のほか、点検・評価に必要な教員を加えた五つの部会により実施されている。</a:t>
            </a:r>
            <a:r>
              <a:rPr lang="ja-JP" altLang="en-US" sz="3100" dirty="0">
                <a:latin typeface="+mn-ea"/>
              </a:rPr>
              <a:t>」</a:t>
            </a:r>
            <a:endParaRPr lang="en-US" altLang="ja-JP" sz="3100" dirty="0">
              <a:latin typeface="+mn-ea"/>
            </a:endParaRPr>
          </a:p>
          <a:p>
            <a:pPr>
              <a:buFont typeface="Wingdings" charset="2"/>
              <a:buChar char="Ø"/>
            </a:pPr>
            <a:endParaRPr lang="en-US" altLang="ja-JP" sz="4400" dirty="0">
              <a:latin typeface="+mn-ea"/>
            </a:endParaRPr>
          </a:p>
          <a:p>
            <a:pPr>
              <a:buFont typeface="Wingdings" charset="2"/>
              <a:buChar char="Ø"/>
            </a:pPr>
            <a:r>
              <a:rPr lang="ja-JP" altLang="en-US" sz="3100" dirty="0">
                <a:latin typeface="+mn-ea"/>
              </a:rPr>
              <a:t>評価結果等の調査・研究</a:t>
            </a:r>
            <a:endParaRPr lang="en-US" altLang="ja-JP" sz="3100" dirty="0">
              <a:latin typeface="+mn-ea"/>
            </a:endParaRPr>
          </a:p>
          <a:p>
            <a:pPr marL="0" indent="0">
              <a:buNone/>
            </a:pPr>
            <a:r>
              <a:rPr lang="ja-JP" altLang="en-US" sz="3100" dirty="0">
                <a:solidFill>
                  <a:srgbClr val="000000"/>
                </a:solidFill>
                <a:latin typeface="+mn-ea"/>
                <a:cs typeface="ヒラギノ角ゴ ProN"/>
              </a:rPr>
              <a:t>「平成</a:t>
            </a:r>
            <a:r>
              <a:rPr lang="en-US" altLang="ja-JP" sz="3100" dirty="0">
                <a:solidFill>
                  <a:srgbClr val="000000"/>
                </a:solidFill>
                <a:latin typeface="+mn-ea"/>
                <a:cs typeface="ヒラギノ角ゴ ProN"/>
              </a:rPr>
              <a:t>◯</a:t>
            </a:r>
            <a:r>
              <a:rPr lang="ja-JP" altLang="en-US" sz="3100" dirty="0">
                <a:solidFill>
                  <a:srgbClr val="000000"/>
                </a:solidFill>
                <a:latin typeface="+mn-ea"/>
                <a:cs typeface="ヒラギノ角ゴ ProN"/>
              </a:rPr>
              <a:t>年</a:t>
            </a:r>
            <a:r>
              <a:rPr lang="en-US" altLang="ja-JP" sz="3100" dirty="0">
                <a:solidFill>
                  <a:srgbClr val="000000"/>
                </a:solidFill>
                <a:latin typeface="+mn-ea"/>
                <a:cs typeface="ヒラギノ角ゴ ProN"/>
              </a:rPr>
              <a:t>◯</a:t>
            </a:r>
            <a:r>
              <a:rPr lang="ja-JP" altLang="en-US" sz="3100" dirty="0">
                <a:solidFill>
                  <a:srgbClr val="000000"/>
                </a:solidFill>
                <a:latin typeface="+mn-ea"/>
                <a:cs typeface="ヒラギノ角ゴ ProN"/>
              </a:rPr>
              <a:t>月に</a:t>
            </a:r>
            <a:r>
              <a:rPr lang="en-US" altLang="ja-JP" sz="3100" dirty="0">
                <a:solidFill>
                  <a:srgbClr val="000000"/>
                </a:solidFill>
                <a:latin typeface="+mn-ea"/>
                <a:cs typeface="ヒラギノ角ゴ ProN"/>
              </a:rPr>
              <a:t>『</a:t>
            </a:r>
            <a:r>
              <a:rPr lang="ja-JP" altLang="en-US" sz="3100" dirty="0">
                <a:solidFill>
                  <a:srgbClr val="000000"/>
                </a:solidFill>
                <a:latin typeface="+mn-ea"/>
                <a:cs typeface="ヒラギノ角ゴ ProN"/>
              </a:rPr>
              <a:t>評価室</a:t>
            </a:r>
            <a:r>
              <a:rPr lang="en-US" altLang="ja-JP" sz="3100" dirty="0">
                <a:solidFill>
                  <a:srgbClr val="000000"/>
                </a:solidFill>
                <a:latin typeface="+mn-ea"/>
                <a:cs typeface="ヒラギノ角ゴ ProN"/>
              </a:rPr>
              <a:t>』</a:t>
            </a:r>
            <a:r>
              <a:rPr lang="ja-JP" altLang="en-US" sz="3100" dirty="0">
                <a:solidFill>
                  <a:srgbClr val="000000"/>
                </a:solidFill>
                <a:latin typeface="+mn-ea"/>
                <a:cs typeface="ヒラギノ角ゴ ProN"/>
              </a:rPr>
              <a:t>が設置され、専任教授1人を配置して</a:t>
            </a:r>
            <a:r>
              <a:rPr lang="ja-JP" altLang="en-US" sz="3100" dirty="0">
                <a:solidFill>
                  <a:srgbClr val="FF0000"/>
                </a:solidFill>
                <a:latin typeface="+mn-ea"/>
                <a:cs typeface="ヒラギノ角ゴ ProN"/>
              </a:rPr>
              <a:t>情報収集、調査、分析を行うとともに、評価方法の研究・開発を行っている</a:t>
            </a:r>
            <a:r>
              <a:rPr lang="ja-JP" altLang="en-US" sz="3100" dirty="0">
                <a:solidFill>
                  <a:srgbClr val="000000"/>
                </a:solidFill>
                <a:latin typeface="+mn-ea"/>
                <a:cs typeface="ヒラギノ角ゴ ProN"/>
              </a:rPr>
              <a:t>。」</a:t>
            </a:r>
            <a:endParaRPr lang="en-US" altLang="ja-JP" sz="3100" dirty="0">
              <a:latin typeface="+mn-ea"/>
            </a:endParaRPr>
          </a:p>
          <a:p>
            <a:pPr>
              <a:buFont typeface="Wingdings" charset="2"/>
              <a:buChar char="Ø"/>
            </a:pPr>
            <a:endParaRPr lang="en-US" altLang="ja-JP" sz="4400" dirty="0">
              <a:latin typeface="+mn-ea"/>
            </a:endParaRPr>
          </a:p>
          <a:p>
            <a:pPr>
              <a:buFont typeface="Wingdings" charset="2"/>
              <a:buChar char="Ø"/>
            </a:pPr>
            <a:r>
              <a:rPr lang="ja-JP" altLang="en-US" sz="3100" dirty="0">
                <a:latin typeface="+mn-ea"/>
              </a:rPr>
              <a:t>意思決定組織への提言</a:t>
            </a:r>
            <a:endParaRPr lang="en-US" altLang="ja-JP" sz="3100" dirty="0">
              <a:latin typeface="+mn-ea"/>
            </a:endParaRPr>
          </a:p>
          <a:p>
            <a:pPr marL="0" indent="0">
              <a:buNone/>
            </a:pPr>
            <a:r>
              <a:rPr lang="ja-JP" altLang="en-US" sz="3100" dirty="0">
                <a:solidFill>
                  <a:srgbClr val="000000"/>
                </a:solidFill>
                <a:latin typeface="+mn-ea"/>
                <a:cs typeface="ヒラギノ角ゴ ProN"/>
              </a:rPr>
              <a:t>「この分析を踏まえた提言は、</a:t>
            </a:r>
            <a:r>
              <a:rPr lang="ja-JP" altLang="en-US" sz="3100" dirty="0">
                <a:solidFill>
                  <a:srgbClr val="FF0000"/>
                </a:solidFill>
                <a:latin typeface="+mn-ea"/>
                <a:cs typeface="ヒラギノ角ゴ ProN"/>
              </a:rPr>
              <a:t>役員会、教育研究評議会、経営協議会、部局長等連絡調整会議に提示される</a:t>
            </a:r>
            <a:r>
              <a:rPr lang="ja-JP" altLang="en-US" sz="3100" dirty="0">
                <a:solidFill>
                  <a:srgbClr val="000000"/>
                </a:solidFill>
                <a:latin typeface="+mn-ea"/>
                <a:cs typeface="ヒラギノ角ゴ ProN"/>
              </a:rPr>
              <a:t>。」</a:t>
            </a:r>
            <a:endParaRPr lang="en-US" altLang="ja-JP" sz="3100" dirty="0">
              <a:latin typeface="+mn-ea"/>
            </a:endParaRPr>
          </a:p>
          <a:p>
            <a:endParaRPr kumimoji="1" lang="ja-JP" altLang="en-US" dirty="0">
              <a:latin typeface="+mn-ea"/>
            </a:endParaRPr>
          </a:p>
        </p:txBody>
      </p:sp>
      <p:sp>
        <p:nvSpPr>
          <p:cNvPr id="4" name="タイトル 24"/>
          <p:cNvSpPr txBox="1">
            <a:spLocks/>
          </p:cNvSpPr>
          <p:nvPr/>
        </p:nvSpPr>
        <p:spPr>
          <a:xfrm>
            <a:off x="457200" y="274638"/>
            <a:ext cx="8229600" cy="458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 smtClean="0"/>
              <a:t>3.</a:t>
            </a:r>
            <a:r>
              <a:rPr lang="ja-JP" altLang="en-US" sz="2400" dirty="0" smtClean="0"/>
              <a:t>分析結果</a:t>
            </a:r>
            <a:r>
              <a:rPr lang="en-US" altLang="ja-JP" sz="2400" dirty="0" smtClean="0"/>
              <a:t>−</a:t>
            </a:r>
            <a:r>
              <a:rPr lang="ja-JP" altLang="en-US" sz="2400" dirty="0" smtClean="0"/>
              <a:t>「内部質保証システム」の要件の設定</a:t>
            </a:r>
            <a:endParaRPr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4F4-2286-ED4B-95F8-83F1ED45855B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8942415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1473</Words>
  <Application>Microsoft Office PowerPoint</Application>
  <PresentationFormat>画面に合わせる (4:3)</PresentationFormat>
  <Paragraphs>569</Paragraphs>
  <Slides>17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ホワイト</vt:lpstr>
      <vt:lpstr>「内部質保証システム」構築に向けた評価報告書の記述内容分析 ー認証評価を対象にー</vt:lpstr>
      <vt:lpstr>発表の構成</vt:lpstr>
      <vt:lpstr>スライド 3</vt:lpstr>
      <vt:lpstr>スライド 4</vt:lpstr>
      <vt:lpstr>スライド 5</vt:lpstr>
      <vt:lpstr>3.分析結果−形態素解析の結果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</vt:vector>
  </TitlesOfParts>
  <Company>九州大学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高森 智嗣</dc:creator>
  <cp:lastModifiedBy>takamori</cp:lastModifiedBy>
  <cp:revision>38</cp:revision>
  <cp:lastPrinted>2011-05-27T07:42:26Z</cp:lastPrinted>
  <dcterms:created xsi:type="dcterms:W3CDTF">2011-05-26T19:44:03Z</dcterms:created>
  <dcterms:modified xsi:type="dcterms:W3CDTF">2011-05-28T20:36:15Z</dcterms:modified>
</cp:coreProperties>
</file>