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6" r:id="rId4"/>
    <p:sldId id="257" r:id="rId5"/>
    <p:sldId id="262" r:id="rId6"/>
    <p:sldId id="258" r:id="rId7"/>
    <p:sldId id="259" r:id="rId8"/>
    <p:sldId id="260" r:id="rId9"/>
    <p:sldId id="261" r:id="rId10"/>
    <p:sldId id="263" r:id="rId11"/>
    <p:sldId id="264" r:id="rId12"/>
    <p:sldId id="265" r:id="rId13"/>
    <p:sldId id="271" r:id="rId14"/>
    <p:sldId id="272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38306;&#26481;&#65306;&#20778;&#33391;&#20225;&#269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20013;&#37096;&#65306;&#20778;&#33391;&#20225;&#269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38306;&#35199;&#65306;&#20778;&#33391;&#20225;&#269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38306;&#26481;&#65306;&#20778;&#33391;&#20225;&#269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38306;&#26481;&#65306;&#20778;&#33391;&#20225;&#269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2472;&#12519;&#12531;&#12477;&#12531;\&#12487;&#12473;&#12463;&#12488;&#12483;&#12503;\&#20013;&#37096;&#65306;&#20778;&#33391;&#20225;&#269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&#12472;&#12519;&#12531;&#12477;&#12531;\&#12487;&#12473;&#12463;&#12488;&#12483;&#12503;\&#28845;&#32032;&#32330;&#32173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&#12472;&#12519;&#12531;&#12477;&#12531;\&#12487;&#12473;&#12463;&#12488;&#12483;&#12503;\&#28845;&#32032;&#32330;&#3217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関東：</a:t>
            </a:r>
            <a:r>
              <a:rPr lang="en-US" altLang="ja-JP"/>
              <a:t>PER</a:t>
            </a:r>
            <a:r>
              <a:rPr lang="ja-JP" altLang="en-US"/>
              <a:t>と</a:t>
            </a:r>
            <a:r>
              <a:rPr lang="en-US" altLang="en-US"/>
              <a:t>PBR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PBR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Sheet1!$B$2:$B$155</c:f>
              <c:numCache>
                <c:formatCode>General</c:formatCode>
                <c:ptCount val="154"/>
                <c:pt idx="0">
                  <c:v>74.069999999999993</c:v>
                </c:pt>
                <c:pt idx="1">
                  <c:v>69</c:v>
                </c:pt>
                <c:pt idx="2">
                  <c:v>53.84</c:v>
                </c:pt>
                <c:pt idx="3">
                  <c:v>53.34</c:v>
                </c:pt>
                <c:pt idx="4">
                  <c:v>41.220000000000013</c:v>
                </c:pt>
                <c:pt idx="5">
                  <c:v>35.730000000000011</c:v>
                </c:pt>
                <c:pt idx="6">
                  <c:v>35.64</c:v>
                </c:pt>
                <c:pt idx="7">
                  <c:v>35.39</c:v>
                </c:pt>
                <c:pt idx="8">
                  <c:v>34.880000000000003</c:v>
                </c:pt>
                <c:pt idx="9">
                  <c:v>33.25</c:v>
                </c:pt>
                <c:pt idx="10">
                  <c:v>30.25</c:v>
                </c:pt>
                <c:pt idx="11">
                  <c:v>28.9</c:v>
                </c:pt>
                <c:pt idx="12">
                  <c:v>28.31000000000002</c:v>
                </c:pt>
                <c:pt idx="13">
                  <c:v>27.03</c:v>
                </c:pt>
                <c:pt idx="14">
                  <c:v>26.9</c:v>
                </c:pt>
                <c:pt idx="15">
                  <c:v>26.37</c:v>
                </c:pt>
                <c:pt idx="16">
                  <c:v>26.12</c:v>
                </c:pt>
                <c:pt idx="17">
                  <c:v>24.72</c:v>
                </c:pt>
                <c:pt idx="18">
                  <c:v>24.13000000000002</c:v>
                </c:pt>
                <c:pt idx="19">
                  <c:v>23.85</c:v>
                </c:pt>
                <c:pt idx="20">
                  <c:v>22.49</c:v>
                </c:pt>
                <c:pt idx="21">
                  <c:v>22.419999999999987</c:v>
                </c:pt>
                <c:pt idx="22">
                  <c:v>22.39</c:v>
                </c:pt>
                <c:pt idx="23">
                  <c:v>22.330000000000005</c:v>
                </c:pt>
                <c:pt idx="24">
                  <c:v>21.91</c:v>
                </c:pt>
                <c:pt idx="25">
                  <c:v>21.479999999999986</c:v>
                </c:pt>
                <c:pt idx="26">
                  <c:v>20.8</c:v>
                </c:pt>
                <c:pt idx="27">
                  <c:v>20.58</c:v>
                </c:pt>
                <c:pt idx="28">
                  <c:v>20.27</c:v>
                </c:pt>
                <c:pt idx="29">
                  <c:v>20.190000000000001</c:v>
                </c:pt>
                <c:pt idx="30">
                  <c:v>19.54</c:v>
                </c:pt>
                <c:pt idx="31">
                  <c:v>19.54</c:v>
                </c:pt>
                <c:pt idx="32">
                  <c:v>19.309999999999999</c:v>
                </c:pt>
                <c:pt idx="33">
                  <c:v>18.95</c:v>
                </c:pt>
                <c:pt idx="34">
                  <c:v>18.600000000000001</c:v>
                </c:pt>
                <c:pt idx="35">
                  <c:v>18.16</c:v>
                </c:pt>
                <c:pt idx="36">
                  <c:v>17.47</c:v>
                </c:pt>
                <c:pt idx="37">
                  <c:v>17.329999999999988</c:v>
                </c:pt>
                <c:pt idx="38">
                  <c:v>17.23</c:v>
                </c:pt>
                <c:pt idx="39">
                  <c:v>17.22</c:v>
                </c:pt>
                <c:pt idx="40">
                  <c:v>17.149999999999999</c:v>
                </c:pt>
                <c:pt idx="41">
                  <c:v>17.07</c:v>
                </c:pt>
                <c:pt idx="42">
                  <c:v>16.89</c:v>
                </c:pt>
                <c:pt idx="43">
                  <c:v>16.5</c:v>
                </c:pt>
                <c:pt idx="44">
                  <c:v>16.479999999999986</c:v>
                </c:pt>
                <c:pt idx="45">
                  <c:v>16.36</c:v>
                </c:pt>
                <c:pt idx="46">
                  <c:v>16.329999999999988</c:v>
                </c:pt>
                <c:pt idx="47">
                  <c:v>16.2</c:v>
                </c:pt>
                <c:pt idx="48">
                  <c:v>16.190000000000001</c:v>
                </c:pt>
                <c:pt idx="49">
                  <c:v>16.16</c:v>
                </c:pt>
                <c:pt idx="50">
                  <c:v>15.98</c:v>
                </c:pt>
                <c:pt idx="51">
                  <c:v>15.78</c:v>
                </c:pt>
                <c:pt idx="52">
                  <c:v>15.58</c:v>
                </c:pt>
                <c:pt idx="53">
                  <c:v>15.51</c:v>
                </c:pt>
                <c:pt idx="54">
                  <c:v>15.450000000000006</c:v>
                </c:pt>
                <c:pt idx="55">
                  <c:v>15.39</c:v>
                </c:pt>
                <c:pt idx="56">
                  <c:v>15.27</c:v>
                </c:pt>
                <c:pt idx="57">
                  <c:v>15.15</c:v>
                </c:pt>
                <c:pt idx="58">
                  <c:v>15.06</c:v>
                </c:pt>
                <c:pt idx="59">
                  <c:v>14.71</c:v>
                </c:pt>
                <c:pt idx="60">
                  <c:v>14.7</c:v>
                </c:pt>
                <c:pt idx="61">
                  <c:v>14.66</c:v>
                </c:pt>
                <c:pt idx="62">
                  <c:v>14.54</c:v>
                </c:pt>
                <c:pt idx="63">
                  <c:v>14.47</c:v>
                </c:pt>
                <c:pt idx="64">
                  <c:v>14.19</c:v>
                </c:pt>
                <c:pt idx="65">
                  <c:v>13.950000000000006</c:v>
                </c:pt>
                <c:pt idx="66">
                  <c:v>13.67</c:v>
                </c:pt>
                <c:pt idx="67">
                  <c:v>13.56</c:v>
                </c:pt>
                <c:pt idx="68">
                  <c:v>13.32</c:v>
                </c:pt>
                <c:pt idx="69">
                  <c:v>13.03</c:v>
                </c:pt>
                <c:pt idx="70">
                  <c:v>12.83</c:v>
                </c:pt>
                <c:pt idx="71">
                  <c:v>12.77</c:v>
                </c:pt>
                <c:pt idx="72">
                  <c:v>12.54</c:v>
                </c:pt>
                <c:pt idx="73">
                  <c:v>12.48</c:v>
                </c:pt>
                <c:pt idx="74">
                  <c:v>12.46</c:v>
                </c:pt>
                <c:pt idx="75">
                  <c:v>12.36000000000001</c:v>
                </c:pt>
                <c:pt idx="76">
                  <c:v>12.32</c:v>
                </c:pt>
                <c:pt idx="77">
                  <c:v>12.31</c:v>
                </c:pt>
                <c:pt idx="78">
                  <c:v>12.27</c:v>
                </c:pt>
                <c:pt idx="79">
                  <c:v>12.01</c:v>
                </c:pt>
                <c:pt idx="80">
                  <c:v>12</c:v>
                </c:pt>
                <c:pt idx="81">
                  <c:v>11.89</c:v>
                </c:pt>
                <c:pt idx="82">
                  <c:v>11.58</c:v>
                </c:pt>
                <c:pt idx="83">
                  <c:v>11.54</c:v>
                </c:pt>
                <c:pt idx="84">
                  <c:v>11.48</c:v>
                </c:pt>
                <c:pt idx="85">
                  <c:v>11.43</c:v>
                </c:pt>
                <c:pt idx="86">
                  <c:v>11.3</c:v>
                </c:pt>
                <c:pt idx="87">
                  <c:v>11.29</c:v>
                </c:pt>
                <c:pt idx="88">
                  <c:v>11.16</c:v>
                </c:pt>
                <c:pt idx="89">
                  <c:v>11.11</c:v>
                </c:pt>
                <c:pt idx="90">
                  <c:v>11.1</c:v>
                </c:pt>
                <c:pt idx="91">
                  <c:v>11</c:v>
                </c:pt>
                <c:pt idx="92">
                  <c:v>10.83</c:v>
                </c:pt>
                <c:pt idx="93">
                  <c:v>10.76</c:v>
                </c:pt>
                <c:pt idx="94">
                  <c:v>10.67</c:v>
                </c:pt>
                <c:pt idx="95">
                  <c:v>10.67</c:v>
                </c:pt>
                <c:pt idx="96">
                  <c:v>10.59</c:v>
                </c:pt>
                <c:pt idx="97">
                  <c:v>10.58</c:v>
                </c:pt>
                <c:pt idx="98">
                  <c:v>10.34</c:v>
                </c:pt>
                <c:pt idx="99">
                  <c:v>10.32</c:v>
                </c:pt>
                <c:pt idx="100">
                  <c:v>10.32</c:v>
                </c:pt>
                <c:pt idx="101">
                  <c:v>10.29</c:v>
                </c:pt>
                <c:pt idx="102">
                  <c:v>9.83</c:v>
                </c:pt>
                <c:pt idx="103">
                  <c:v>9.7900000000000009</c:v>
                </c:pt>
                <c:pt idx="104">
                  <c:v>9.68</c:v>
                </c:pt>
                <c:pt idx="105">
                  <c:v>9.66</c:v>
                </c:pt>
                <c:pt idx="106">
                  <c:v>9.5</c:v>
                </c:pt>
                <c:pt idx="107">
                  <c:v>9</c:v>
                </c:pt>
                <c:pt idx="108">
                  <c:v>8.8500000000000068</c:v>
                </c:pt>
                <c:pt idx="109">
                  <c:v>8.620000000000001</c:v>
                </c:pt>
                <c:pt idx="110">
                  <c:v>8.5300000000000011</c:v>
                </c:pt>
                <c:pt idx="111">
                  <c:v>8.44</c:v>
                </c:pt>
                <c:pt idx="112">
                  <c:v>8.42</c:v>
                </c:pt>
                <c:pt idx="113">
                  <c:v>8.32</c:v>
                </c:pt>
                <c:pt idx="114">
                  <c:v>8.2000000000000011</c:v>
                </c:pt>
                <c:pt idx="115">
                  <c:v>8.2000000000000011</c:v>
                </c:pt>
                <c:pt idx="116">
                  <c:v>7.99</c:v>
                </c:pt>
                <c:pt idx="117">
                  <c:v>7.92</c:v>
                </c:pt>
                <c:pt idx="118">
                  <c:v>7.92</c:v>
                </c:pt>
                <c:pt idx="119">
                  <c:v>7.91</c:v>
                </c:pt>
                <c:pt idx="120">
                  <c:v>7.6599999999999975</c:v>
                </c:pt>
                <c:pt idx="121">
                  <c:v>7.4700000000000024</c:v>
                </c:pt>
                <c:pt idx="122">
                  <c:v>7.38</c:v>
                </c:pt>
                <c:pt idx="123">
                  <c:v>7.38</c:v>
                </c:pt>
                <c:pt idx="124">
                  <c:v>7.33</c:v>
                </c:pt>
                <c:pt idx="125">
                  <c:v>7.3</c:v>
                </c:pt>
                <c:pt idx="126">
                  <c:v>7.25</c:v>
                </c:pt>
                <c:pt idx="127">
                  <c:v>7.17</c:v>
                </c:pt>
                <c:pt idx="128">
                  <c:v>7.05</c:v>
                </c:pt>
                <c:pt idx="129">
                  <c:v>6.78</c:v>
                </c:pt>
                <c:pt idx="130">
                  <c:v>6.76</c:v>
                </c:pt>
                <c:pt idx="131">
                  <c:v>6.73</c:v>
                </c:pt>
                <c:pt idx="132">
                  <c:v>6.55</c:v>
                </c:pt>
                <c:pt idx="133">
                  <c:v>6.45</c:v>
                </c:pt>
                <c:pt idx="134">
                  <c:v>6.28</c:v>
                </c:pt>
                <c:pt idx="135">
                  <c:v>6.2700000000000014</c:v>
                </c:pt>
                <c:pt idx="136">
                  <c:v>6.18</c:v>
                </c:pt>
                <c:pt idx="137">
                  <c:v>6.1</c:v>
                </c:pt>
                <c:pt idx="138">
                  <c:v>6.06</c:v>
                </c:pt>
                <c:pt idx="139">
                  <c:v>6</c:v>
                </c:pt>
                <c:pt idx="140">
                  <c:v>5.88</c:v>
                </c:pt>
                <c:pt idx="141">
                  <c:v>5.81</c:v>
                </c:pt>
                <c:pt idx="142">
                  <c:v>5.8</c:v>
                </c:pt>
                <c:pt idx="143">
                  <c:v>5.74</c:v>
                </c:pt>
                <c:pt idx="144">
                  <c:v>5.64</c:v>
                </c:pt>
                <c:pt idx="145">
                  <c:v>5.6</c:v>
                </c:pt>
                <c:pt idx="146">
                  <c:v>5.56</c:v>
                </c:pt>
                <c:pt idx="147">
                  <c:v>5.46</c:v>
                </c:pt>
                <c:pt idx="148">
                  <c:v>5.41</c:v>
                </c:pt>
                <c:pt idx="149">
                  <c:v>5.1199999999999966</c:v>
                </c:pt>
                <c:pt idx="150">
                  <c:v>5.0999999999999996</c:v>
                </c:pt>
                <c:pt idx="151">
                  <c:v>5.07</c:v>
                </c:pt>
                <c:pt idx="152">
                  <c:v>4.87</c:v>
                </c:pt>
                <c:pt idx="153">
                  <c:v>4.6899999999999995</c:v>
                </c:pt>
              </c:numCache>
            </c:numRef>
          </c:xVal>
          <c:yVal>
            <c:numRef>
              <c:f>Sheet1!$C$2:$C$155</c:f>
              <c:numCache>
                <c:formatCode>General</c:formatCode>
                <c:ptCount val="154"/>
                <c:pt idx="0">
                  <c:v>20.56</c:v>
                </c:pt>
                <c:pt idx="1">
                  <c:v>0.45</c:v>
                </c:pt>
                <c:pt idx="2">
                  <c:v>0.52</c:v>
                </c:pt>
                <c:pt idx="3">
                  <c:v>0.55000000000000004</c:v>
                </c:pt>
                <c:pt idx="4">
                  <c:v>10.040000000000001</c:v>
                </c:pt>
                <c:pt idx="5">
                  <c:v>2.23</c:v>
                </c:pt>
                <c:pt idx="6">
                  <c:v>7.7</c:v>
                </c:pt>
                <c:pt idx="7">
                  <c:v>1.52</c:v>
                </c:pt>
                <c:pt idx="8">
                  <c:v>1.3</c:v>
                </c:pt>
                <c:pt idx="9">
                  <c:v>1.85</c:v>
                </c:pt>
                <c:pt idx="10">
                  <c:v>1.6700000000000013</c:v>
                </c:pt>
                <c:pt idx="11">
                  <c:v>6.76</c:v>
                </c:pt>
                <c:pt idx="12">
                  <c:v>7.14</c:v>
                </c:pt>
                <c:pt idx="13">
                  <c:v>0.61000000000000065</c:v>
                </c:pt>
                <c:pt idx="14">
                  <c:v>4.2</c:v>
                </c:pt>
                <c:pt idx="15">
                  <c:v>1.58</c:v>
                </c:pt>
                <c:pt idx="16">
                  <c:v>0.96000000000000063</c:v>
                </c:pt>
                <c:pt idx="17">
                  <c:v>2.2200000000000002</c:v>
                </c:pt>
                <c:pt idx="18">
                  <c:v>2.52</c:v>
                </c:pt>
                <c:pt idx="19">
                  <c:v>1.1000000000000001</c:v>
                </c:pt>
                <c:pt idx="20">
                  <c:v>6.25</c:v>
                </c:pt>
                <c:pt idx="21">
                  <c:v>2.68</c:v>
                </c:pt>
                <c:pt idx="22">
                  <c:v>0.60000000000000064</c:v>
                </c:pt>
                <c:pt idx="23">
                  <c:v>0.96000000000000063</c:v>
                </c:pt>
                <c:pt idx="24">
                  <c:v>2.54</c:v>
                </c:pt>
                <c:pt idx="25">
                  <c:v>3.03</c:v>
                </c:pt>
                <c:pt idx="26">
                  <c:v>1.1000000000000001</c:v>
                </c:pt>
                <c:pt idx="27">
                  <c:v>1.9</c:v>
                </c:pt>
                <c:pt idx="28">
                  <c:v>3.05</c:v>
                </c:pt>
                <c:pt idx="29">
                  <c:v>0.69000000000000072</c:v>
                </c:pt>
                <c:pt idx="30">
                  <c:v>0.99</c:v>
                </c:pt>
                <c:pt idx="31">
                  <c:v>1.81</c:v>
                </c:pt>
                <c:pt idx="32">
                  <c:v>2.12</c:v>
                </c:pt>
                <c:pt idx="33">
                  <c:v>0.5</c:v>
                </c:pt>
                <c:pt idx="34">
                  <c:v>1.31</c:v>
                </c:pt>
                <c:pt idx="35">
                  <c:v>1.7600000000000005</c:v>
                </c:pt>
                <c:pt idx="36">
                  <c:v>1.49</c:v>
                </c:pt>
                <c:pt idx="37">
                  <c:v>1.8800000000000001</c:v>
                </c:pt>
                <c:pt idx="38">
                  <c:v>0.88000000000000023</c:v>
                </c:pt>
                <c:pt idx="39">
                  <c:v>0.62000000000000066</c:v>
                </c:pt>
                <c:pt idx="40">
                  <c:v>5.76</c:v>
                </c:pt>
                <c:pt idx="41">
                  <c:v>1.08</c:v>
                </c:pt>
                <c:pt idx="42">
                  <c:v>1.25</c:v>
                </c:pt>
                <c:pt idx="43">
                  <c:v>0.54</c:v>
                </c:pt>
                <c:pt idx="44">
                  <c:v>1.43</c:v>
                </c:pt>
                <c:pt idx="45">
                  <c:v>0.83000000000000063</c:v>
                </c:pt>
                <c:pt idx="46">
                  <c:v>1.7600000000000005</c:v>
                </c:pt>
                <c:pt idx="47">
                  <c:v>3.5</c:v>
                </c:pt>
                <c:pt idx="48">
                  <c:v>1.1100000000000001</c:v>
                </c:pt>
                <c:pt idx="49">
                  <c:v>3.12</c:v>
                </c:pt>
                <c:pt idx="50">
                  <c:v>0.69000000000000072</c:v>
                </c:pt>
                <c:pt idx="51">
                  <c:v>5.34</c:v>
                </c:pt>
                <c:pt idx="52">
                  <c:v>1.4</c:v>
                </c:pt>
                <c:pt idx="53">
                  <c:v>1.1399999999999986</c:v>
                </c:pt>
                <c:pt idx="54">
                  <c:v>2.77</c:v>
                </c:pt>
                <c:pt idx="55">
                  <c:v>1.83</c:v>
                </c:pt>
                <c:pt idx="56">
                  <c:v>0.69000000000000072</c:v>
                </c:pt>
                <c:pt idx="57">
                  <c:v>0.67000000000000093</c:v>
                </c:pt>
                <c:pt idx="58">
                  <c:v>1.1399999999999986</c:v>
                </c:pt>
                <c:pt idx="59">
                  <c:v>1.6900000000000013</c:v>
                </c:pt>
                <c:pt idx="60">
                  <c:v>1.4</c:v>
                </c:pt>
                <c:pt idx="61">
                  <c:v>1.6900000000000013</c:v>
                </c:pt>
                <c:pt idx="62">
                  <c:v>1.1299999999999986</c:v>
                </c:pt>
                <c:pt idx="63">
                  <c:v>1.07</c:v>
                </c:pt>
                <c:pt idx="64">
                  <c:v>2.2400000000000002</c:v>
                </c:pt>
                <c:pt idx="65">
                  <c:v>1.9</c:v>
                </c:pt>
                <c:pt idx="66">
                  <c:v>1.25</c:v>
                </c:pt>
                <c:pt idx="67">
                  <c:v>1.7500000000000004</c:v>
                </c:pt>
                <c:pt idx="68">
                  <c:v>0.87000000000000066</c:v>
                </c:pt>
                <c:pt idx="69">
                  <c:v>3.69</c:v>
                </c:pt>
                <c:pt idx="70">
                  <c:v>0.60000000000000064</c:v>
                </c:pt>
                <c:pt idx="71">
                  <c:v>1.03</c:v>
                </c:pt>
                <c:pt idx="72">
                  <c:v>1.62</c:v>
                </c:pt>
                <c:pt idx="73">
                  <c:v>0.98</c:v>
                </c:pt>
                <c:pt idx="74">
                  <c:v>1.1200000000000001</c:v>
                </c:pt>
                <c:pt idx="75">
                  <c:v>1.83</c:v>
                </c:pt>
                <c:pt idx="76">
                  <c:v>0.52</c:v>
                </c:pt>
                <c:pt idx="77">
                  <c:v>1.1200000000000001</c:v>
                </c:pt>
                <c:pt idx="78">
                  <c:v>0.59000000000000019</c:v>
                </c:pt>
                <c:pt idx="79">
                  <c:v>2.6</c:v>
                </c:pt>
                <c:pt idx="80">
                  <c:v>1.6300000000000001</c:v>
                </c:pt>
                <c:pt idx="81">
                  <c:v>1.81</c:v>
                </c:pt>
                <c:pt idx="82">
                  <c:v>1.1200000000000001</c:v>
                </c:pt>
                <c:pt idx="83">
                  <c:v>0.82000000000000062</c:v>
                </c:pt>
                <c:pt idx="84">
                  <c:v>0.62000000000000066</c:v>
                </c:pt>
                <c:pt idx="85">
                  <c:v>0.52</c:v>
                </c:pt>
                <c:pt idx="86">
                  <c:v>1.3800000000000001</c:v>
                </c:pt>
                <c:pt idx="87">
                  <c:v>0.72000000000000064</c:v>
                </c:pt>
                <c:pt idx="88">
                  <c:v>1.7800000000000005</c:v>
                </c:pt>
                <c:pt idx="89">
                  <c:v>1.7500000000000004</c:v>
                </c:pt>
                <c:pt idx="90">
                  <c:v>1.48</c:v>
                </c:pt>
                <c:pt idx="91">
                  <c:v>0.76000000000000079</c:v>
                </c:pt>
                <c:pt idx="92">
                  <c:v>1.1700000000000013</c:v>
                </c:pt>
                <c:pt idx="93">
                  <c:v>1.9700000000000009</c:v>
                </c:pt>
                <c:pt idx="94">
                  <c:v>1.1000000000000001</c:v>
                </c:pt>
                <c:pt idx="95">
                  <c:v>1.51</c:v>
                </c:pt>
                <c:pt idx="96">
                  <c:v>1.33</c:v>
                </c:pt>
                <c:pt idx="97">
                  <c:v>0.91</c:v>
                </c:pt>
                <c:pt idx="98">
                  <c:v>0.3900000000000004</c:v>
                </c:pt>
                <c:pt idx="99">
                  <c:v>0.77000000000000068</c:v>
                </c:pt>
                <c:pt idx="100">
                  <c:v>1.1000000000000001</c:v>
                </c:pt>
                <c:pt idx="101">
                  <c:v>2.0099999999999998</c:v>
                </c:pt>
                <c:pt idx="102">
                  <c:v>0.61000000000000065</c:v>
                </c:pt>
                <c:pt idx="103">
                  <c:v>0.74000000000000066</c:v>
                </c:pt>
                <c:pt idx="104">
                  <c:v>1.07</c:v>
                </c:pt>
                <c:pt idx="105">
                  <c:v>0.89000000000000024</c:v>
                </c:pt>
                <c:pt idx="106">
                  <c:v>1.1800000000000013</c:v>
                </c:pt>
                <c:pt idx="107">
                  <c:v>0.88000000000000023</c:v>
                </c:pt>
                <c:pt idx="108">
                  <c:v>1.1299999999999986</c:v>
                </c:pt>
                <c:pt idx="109">
                  <c:v>0.63000000000000078</c:v>
                </c:pt>
                <c:pt idx="110">
                  <c:v>1.24</c:v>
                </c:pt>
                <c:pt idx="111">
                  <c:v>0.92</c:v>
                </c:pt>
                <c:pt idx="112">
                  <c:v>0.69000000000000072</c:v>
                </c:pt>
                <c:pt idx="113">
                  <c:v>0.96000000000000063</c:v>
                </c:pt>
                <c:pt idx="114">
                  <c:v>0.59000000000000019</c:v>
                </c:pt>
                <c:pt idx="115">
                  <c:v>0.79</c:v>
                </c:pt>
                <c:pt idx="116">
                  <c:v>1.3</c:v>
                </c:pt>
                <c:pt idx="117">
                  <c:v>0.54</c:v>
                </c:pt>
                <c:pt idx="118">
                  <c:v>0.93</c:v>
                </c:pt>
                <c:pt idx="119">
                  <c:v>1.32</c:v>
                </c:pt>
                <c:pt idx="120">
                  <c:v>1.23</c:v>
                </c:pt>
                <c:pt idx="121">
                  <c:v>0.87000000000000066</c:v>
                </c:pt>
                <c:pt idx="122">
                  <c:v>0.75000000000000078</c:v>
                </c:pt>
                <c:pt idx="123">
                  <c:v>0.77000000000000068</c:v>
                </c:pt>
                <c:pt idx="124">
                  <c:v>0.99</c:v>
                </c:pt>
                <c:pt idx="125">
                  <c:v>1.07</c:v>
                </c:pt>
                <c:pt idx="126">
                  <c:v>0.93</c:v>
                </c:pt>
                <c:pt idx="127">
                  <c:v>3.11</c:v>
                </c:pt>
                <c:pt idx="128">
                  <c:v>1.47</c:v>
                </c:pt>
                <c:pt idx="129">
                  <c:v>0.67000000000000093</c:v>
                </c:pt>
                <c:pt idx="130">
                  <c:v>0.87000000000000066</c:v>
                </c:pt>
                <c:pt idx="131">
                  <c:v>0.66000000000000092</c:v>
                </c:pt>
                <c:pt idx="132">
                  <c:v>1</c:v>
                </c:pt>
                <c:pt idx="133">
                  <c:v>0.88000000000000023</c:v>
                </c:pt>
                <c:pt idx="134">
                  <c:v>0.98</c:v>
                </c:pt>
                <c:pt idx="135">
                  <c:v>1.03</c:v>
                </c:pt>
                <c:pt idx="136">
                  <c:v>0.82000000000000062</c:v>
                </c:pt>
                <c:pt idx="137">
                  <c:v>0.94000000000000061</c:v>
                </c:pt>
                <c:pt idx="138">
                  <c:v>0.58000000000000029</c:v>
                </c:pt>
                <c:pt idx="139">
                  <c:v>1.07</c:v>
                </c:pt>
                <c:pt idx="140">
                  <c:v>1.1299999999999986</c:v>
                </c:pt>
                <c:pt idx="141">
                  <c:v>1.0900000000000001</c:v>
                </c:pt>
                <c:pt idx="142">
                  <c:v>0.95000000000000062</c:v>
                </c:pt>
                <c:pt idx="143">
                  <c:v>0.95000000000000062</c:v>
                </c:pt>
                <c:pt idx="144">
                  <c:v>0.58000000000000029</c:v>
                </c:pt>
                <c:pt idx="145">
                  <c:v>0.56000000000000005</c:v>
                </c:pt>
                <c:pt idx="146">
                  <c:v>0.37000000000000033</c:v>
                </c:pt>
                <c:pt idx="147">
                  <c:v>0.55000000000000004</c:v>
                </c:pt>
                <c:pt idx="148">
                  <c:v>1.01</c:v>
                </c:pt>
                <c:pt idx="149">
                  <c:v>1.2</c:v>
                </c:pt>
                <c:pt idx="150">
                  <c:v>0.54</c:v>
                </c:pt>
                <c:pt idx="151">
                  <c:v>0.89000000000000024</c:v>
                </c:pt>
                <c:pt idx="152">
                  <c:v>0.96000000000000063</c:v>
                </c:pt>
                <c:pt idx="153">
                  <c:v>1.27</c:v>
                </c:pt>
              </c:numCache>
            </c:numRef>
          </c:yVal>
        </c:ser>
        <c:axId val="213211392"/>
        <c:axId val="212338176"/>
      </c:scatterChart>
      <c:valAx>
        <c:axId val="213211392"/>
        <c:scaling>
          <c:orientation val="minMax"/>
          <c:max val="7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PER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12338176"/>
        <c:crosses val="autoZero"/>
        <c:crossBetween val="midCat"/>
      </c:valAx>
      <c:valAx>
        <c:axId val="212338176"/>
        <c:scaling>
          <c:orientation val="minMax"/>
          <c:max val="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PBR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13211392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中部：</a:t>
            </a:r>
            <a:r>
              <a:rPr lang="en-US" altLang="ja-JP"/>
              <a:t>PER</a:t>
            </a:r>
            <a:r>
              <a:rPr lang="ja-JP" altLang="en-US"/>
              <a:t>と</a:t>
            </a:r>
            <a:r>
              <a:rPr lang="en-US" altLang="en-US"/>
              <a:t>PBR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PBR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Sheet1!$B$2:$B$37</c:f>
              <c:numCache>
                <c:formatCode>General</c:formatCode>
                <c:ptCount val="36"/>
                <c:pt idx="0">
                  <c:v>2.9099999999999997</c:v>
                </c:pt>
                <c:pt idx="1">
                  <c:v>3.08</c:v>
                </c:pt>
                <c:pt idx="2">
                  <c:v>3.23</c:v>
                </c:pt>
                <c:pt idx="3">
                  <c:v>3.3699999999999997</c:v>
                </c:pt>
                <c:pt idx="4">
                  <c:v>4.1199999999999966</c:v>
                </c:pt>
                <c:pt idx="5">
                  <c:v>4.17</c:v>
                </c:pt>
                <c:pt idx="6">
                  <c:v>4.51</c:v>
                </c:pt>
                <c:pt idx="7">
                  <c:v>5.18</c:v>
                </c:pt>
                <c:pt idx="8">
                  <c:v>5.22</c:v>
                </c:pt>
                <c:pt idx="9">
                  <c:v>5.4300000000000024</c:v>
                </c:pt>
                <c:pt idx="10">
                  <c:v>5.72</c:v>
                </c:pt>
                <c:pt idx="11">
                  <c:v>5.92</c:v>
                </c:pt>
                <c:pt idx="12">
                  <c:v>6.22</c:v>
                </c:pt>
                <c:pt idx="13">
                  <c:v>6.35</c:v>
                </c:pt>
                <c:pt idx="14">
                  <c:v>6.39</c:v>
                </c:pt>
                <c:pt idx="15">
                  <c:v>6.6099999999999985</c:v>
                </c:pt>
                <c:pt idx="16">
                  <c:v>7.22</c:v>
                </c:pt>
                <c:pt idx="17">
                  <c:v>7.35</c:v>
                </c:pt>
                <c:pt idx="18">
                  <c:v>7.55</c:v>
                </c:pt>
                <c:pt idx="19">
                  <c:v>7.76</c:v>
                </c:pt>
                <c:pt idx="20">
                  <c:v>7.8599999999999985</c:v>
                </c:pt>
                <c:pt idx="21">
                  <c:v>8.4600000000000026</c:v>
                </c:pt>
                <c:pt idx="22">
                  <c:v>8.61</c:v>
                </c:pt>
                <c:pt idx="23">
                  <c:v>9.2299999999999986</c:v>
                </c:pt>
                <c:pt idx="24">
                  <c:v>9.59</c:v>
                </c:pt>
                <c:pt idx="25">
                  <c:v>9.7000000000000011</c:v>
                </c:pt>
                <c:pt idx="26">
                  <c:v>10.84</c:v>
                </c:pt>
                <c:pt idx="27">
                  <c:v>11.07</c:v>
                </c:pt>
                <c:pt idx="28">
                  <c:v>11.44</c:v>
                </c:pt>
                <c:pt idx="29">
                  <c:v>12.5</c:v>
                </c:pt>
                <c:pt idx="30">
                  <c:v>12.76</c:v>
                </c:pt>
                <c:pt idx="31">
                  <c:v>15.219999999999999</c:v>
                </c:pt>
                <c:pt idx="32">
                  <c:v>16.190000000000001</c:v>
                </c:pt>
                <c:pt idx="33">
                  <c:v>18.64</c:v>
                </c:pt>
                <c:pt idx="34">
                  <c:v>30.56</c:v>
                </c:pt>
                <c:pt idx="35">
                  <c:v>50</c:v>
                </c:pt>
              </c:numCache>
            </c:numRef>
          </c:xVal>
          <c:yVal>
            <c:numRef>
              <c:f>Sheet1!$C$2:$C$37</c:f>
              <c:numCache>
                <c:formatCode>General</c:formatCode>
                <c:ptCount val="36"/>
                <c:pt idx="0">
                  <c:v>0.37000000000000038</c:v>
                </c:pt>
                <c:pt idx="1">
                  <c:v>0.41000000000000031</c:v>
                </c:pt>
                <c:pt idx="2">
                  <c:v>0.49000000000000032</c:v>
                </c:pt>
                <c:pt idx="3">
                  <c:v>0.74000000000000143</c:v>
                </c:pt>
                <c:pt idx="4">
                  <c:v>0.49000000000000032</c:v>
                </c:pt>
                <c:pt idx="5">
                  <c:v>0.51</c:v>
                </c:pt>
                <c:pt idx="6">
                  <c:v>0.60000000000000064</c:v>
                </c:pt>
                <c:pt idx="7">
                  <c:v>0.60000000000000064</c:v>
                </c:pt>
                <c:pt idx="8">
                  <c:v>0.60000000000000064</c:v>
                </c:pt>
                <c:pt idx="9">
                  <c:v>0.61000000000000065</c:v>
                </c:pt>
                <c:pt idx="10">
                  <c:v>0.45</c:v>
                </c:pt>
                <c:pt idx="11">
                  <c:v>0.86000000000000065</c:v>
                </c:pt>
                <c:pt idx="12">
                  <c:v>0.97000000000000064</c:v>
                </c:pt>
                <c:pt idx="13">
                  <c:v>0.92</c:v>
                </c:pt>
                <c:pt idx="14">
                  <c:v>0.8</c:v>
                </c:pt>
                <c:pt idx="15">
                  <c:v>0.52</c:v>
                </c:pt>
                <c:pt idx="16">
                  <c:v>0.58000000000000007</c:v>
                </c:pt>
                <c:pt idx="17">
                  <c:v>0.56999999999999995</c:v>
                </c:pt>
                <c:pt idx="18">
                  <c:v>0.44</c:v>
                </c:pt>
                <c:pt idx="19">
                  <c:v>1.1200000000000001</c:v>
                </c:pt>
                <c:pt idx="20">
                  <c:v>0.71000000000000063</c:v>
                </c:pt>
                <c:pt idx="21">
                  <c:v>0.55000000000000004</c:v>
                </c:pt>
                <c:pt idx="22">
                  <c:v>0.89</c:v>
                </c:pt>
                <c:pt idx="23">
                  <c:v>0.9</c:v>
                </c:pt>
                <c:pt idx="24">
                  <c:v>1.46</c:v>
                </c:pt>
                <c:pt idx="25">
                  <c:v>1.06</c:v>
                </c:pt>
                <c:pt idx="26">
                  <c:v>1.1800000000000028</c:v>
                </c:pt>
                <c:pt idx="27">
                  <c:v>0.6500000000000018</c:v>
                </c:pt>
                <c:pt idx="28">
                  <c:v>2</c:v>
                </c:pt>
                <c:pt idx="29">
                  <c:v>0.53</c:v>
                </c:pt>
                <c:pt idx="30">
                  <c:v>1.6600000000000001</c:v>
                </c:pt>
                <c:pt idx="31">
                  <c:v>1.53</c:v>
                </c:pt>
                <c:pt idx="32">
                  <c:v>0.75000000000000155</c:v>
                </c:pt>
                <c:pt idx="33">
                  <c:v>0.5</c:v>
                </c:pt>
                <c:pt idx="34">
                  <c:v>1.26</c:v>
                </c:pt>
                <c:pt idx="35">
                  <c:v>0.73000000000000065</c:v>
                </c:pt>
              </c:numCache>
            </c:numRef>
          </c:yVal>
        </c:ser>
        <c:axId val="212358272"/>
        <c:axId val="212360192"/>
      </c:scatterChart>
      <c:valAx>
        <c:axId val="212358272"/>
        <c:scaling>
          <c:orientation val="minMax"/>
          <c:max val="7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PER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12360192"/>
        <c:crosses val="autoZero"/>
        <c:crossBetween val="midCat"/>
      </c:valAx>
      <c:valAx>
        <c:axId val="212360192"/>
        <c:scaling>
          <c:orientation val="minMax"/>
          <c:max val="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PBR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12358272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/>
            </a:pPr>
            <a:r>
              <a:rPr lang="ja-JP" altLang="en-US" sz="1800" b="1" i="0" u="none" strike="noStrike" baseline="0"/>
              <a:t>関西：</a:t>
            </a:r>
            <a:r>
              <a:rPr lang="en-US" sz="1800" b="1" i="0" u="none" strike="noStrike" baseline="0"/>
              <a:t>PER</a:t>
            </a:r>
            <a:r>
              <a:rPr lang="ja-JP" altLang="en-US"/>
              <a:t>と</a:t>
            </a:r>
            <a:r>
              <a:rPr lang="en-US" sz="1800" b="1" i="0" u="none" strike="noStrike" baseline="0"/>
              <a:t>PBR</a:t>
            </a:r>
            <a:endParaRPr lang="en-US" altLang="en-US"/>
          </a:p>
        </c:rich>
      </c:tx>
      <c:layout>
        <c:manualLayout>
          <c:xMode val="edge"/>
          <c:yMode val="edge"/>
          <c:x val="0.29106933508311461"/>
          <c:y val="3.7037037037037056E-2"/>
        </c:manualLayout>
      </c:layout>
    </c:title>
    <c:plotArea>
      <c:layout/>
      <c:scatterChart>
        <c:scatterStyle val="lineMarker"/>
        <c:ser>
          <c:idx val="0"/>
          <c:order val="0"/>
          <c:tx>
            <c:strRef>
              <c:f>Sheet1!$C$1</c:f>
              <c:strCache>
                <c:ptCount val="1"/>
                <c:pt idx="0">
                  <c:v>PBR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Sheet1!$B$2:$B$54</c:f>
              <c:numCache>
                <c:formatCode>General</c:formatCode>
                <c:ptCount val="53"/>
                <c:pt idx="0">
                  <c:v>12.32</c:v>
                </c:pt>
                <c:pt idx="1">
                  <c:v>8.73</c:v>
                </c:pt>
                <c:pt idx="2">
                  <c:v>15.83</c:v>
                </c:pt>
                <c:pt idx="3">
                  <c:v>16.3</c:v>
                </c:pt>
                <c:pt idx="4">
                  <c:v>7.78</c:v>
                </c:pt>
                <c:pt idx="5">
                  <c:v>29.21</c:v>
                </c:pt>
                <c:pt idx="6">
                  <c:v>9.34</c:v>
                </c:pt>
                <c:pt idx="7">
                  <c:v>15.870000000000003</c:v>
                </c:pt>
                <c:pt idx="8">
                  <c:v>11.350000000000003</c:v>
                </c:pt>
                <c:pt idx="9">
                  <c:v>16.649999999999999</c:v>
                </c:pt>
                <c:pt idx="10">
                  <c:v>30.3</c:v>
                </c:pt>
                <c:pt idx="11">
                  <c:v>6.6199999999999983</c:v>
                </c:pt>
                <c:pt idx="12">
                  <c:v>10.71</c:v>
                </c:pt>
                <c:pt idx="13">
                  <c:v>7.02</c:v>
                </c:pt>
                <c:pt idx="14">
                  <c:v>7.26</c:v>
                </c:pt>
                <c:pt idx="15">
                  <c:v>12.870000000000003</c:v>
                </c:pt>
                <c:pt idx="16">
                  <c:v>18.47</c:v>
                </c:pt>
                <c:pt idx="17">
                  <c:v>17.45</c:v>
                </c:pt>
                <c:pt idx="18">
                  <c:v>2.7600000000000002</c:v>
                </c:pt>
                <c:pt idx="19">
                  <c:v>15.53</c:v>
                </c:pt>
                <c:pt idx="20">
                  <c:v>6.6499999999999995</c:v>
                </c:pt>
                <c:pt idx="21">
                  <c:v>28.22</c:v>
                </c:pt>
                <c:pt idx="22">
                  <c:v>4.4000000000000004</c:v>
                </c:pt>
                <c:pt idx="23">
                  <c:v>9.06</c:v>
                </c:pt>
                <c:pt idx="24">
                  <c:v>6.94</c:v>
                </c:pt>
                <c:pt idx="25">
                  <c:v>6.1599999999999984</c:v>
                </c:pt>
                <c:pt idx="26">
                  <c:v>7.52</c:v>
                </c:pt>
                <c:pt idx="27">
                  <c:v>31.7</c:v>
                </c:pt>
                <c:pt idx="28">
                  <c:v>6.2700000000000014</c:v>
                </c:pt>
                <c:pt idx="29">
                  <c:v>16.350000000000001</c:v>
                </c:pt>
                <c:pt idx="30">
                  <c:v>6.6099999999999985</c:v>
                </c:pt>
                <c:pt idx="31">
                  <c:v>12.18</c:v>
                </c:pt>
                <c:pt idx="32">
                  <c:v>6.52</c:v>
                </c:pt>
                <c:pt idx="33">
                  <c:v>13.03</c:v>
                </c:pt>
                <c:pt idx="34">
                  <c:v>4.9000000000000004</c:v>
                </c:pt>
                <c:pt idx="35">
                  <c:v>9.61</c:v>
                </c:pt>
                <c:pt idx="36">
                  <c:v>11.17</c:v>
                </c:pt>
                <c:pt idx="37">
                  <c:v>12.83</c:v>
                </c:pt>
                <c:pt idx="38">
                  <c:v>24.16</c:v>
                </c:pt>
                <c:pt idx="39">
                  <c:v>9.23</c:v>
                </c:pt>
                <c:pt idx="40">
                  <c:v>12.360000000000003</c:v>
                </c:pt>
                <c:pt idx="41">
                  <c:v>21.75</c:v>
                </c:pt>
                <c:pt idx="42">
                  <c:v>7.6</c:v>
                </c:pt>
                <c:pt idx="43">
                  <c:v>2.92</c:v>
                </c:pt>
                <c:pt idx="44">
                  <c:v>6.2</c:v>
                </c:pt>
                <c:pt idx="45">
                  <c:v>6.31</c:v>
                </c:pt>
                <c:pt idx="46">
                  <c:v>8.15</c:v>
                </c:pt>
                <c:pt idx="47">
                  <c:v>29.95</c:v>
                </c:pt>
                <c:pt idx="48">
                  <c:v>14.56</c:v>
                </c:pt>
                <c:pt idx="49">
                  <c:v>5.89</c:v>
                </c:pt>
                <c:pt idx="50">
                  <c:v>8.17</c:v>
                </c:pt>
                <c:pt idx="51">
                  <c:v>3.3899999999999997</c:v>
                </c:pt>
                <c:pt idx="52">
                  <c:v>10.44</c:v>
                </c:pt>
              </c:numCache>
            </c:numRef>
          </c:xVal>
          <c:yVal>
            <c:numRef>
              <c:f>Sheet1!$C$2:$C$54</c:f>
              <c:numCache>
                <c:formatCode>General</c:formatCode>
                <c:ptCount val="53"/>
                <c:pt idx="0">
                  <c:v>1.6600000000000001</c:v>
                </c:pt>
                <c:pt idx="1">
                  <c:v>0.56000000000000005</c:v>
                </c:pt>
                <c:pt idx="2">
                  <c:v>1.3</c:v>
                </c:pt>
                <c:pt idx="3">
                  <c:v>0.69000000000000017</c:v>
                </c:pt>
                <c:pt idx="4">
                  <c:v>0.83000000000000018</c:v>
                </c:pt>
                <c:pt idx="5">
                  <c:v>2.14</c:v>
                </c:pt>
                <c:pt idx="6">
                  <c:v>0.86000000000000021</c:v>
                </c:pt>
                <c:pt idx="7">
                  <c:v>0.93</c:v>
                </c:pt>
                <c:pt idx="8">
                  <c:v>0.79</c:v>
                </c:pt>
                <c:pt idx="9">
                  <c:v>1.9900000000000004</c:v>
                </c:pt>
                <c:pt idx="10">
                  <c:v>1.02</c:v>
                </c:pt>
                <c:pt idx="11">
                  <c:v>0.24000000000000005</c:v>
                </c:pt>
                <c:pt idx="12">
                  <c:v>1.6700000000000004</c:v>
                </c:pt>
                <c:pt idx="13">
                  <c:v>0.53</c:v>
                </c:pt>
                <c:pt idx="14">
                  <c:v>0.4900000000000001</c:v>
                </c:pt>
                <c:pt idx="15">
                  <c:v>1.04</c:v>
                </c:pt>
                <c:pt idx="16">
                  <c:v>1</c:v>
                </c:pt>
                <c:pt idx="17">
                  <c:v>1.44</c:v>
                </c:pt>
                <c:pt idx="18">
                  <c:v>0.56999999999999995</c:v>
                </c:pt>
                <c:pt idx="19">
                  <c:v>0.86000000000000021</c:v>
                </c:pt>
                <c:pt idx="20">
                  <c:v>0.45</c:v>
                </c:pt>
                <c:pt idx="21">
                  <c:v>0.3000000000000001</c:v>
                </c:pt>
                <c:pt idx="22">
                  <c:v>0.78</c:v>
                </c:pt>
                <c:pt idx="23">
                  <c:v>0.67000000000000026</c:v>
                </c:pt>
                <c:pt idx="24">
                  <c:v>1.27</c:v>
                </c:pt>
                <c:pt idx="25">
                  <c:v>0.63000000000000023</c:v>
                </c:pt>
                <c:pt idx="26">
                  <c:v>0.8500000000000002</c:v>
                </c:pt>
                <c:pt idx="27">
                  <c:v>1.53</c:v>
                </c:pt>
                <c:pt idx="28">
                  <c:v>1.08</c:v>
                </c:pt>
                <c:pt idx="29">
                  <c:v>3.42</c:v>
                </c:pt>
                <c:pt idx="30">
                  <c:v>0.81</c:v>
                </c:pt>
                <c:pt idx="31">
                  <c:v>0.8</c:v>
                </c:pt>
                <c:pt idx="32">
                  <c:v>0.75000000000000022</c:v>
                </c:pt>
                <c:pt idx="33">
                  <c:v>1.75</c:v>
                </c:pt>
                <c:pt idx="34">
                  <c:v>0.7200000000000002</c:v>
                </c:pt>
                <c:pt idx="35">
                  <c:v>1.5</c:v>
                </c:pt>
                <c:pt idx="36">
                  <c:v>0.84000000000000019</c:v>
                </c:pt>
                <c:pt idx="37">
                  <c:v>1.6500000000000001</c:v>
                </c:pt>
                <c:pt idx="38">
                  <c:v>4.7</c:v>
                </c:pt>
                <c:pt idx="39">
                  <c:v>1.26</c:v>
                </c:pt>
                <c:pt idx="40">
                  <c:v>1.3</c:v>
                </c:pt>
                <c:pt idx="41">
                  <c:v>1.35</c:v>
                </c:pt>
                <c:pt idx="42">
                  <c:v>0.63000000000000023</c:v>
                </c:pt>
                <c:pt idx="43">
                  <c:v>0.38000000000000012</c:v>
                </c:pt>
                <c:pt idx="44">
                  <c:v>1.24</c:v>
                </c:pt>
                <c:pt idx="45">
                  <c:v>0.56999999999999995</c:v>
                </c:pt>
                <c:pt idx="46">
                  <c:v>0.87000000000000022</c:v>
                </c:pt>
                <c:pt idx="47">
                  <c:v>1.3900000000000001</c:v>
                </c:pt>
                <c:pt idx="48">
                  <c:v>1.32</c:v>
                </c:pt>
                <c:pt idx="49">
                  <c:v>0.87000000000000022</c:v>
                </c:pt>
                <c:pt idx="50">
                  <c:v>0.92</c:v>
                </c:pt>
                <c:pt idx="51">
                  <c:v>0.76000000000000023</c:v>
                </c:pt>
                <c:pt idx="52">
                  <c:v>1.41</c:v>
                </c:pt>
              </c:numCache>
            </c:numRef>
          </c:yVal>
        </c:ser>
        <c:axId val="212368000"/>
        <c:axId val="212378368"/>
      </c:scatterChart>
      <c:valAx>
        <c:axId val="212368000"/>
        <c:scaling>
          <c:orientation val="minMax"/>
          <c:max val="7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PER</a:t>
                </a:r>
              </a:p>
            </c:rich>
          </c:tx>
          <c:layout/>
        </c:title>
        <c:numFmt formatCode="General" sourceLinked="1"/>
        <c:tickLblPos val="nextTo"/>
        <c:crossAx val="212378368"/>
        <c:crosses val="autoZero"/>
        <c:crossBetween val="midCat"/>
      </c:valAx>
      <c:valAx>
        <c:axId val="2123783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ja-JP"/>
                  <a:t>PBR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12368000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関西：</a:t>
            </a:r>
            <a:r>
              <a:rPr lang="en-US" altLang="ja-JP"/>
              <a:t>ROE</a:t>
            </a:r>
            <a:r>
              <a:rPr lang="ja-JP" altLang="en-US"/>
              <a:t>と自己資本率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Sheet1!$E$1</c:f>
              <c:strCache>
                <c:ptCount val="1"/>
                <c:pt idx="0">
                  <c:v>自己資本率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Sheet1!$D$2:$D$54</c:f>
              <c:numCache>
                <c:formatCode>General</c:formatCode>
                <c:ptCount val="53"/>
                <c:pt idx="0">
                  <c:v>14.25</c:v>
                </c:pt>
                <c:pt idx="1">
                  <c:v>6.4700000000000015</c:v>
                </c:pt>
                <c:pt idx="2">
                  <c:v>8.0500000000000007</c:v>
                </c:pt>
                <c:pt idx="3">
                  <c:v>4.0599999999999996</c:v>
                </c:pt>
                <c:pt idx="4">
                  <c:v>10.56</c:v>
                </c:pt>
                <c:pt idx="5">
                  <c:v>7.29</c:v>
                </c:pt>
                <c:pt idx="6">
                  <c:v>9.2900000000000009</c:v>
                </c:pt>
                <c:pt idx="7">
                  <c:v>5.94</c:v>
                </c:pt>
                <c:pt idx="8">
                  <c:v>7.01</c:v>
                </c:pt>
                <c:pt idx="9">
                  <c:v>12.34</c:v>
                </c:pt>
                <c:pt idx="10">
                  <c:v>4.9700000000000015</c:v>
                </c:pt>
                <c:pt idx="11">
                  <c:v>3.62</c:v>
                </c:pt>
                <c:pt idx="12">
                  <c:v>15.120000000000001</c:v>
                </c:pt>
                <c:pt idx="13">
                  <c:v>7.67</c:v>
                </c:pt>
                <c:pt idx="14">
                  <c:v>6.85</c:v>
                </c:pt>
                <c:pt idx="15">
                  <c:v>8.2100000000000009</c:v>
                </c:pt>
                <c:pt idx="16">
                  <c:v>5.28</c:v>
                </c:pt>
                <c:pt idx="17">
                  <c:v>8.39</c:v>
                </c:pt>
                <c:pt idx="18">
                  <c:v>22.650000000000006</c:v>
                </c:pt>
                <c:pt idx="19">
                  <c:v>5.58</c:v>
                </c:pt>
                <c:pt idx="20">
                  <c:v>6.8900000000000006</c:v>
                </c:pt>
                <c:pt idx="21">
                  <c:v>1.04</c:v>
                </c:pt>
                <c:pt idx="22">
                  <c:v>19.04</c:v>
                </c:pt>
                <c:pt idx="23">
                  <c:v>7.23</c:v>
                </c:pt>
                <c:pt idx="24">
                  <c:v>19.71</c:v>
                </c:pt>
                <c:pt idx="25">
                  <c:v>10.64</c:v>
                </c:pt>
                <c:pt idx="26">
                  <c:v>11.74</c:v>
                </c:pt>
                <c:pt idx="27">
                  <c:v>4.8199999999999985</c:v>
                </c:pt>
                <c:pt idx="28">
                  <c:v>18.25</c:v>
                </c:pt>
                <c:pt idx="29">
                  <c:v>22.07</c:v>
                </c:pt>
                <c:pt idx="30">
                  <c:v>12.48</c:v>
                </c:pt>
                <c:pt idx="31">
                  <c:v>6.6199999999999983</c:v>
                </c:pt>
                <c:pt idx="32">
                  <c:v>11.28</c:v>
                </c:pt>
                <c:pt idx="33">
                  <c:v>14.08</c:v>
                </c:pt>
                <c:pt idx="34">
                  <c:v>16.45</c:v>
                </c:pt>
                <c:pt idx="35">
                  <c:v>16.66</c:v>
                </c:pt>
                <c:pt idx="36">
                  <c:v>7.3599999999999985</c:v>
                </c:pt>
                <c:pt idx="37">
                  <c:v>13.18</c:v>
                </c:pt>
                <c:pt idx="38">
                  <c:v>21.02</c:v>
                </c:pt>
                <c:pt idx="39">
                  <c:v>15.84</c:v>
                </c:pt>
                <c:pt idx="40">
                  <c:v>10.4</c:v>
                </c:pt>
                <c:pt idx="41">
                  <c:v>6.1199999999999983</c:v>
                </c:pt>
                <c:pt idx="42">
                  <c:v>8.44</c:v>
                </c:pt>
                <c:pt idx="43">
                  <c:v>13.92</c:v>
                </c:pt>
                <c:pt idx="44">
                  <c:v>20.25</c:v>
                </c:pt>
                <c:pt idx="45">
                  <c:v>20.25</c:v>
                </c:pt>
                <c:pt idx="46">
                  <c:v>10.78</c:v>
                </c:pt>
                <c:pt idx="47">
                  <c:v>4.59</c:v>
                </c:pt>
                <c:pt idx="48">
                  <c:v>9.26</c:v>
                </c:pt>
                <c:pt idx="49">
                  <c:v>14.92</c:v>
                </c:pt>
                <c:pt idx="50">
                  <c:v>11.64</c:v>
                </c:pt>
                <c:pt idx="51">
                  <c:v>23.32</c:v>
                </c:pt>
                <c:pt idx="52">
                  <c:v>3.34</c:v>
                </c:pt>
              </c:numCache>
            </c:numRef>
          </c:xVal>
          <c:yVal>
            <c:numRef>
              <c:f>Sheet1!$E$2:$E$54</c:f>
              <c:numCache>
                <c:formatCode>General</c:formatCode>
                <c:ptCount val="53"/>
                <c:pt idx="0">
                  <c:v>91.85</c:v>
                </c:pt>
                <c:pt idx="1">
                  <c:v>89.47</c:v>
                </c:pt>
                <c:pt idx="2">
                  <c:v>89.460000000000022</c:v>
                </c:pt>
                <c:pt idx="3">
                  <c:v>86.75</c:v>
                </c:pt>
                <c:pt idx="4">
                  <c:v>86.69</c:v>
                </c:pt>
                <c:pt idx="5">
                  <c:v>82.649999999999991</c:v>
                </c:pt>
                <c:pt idx="6">
                  <c:v>81.940000000000026</c:v>
                </c:pt>
                <c:pt idx="7">
                  <c:v>81.84</c:v>
                </c:pt>
                <c:pt idx="8">
                  <c:v>81.349999999999994</c:v>
                </c:pt>
                <c:pt idx="9">
                  <c:v>81.069999999999993</c:v>
                </c:pt>
                <c:pt idx="10">
                  <c:v>80.92</c:v>
                </c:pt>
                <c:pt idx="11">
                  <c:v>80.39</c:v>
                </c:pt>
                <c:pt idx="12">
                  <c:v>80.05</c:v>
                </c:pt>
                <c:pt idx="13">
                  <c:v>79.940000000000026</c:v>
                </c:pt>
                <c:pt idx="14">
                  <c:v>79.8</c:v>
                </c:pt>
                <c:pt idx="15">
                  <c:v>79.59</c:v>
                </c:pt>
                <c:pt idx="16">
                  <c:v>79.25</c:v>
                </c:pt>
                <c:pt idx="17">
                  <c:v>78.08</c:v>
                </c:pt>
                <c:pt idx="18">
                  <c:v>77.75</c:v>
                </c:pt>
                <c:pt idx="19">
                  <c:v>77.66</c:v>
                </c:pt>
                <c:pt idx="20">
                  <c:v>77.55</c:v>
                </c:pt>
                <c:pt idx="21">
                  <c:v>77.239999999999995</c:v>
                </c:pt>
                <c:pt idx="22">
                  <c:v>73.430000000000007</c:v>
                </c:pt>
                <c:pt idx="23">
                  <c:v>73.410000000000025</c:v>
                </c:pt>
                <c:pt idx="24">
                  <c:v>73.27</c:v>
                </c:pt>
                <c:pt idx="25">
                  <c:v>73.169999999999987</c:v>
                </c:pt>
                <c:pt idx="26">
                  <c:v>72.179999999999978</c:v>
                </c:pt>
                <c:pt idx="27">
                  <c:v>71.930000000000007</c:v>
                </c:pt>
                <c:pt idx="28">
                  <c:v>69.149999999999991</c:v>
                </c:pt>
                <c:pt idx="29">
                  <c:v>68.23</c:v>
                </c:pt>
                <c:pt idx="30">
                  <c:v>64.2</c:v>
                </c:pt>
                <c:pt idx="31">
                  <c:v>60.03</c:v>
                </c:pt>
                <c:pt idx="32">
                  <c:v>59.690000000000012</c:v>
                </c:pt>
                <c:pt idx="33">
                  <c:v>59.120000000000012</c:v>
                </c:pt>
                <c:pt idx="34">
                  <c:v>58.49</c:v>
                </c:pt>
                <c:pt idx="35">
                  <c:v>58.43</c:v>
                </c:pt>
                <c:pt idx="36">
                  <c:v>50.28</c:v>
                </c:pt>
                <c:pt idx="37">
                  <c:v>47.58</c:v>
                </c:pt>
                <c:pt idx="38">
                  <c:v>47.43</c:v>
                </c:pt>
                <c:pt idx="39">
                  <c:v>45.25</c:v>
                </c:pt>
                <c:pt idx="40">
                  <c:v>44.260000000000012</c:v>
                </c:pt>
                <c:pt idx="41">
                  <c:v>44.18</c:v>
                </c:pt>
                <c:pt idx="42">
                  <c:v>40.07</c:v>
                </c:pt>
                <c:pt idx="43">
                  <c:v>39.51</c:v>
                </c:pt>
                <c:pt idx="44">
                  <c:v>37.300000000000004</c:v>
                </c:pt>
                <c:pt idx="45">
                  <c:v>37.300000000000004</c:v>
                </c:pt>
                <c:pt idx="46">
                  <c:v>28.47</c:v>
                </c:pt>
                <c:pt idx="47">
                  <c:v>27.110000000000007</c:v>
                </c:pt>
                <c:pt idx="48">
                  <c:v>25.929999999999989</c:v>
                </c:pt>
                <c:pt idx="49">
                  <c:v>25.759999999999994</c:v>
                </c:pt>
                <c:pt idx="50">
                  <c:v>22.720000000000002</c:v>
                </c:pt>
                <c:pt idx="51">
                  <c:v>18.62</c:v>
                </c:pt>
                <c:pt idx="52">
                  <c:v>9.58</c:v>
                </c:pt>
              </c:numCache>
            </c:numRef>
          </c:yVal>
        </c:ser>
        <c:axId val="211880192"/>
        <c:axId val="212556416"/>
      </c:scatterChart>
      <c:valAx>
        <c:axId val="211880192"/>
        <c:scaling>
          <c:orientation val="minMax"/>
          <c:max val="5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ROE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12556416"/>
        <c:crosses val="autoZero"/>
        <c:crossBetween val="midCat"/>
      </c:valAx>
      <c:valAx>
        <c:axId val="2125564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/>
                  <a:t>自己資本比率</a:t>
                </a:r>
              </a:p>
            </c:rich>
          </c:tx>
          <c:layout/>
        </c:title>
        <c:numFmt formatCode="General" sourceLinked="1"/>
        <c:tickLblPos val="nextTo"/>
        <c:crossAx val="211880192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関東：</a:t>
            </a:r>
            <a:r>
              <a:rPr lang="en-US" altLang="ja-JP"/>
              <a:t>ROE</a:t>
            </a:r>
            <a:r>
              <a:rPr lang="ja-JP" altLang="en-US"/>
              <a:t>と自己資本率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Sheet1!$E$1</c:f>
              <c:strCache>
                <c:ptCount val="1"/>
                <c:pt idx="0">
                  <c:v>自己資本率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Sheet1!$D$2:$D$187</c:f>
              <c:numCache>
                <c:formatCode>General</c:formatCode>
                <c:ptCount val="186"/>
                <c:pt idx="0">
                  <c:v>32.06</c:v>
                </c:pt>
                <c:pt idx="1">
                  <c:v>0.64000000000000079</c:v>
                </c:pt>
                <c:pt idx="2">
                  <c:v>0.92999999999999994</c:v>
                </c:pt>
                <c:pt idx="3">
                  <c:v>1.02</c:v>
                </c:pt>
                <c:pt idx="4">
                  <c:v>27.89</c:v>
                </c:pt>
                <c:pt idx="5">
                  <c:v>6.6499999999999995</c:v>
                </c:pt>
                <c:pt idx="6">
                  <c:v>23.580000000000002</c:v>
                </c:pt>
                <c:pt idx="7">
                  <c:v>4.08</c:v>
                </c:pt>
                <c:pt idx="8">
                  <c:v>4.42</c:v>
                </c:pt>
                <c:pt idx="9">
                  <c:v>5.6199999999999966</c:v>
                </c:pt>
                <c:pt idx="10">
                  <c:v>5.4300000000000024</c:v>
                </c:pt>
                <c:pt idx="11">
                  <c:v>25.81000000000002</c:v>
                </c:pt>
                <c:pt idx="12">
                  <c:v>28.54</c:v>
                </c:pt>
                <c:pt idx="13">
                  <c:v>2.2200000000000002</c:v>
                </c:pt>
                <c:pt idx="14">
                  <c:v>16.86</c:v>
                </c:pt>
                <c:pt idx="15">
                  <c:v>6.09</c:v>
                </c:pt>
                <c:pt idx="16">
                  <c:v>3.54</c:v>
                </c:pt>
                <c:pt idx="17">
                  <c:v>9.48</c:v>
                </c:pt>
                <c:pt idx="18">
                  <c:v>10.36000000000001</c:v>
                </c:pt>
                <c:pt idx="19">
                  <c:v>4.6099999999999985</c:v>
                </c:pt>
                <c:pt idx="20">
                  <c:v>28.06</c:v>
                </c:pt>
                <c:pt idx="21">
                  <c:v>11.63</c:v>
                </c:pt>
                <c:pt idx="22">
                  <c:v>2.65</c:v>
                </c:pt>
                <c:pt idx="23">
                  <c:v>4.3099999999999996</c:v>
                </c:pt>
                <c:pt idx="24">
                  <c:v>11.69</c:v>
                </c:pt>
                <c:pt idx="25">
                  <c:v>14.89</c:v>
                </c:pt>
                <c:pt idx="26">
                  <c:v>5.23</c:v>
                </c:pt>
                <c:pt idx="27">
                  <c:v>9.4700000000000006</c:v>
                </c:pt>
                <c:pt idx="28">
                  <c:v>15.01</c:v>
                </c:pt>
                <c:pt idx="29">
                  <c:v>3.4000000000000004</c:v>
                </c:pt>
                <c:pt idx="30">
                  <c:v>5.0199999999999996</c:v>
                </c:pt>
                <c:pt idx="31">
                  <c:v>9.2000000000000011</c:v>
                </c:pt>
                <c:pt idx="32">
                  <c:v>11.33</c:v>
                </c:pt>
                <c:pt idx="33">
                  <c:v>2.63</c:v>
                </c:pt>
                <c:pt idx="34">
                  <c:v>7.04</c:v>
                </c:pt>
                <c:pt idx="35">
                  <c:v>10.030000000000001</c:v>
                </c:pt>
                <c:pt idx="36">
                  <c:v>8.65</c:v>
                </c:pt>
                <c:pt idx="37">
                  <c:v>11.11</c:v>
                </c:pt>
                <c:pt idx="38">
                  <c:v>5.05</c:v>
                </c:pt>
                <c:pt idx="39">
                  <c:v>3.62</c:v>
                </c:pt>
                <c:pt idx="40">
                  <c:v>35.800000000000004</c:v>
                </c:pt>
                <c:pt idx="41">
                  <c:v>6.51</c:v>
                </c:pt>
                <c:pt idx="42">
                  <c:v>7.38</c:v>
                </c:pt>
                <c:pt idx="43">
                  <c:v>3.32</c:v>
                </c:pt>
                <c:pt idx="44">
                  <c:v>9.0400000000000009</c:v>
                </c:pt>
                <c:pt idx="45">
                  <c:v>4.9300000000000024</c:v>
                </c:pt>
                <c:pt idx="46">
                  <c:v>11.22</c:v>
                </c:pt>
                <c:pt idx="47">
                  <c:v>23.64</c:v>
                </c:pt>
                <c:pt idx="48">
                  <c:v>7.02</c:v>
                </c:pt>
                <c:pt idx="49">
                  <c:v>20.45</c:v>
                </c:pt>
                <c:pt idx="50">
                  <c:v>4.41</c:v>
                </c:pt>
                <c:pt idx="51">
                  <c:v>40.410000000000004</c:v>
                </c:pt>
                <c:pt idx="52">
                  <c:v>9.11</c:v>
                </c:pt>
                <c:pt idx="53">
                  <c:v>7.48</c:v>
                </c:pt>
                <c:pt idx="54">
                  <c:v>19.239999999999988</c:v>
                </c:pt>
                <c:pt idx="55">
                  <c:v>12.3</c:v>
                </c:pt>
                <c:pt idx="56">
                  <c:v>4.3499999999999996</c:v>
                </c:pt>
                <c:pt idx="57">
                  <c:v>4.42</c:v>
                </c:pt>
                <c:pt idx="58">
                  <c:v>7.76</c:v>
                </c:pt>
                <c:pt idx="59">
                  <c:v>11.64</c:v>
                </c:pt>
                <c:pt idx="60">
                  <c:v>9.4700000000000006</c:v>
                </c:pt>
                <c:pt idx="61">
                  <c:v>11.83</c:v>
                </c:pt>
                <c:pt idx="62">
                  <c:v>7.6899999999999995</c:v>
                </c:pt>
                <c:pt idx="63">
                  <c:v>7.46</c:v>
                </c:pt>
                <c:pt idx="64">
                  <c:v>16.959999999999987</c:v>
                </c:pt>
                <c:pt idx="65">
                  <c:v>13.32</c:v>
                </c:pt>
                <c:pt idx="66">
                  <c:v>9.1</c:v>
                </c:pt>
                <c:pt idx="67">
                  <c:v>13.470000000000002</c:v>
                </c:pt>
                <c:pt idx="68">
                  <c:v>6.03</c:v>
                </c:pt>
                <c:pt idx="69">
                  <c:v>32.590000000000003</c:v>
                </c:pt>
                <c:pt idx="70">
                  <c:v>4.6399999999999997</c:v>
                </c:pt>
                <c:pt idx="71">
                  <c:v>8.1300000000000008</c:v>
                </c:pt>
                <c:pt idx="72">
                  <c:v>13.61</c:v>
                </c:pt>
                <c:pt idx="73">
                  <c:v>8.08</c:v>
                </c:pt>
                <c:pt idx="74">
                  <c:v>9.120000000000001</c:v>
                </c:pt>
                <c:pt idx="75">
                  <c:v>15.460000000000004</c:v>
                </c:pt>
                <c:pt idx="76">
                  <c:v>4.3199999999999985</c:v>
                </c:pt>
                <c:pt idx="77">
                  <c:v>9.3600000000000048</c:v>
                </c:pt>
                <c:pt idx="78">
                  <c:v>4.79</c:v>
                </c:pt>
                <c:pt idx="79">
                  <c:v>23.330000000000005</c:v>
                </c:pt>
                <c:pt idx="80">
                  <c:v>14.36000000000001</c:v>
                </c:pt>
                <c:pt idx="81">
                  <c:v>15.870000000000006</c:v>
                </c:pt>
                <c:pt idx="82">
                  <c:v>10.61</c:v>
                </c:pt>
                <c:pt idx="83">
                  <c:v>7.1599999999999975</c:v>
                </c:pt>
                <c:pt idx="84">
                  <c:v>5.3599999999999985</c:v>
                </c:pt>
                <c:pt idx="85">
                  <c:v>4.7300000000000004</c:v>
                </c:pt>
                <c:pt idx="86">
                  <c:v>12.98</c:v>
                </c:pt>
                <c:pt idx="87">
                  <c:v>6.4600000000000009</c:v>
                </c:pt>
                <c:pt idx="88">
                  <c:v>16.07</c:v>
                </c:pt>
                <c:pt idx="89">
                  <c:v>16.600000000000001</c:v>
                </c:pt>
                <c:pt idx="90">
                  <c:v>13.09</c:v>
                </c:pt>
                <c:pt idx="91">
                  <c:v>7.05</c:v>
                </c:pt>
                <c:pt idx="92">
                  <c:v>10.65</c:v>
                </c:pt>
                <c:pt idx="93">
                  <c:v>19.79</c:v>
                </c:pt>
                <c:pt idx="94">
                  <c:v>10.5</c:v>
                </c:pt>
                <c:pt idx="95">
                  <c:v>15.07</c:v>
                </c:pt>
                <c:pt idx="96">
                  <c:v>13.19</c:v>
                </c:pt>
                <c:pt idx="97">
                  <c:v>8.74</c:v>
                </c:pt>
                <c:pt idx="98">
                  <c:v>3.74</c:v>
                </c:pt>
                <c:pt idx="99">
                  <c:v>7.3199999999999985</c:v>
                </c:pt>
                <c:pt idx="100">
                  <c:v>10.82</c:v>
                </c:pt>
                <c:pt idx="101">
                  <c:v>20.67</c:v>
                </c:pt>
                <c:pt idx="102">
                  <c:v>6.48</c:v>
                </c:pt>
                <c:pt idx="103">
                  <c:v>7.6099999999999985</c:v>
                </c:pt>
                <c:pt idx="104">
                  <c:v>11.28</c:v>
                </c:pt>
                <c:pt idx="105">
                  <c:v>9.24</c:v>
                </c:pt>
                <c:pt idx="106">
                  <c:v>11.96</c:v>
                </c:pt>
                <c:pt idx="107">
                  <c:v>10.870000000000006</c:v>
                </c:pt>
                <c:pt idx="108">
                  <c:v>13.310000000000002</c:v>
                </c:pt>
                <c:pt idx="109">
                  <c:v>7.4700000000000024</c:v>
                </c:pt>
                <c:pt idx="110">
                  <c:v>15.15</c:v>
                </c:pt>
                <c:pt idx="111">
                  <c:v>11.370000000000006</c:v>
                </c:pt>
                <c:pt idx="112">
                  <c:v>8.08</c:v>
                </c:pt>
                <c:pt idx="113">
                  <c:v>12.03</c:v>
                </c:pt>
                <c:pt idx="114">
                  <c:v>7.3599999999999985</c:v>
                </c:pt>
                <c:pt idx="115">
                  <c:v>10.32</c:v>
                </c:pt>
                <c:pt idx="116">
                  <c:v>16.79</c:v>
                </c:pt>
                <c:pt idx="117">
                  <c:v>6.9700000000000024</c:v>
                </c:pt>
                <c:pt idx="118">
                  <c:v>12.120000000000001</c:v>
                </c:pt>
                <c:pt idx="119">
                  <c:v>16.53</c:v>
                </c:pt>
                <c:pt idx="120">
                  <c:v>16.45</c:v>
                </c:pt>
                <c:pt idx="121">
                  <c:v>12.16</c:v>
                </c:pt>
                <c:pt idx="122">
                  <c:v>10.58</c:v>
                </c:pt>
                <c:pt idx="123">
                  <c:v>10.66</c:v>
                </c:pt>
                <c:pt idx="124">
                  <c:v>14.15</c:v>
                </c:pt>
                <c:pt idx="125">
                  <c:v>15.17</c:v>
                </c:pt>
                <c:pt idx="126">
                  <c:v>13.46</c:v>
                </c:pt>
                <c:pt idx="127">
                  <c:v>8.6</c:v>
                </c:pt>
                <c:pt idx="128">
                  <c:v>21.62</c:v>
                </c:pt>
                <c:pt idx="129">
                  <c:v>9.9</c:v>
                </c:pt>
                <c:pt idx="130">
                  <c:v>13.490000000000002</c:v>
                </c:pt>
                <c:pt idx="131">
                  <c:v>12.59</c:v>
                </c:pt>
                <c:pt idx="132">
                  <c:v>15.11</c:v>
                </c:pt>
                <c:pt idx="133">
                  <c:v>14.09</c:v>
                </c:pt>
                <c:pt idx="134">
                  <c:v>16.59</c:v>
                </c:pt>
                <c:pt idx="135">
                  <c:v>17.170000000000005</c:v>
                </c:pt>
                <c:pt idx="136">
                  <c:v>13.29</c:v>
                </c:pt>
                <c:pt idx="137">
                  <c:v>15.33</c:v>
                </c:pt>
                <c:pt idx="138">
                  <c:v>9.69</c:v>
                </c:pt>
                <c:pt idx="139">
                  <c:v>17.63000000000002</c:v>
                </c:pt>
                <c:pt idx="140">
                  <c:v>20.37</c:v>
                </c:pt>
                <c:pt idx="141">
                  <c:v>20.13000000000002</c:v>
                </c:pt>
                <c:pt idx="142">
                  <c:v>17.64</c:v>
                </c:pt>
                <c:pt idx="143">
                  <c:v>17.54</c:v>
                </c:pt>
                <c:pt idx="144">
                  <c:v>10.72</c:v>
                </c:pt>
                <c:pt idx="145">
                  <c:v>9.66</c:v>
                </c:pt>
                <c:pt idx="146">
                  <c:v>6.7700000000000014</c:v>
                </c:pt>
                <c:pt idx="147">
                  <c:v>10.440000000000001</c:v>
                </c:pt>
                <c:pt idx="148">
                  <c:v>18.68</c:v>
                </c:pt>
                <c:pt idx="149">
                  <c:v>25.1</c:v>
                </c:pt>
                <c:pt idx="150">
                  <c:v>10.81</c:v>
                </c:pt>
                <c:pt idx="151">
                  <c:v>17.47</c:v>
                </c:pt>
                <c:pt idx="152">
                  <c:v>20.91</c:v>
                </c:pt>
                <c:pt idx="153">
                  <c:v>30.35</c:v>
                </c:pt>
                <c:pt idx="154">
                  <c:v>15.3</c:v>
                </c:pt>
                <c:pt idx="155">
                  <c:v>8.94</c:v>
                </c:pt>
                <c:pt idx="156">
                  <c:v>21.36</c:v>
                </c:pt>
                <c:pt idx="157">
                  <c:v>11.76</c:v>
                </c:pt>
                <c:pt idx="158">
                  <c:v>20.25</c:v>
                </c:pt>
                <c:pt idx="159">
                  <c:v>16.98999999999997</c:v>
                </c:pt>
                <c:pt idx="160">
                  <c:v>19.459999999999987</c:v>
                </c:pt>
                <c:pt idx="161">
                  <c:v>19.309999999999999</c:v>
                </c:pt>
                <c:pt idx="162">
                  <c:v>15.870000000000006</c:v>
                </c:pt>
                <c:pt idx="163">
                  <c:v>16.110000000000021</c:v>
                </c:pt>
                <c:pt idx="164">
                  <c:v>22.16</c:v>
                </c:pt>
                <c:pt idx="165">
                  <c:v>9.7199999999999989</c:v>
                </c:pt>
                <c:pt idx="166">
                  <c:v>13.719999999999999</c:v>
                </c:pt>
                <c:pt idx="167">
                  <c:v>18.64</c:v>
                </c:pt>
                <c:pt idx="168">
                  <c:v>16.07</c:v>
                </c:pt>
                <c:pt idx="169">
                  <c:v>17.03</c:v>
                </c:pt>
                <c:pt idx="170">
                  <c:v>19.100000000000001</c:v>
                </c:pt>
                <c:pt idx="171">
                  <c:v>19.72</c:v>
                </c:pt>
                <c:pt idx="172">
                  <c:v>25.39</c:v>
                </c:pt>
                <c:pt idx="173">
                  <c:v>10.23</c:v>
                </c:pt>
                <c:pt idx="174">
                  <c:v>22.32</c:v>
                </c:pt>
                <c:pt idx="175">
                  <c:v>23.71</c:v>
                </c:pt>
                <c:pt idx="176">
                  <c:v>23.01</c:v>
                </c:pt>
                <c:pt idx="177">
                  <c:v>13.68</c:v>
                </c:pt>
                <c:pt idx="178">
                  <c:v>30.91</c:v>
                </c:pt>
                <c:pt idx="179">
                  <c:v>21.65000000000002</c:v>
                </c:pt>
                <c:pt idx="180">
                  <c:v>15.23</c:v>
                </c:pt>
                <c:pt idx="181">
                  <c:v>45.36</c:v>
                </c:pt>
                <c:pt idx="182">
                  <c:v>13.04</c:v>
                </c:pt>
                <c:pt idx="183">
                  <c:v>18.55</c:v>
                </c:pt>
                <c:pt idx="184">
                  <c:v>49.190000000000012</c:v>
                </c:pt>
              </c:numCache>
            </c:numRef>
          </c:xVal>
          <c:yVal>
            <c:numRef>
              <c:f>Sheet1!$E$2:$E$187</c:f>
              <c:numCache>
                <c:formatCode>General</c:formatCode>
                <c:ptCount val="186"/>
                <c:pt idx="0">
                  <c:v>49.88</c:v>
                </c:pt>
                <c:pt idx="1">
                  <c:v>66.36</c:v>
                </c:pt>
                <c:pt idx="2">
                  <c:v>88.81</c:v>
                </c:pt>
                <c:pt idx="3">
                  <c:v>84.81</c:v>
                </c:pt>
                <c:pt idx="4">
                  <c:v>76.95</c:v>
                </c:pt>
                <c:pt idx="5">
                  <c:v>69.31</c:v>
                </c:pt>
                <c:pt idx="6">
                  <c:v>56.8</c:v>
                </c:pt>
                <c:pt idx="7">
                  <c:v>68.61</c:v>
                </c:pt>
                <c:pt idx="8">
                  <c:v>21.38</c:v>
                </c:pt>
                <c:pt idx="9">
                  <c:v>45.91</c:v>
                </c:pt>
                <c:pt idx="10">
                  <c:v>45.14</c:v>
                </c:pt>
                <c:pt idx="11">
                  <c:v>62.730000000000011</c:v>
                </c:pt>
                <c:pt idx="12">
                  <c:v>67.11999999999999</c:v>
                </c:pt>
                <c:pt idx="13">
                  <c:v>28.47</c:v>
                </c:pt>
                <c:pt idx="14">
                  <c:v>55.09</c:v>
                </c:pt>
                <c:pt idx="15">
                  <c:v>86.3</c:v>
                </c:pt>
                <c:pt idx="16">
                  <c:v>85.75</c:v>
                </c:pt>
                <c:pt idx="17">
                  <c:v>52.160000000000011</c:v>
                </c:pt>
                <c:pt idx="18">
                  <c:v>83.55</c:v>
                </c:pt>
                <c:pt idx="19">
                  <c:v>86.11</c:v>
                </c:pt>
                <c:pt idx="20">
                  <c:v>69.649999999999991</c:v>
                </c:pt>
                <c:pt idx="21">
                  <c:v>46.63</c:v>
                </c:pt>
                <c:pt idx="22">
                  <c:v>77.83</c:v>
                </c:pt>
                <c:pt idx="23">
                  <c:v>31.439999999999987</c:v>
                </c:pt>
                <c:pt idx="24">
                  <c:v>46.57</c:v>
                </c:pt>
                <c:pt idx="25">
                  <c:v>62.38</c:v>
                </c:pt>
                <c:pt idx="26">
                  <c:v>81.58</c:v>
                </c:pt>
                <c:pt idx="27">
                  <c:v>64.53</c:v>
                </c:pt>
                <c:pt idx="28">
                  <c:v>70.28</c:v>
                </c:pt>
                <c:pt idx="29">
                  <c:v>86.539999999999992</c:v>
                </c:pt>
                <c:pt idx="30">
                  <c:v>24.81000000000002</c:v>
                </c:pt>
                <c:pt idx="31">
                  <c:v>56.59</c:v>
                </c:pt>
                <c:pt idx="32">
                  <c:v>19.690000000000001</c:v>
                </c:pt>
                <c:pt idx="33">
                  <c:v>77.19</c:v>
                </c:pt>
                <c:pt idx="34">
                  <c:v>61.7</c:v>
                </c:pt>
                <c:pt idx="35">
                  <c:v>70.7</c:v>
                </c:pt>
                <c:pt idx="36">
                  <c:v>69.31</c:v>
                </c:pt>
                <c:pt idx="37">
                  <c:v>47.160000000000011</c:v>
                </c:pt>
                <c:pt idx="38">
                  <c:v>92.36</c:v>
                </c:pt>
                <c:pt idx="39">
                  <c:v>70.14</c:v>
                </c:pt>
                <c:pt idx="40">
                  <c:v>59.15</c:v>
                </c:pt>
                <c:pt idx="41">
                  <c:v>42.71</c:v>
                </c:pt>
                <c:pt idx="42">
                  <c:v>88.22</c:v>
                </c:pt>
                <c:pt idx="43">
                  <c:v>95.84</c:v>
                </c:pt>
                <c:pt idx="44">
                  <c:v>38.86</c:v>
                </c:pt>
                <c:pt idx="45">
                  <c:v>24.22</c:v>
                </c:pt>
                <c:pt idx="46">
                  <c:v>73.179999999999978</c:v>
                </c:pt>
                <c:pt idx="47">
                  <c:v>54.300000000000004</c:v>
                </c:pt>
                <c:pt idx="48">
                  <c:v>56.94</c:v>
                </c:pt>
                <c:pt idx="49">
                  <c:v>73.98</c:v>
                </c:pt>
                <c:pt idx="50">
                  <c:v>82.990000000000023</c:v>
                </c:pt>
                <c:pt idx="51">
                  <c:v>60.99</c:v>
                </c:pt>
                <c:pt idx="52">
                  <c:v>88.05</c:v>
                </c:pt>
                <c:pt idx="53">
                  <c:v>81.61</c:v>
                </c:pt>
                <c:pt idx="54">
                  <c:v>57.42</c:v>
                </c:pt>
                <c:pt idx="55">
                  <c:v>23</c:v>
                </c:pt>
                <c:pt idx="56">
                  <c:v>62.63</c:v>
                </c:pt>
                <c:pt idx="57">
                  <c:v>74.209999999999994</c:v>
                </c:pt>
                <c:pt idx="58">
                  <c:v>53.28</c:v>
                </c:pt>
                <c:pt idx="59">
                  <c:v>68.86</c:v>
                </c:pt>
                <c:pt idx="60">
                  <c:v>88.4</c:v>
                </c:pt>
                <c:pt idx="61">
                  <c:v>40.81</c:v>
                </c:pt>
                <c:pt idx="62">
                  <c:v>85.45</c:v>
                </c:pt>
                <c:pt idx="63">
                  <c:v>84.990000000000023</c:v>
                </c:pt>
                <c:pt idx="64">
                  <c:v>42.7</c:v>
                </c:pt>
                <c:pt idx="65">
                  <c:v>57.04</c:v>
                </c:pt>
                <c:pt idx="66">
                  <c:v>88.78</c:v>
                </c:pt>
                <c:pt idx="67">
                  <c:v>73.149999999999991</c:v>
                </c:pt>
                <c:pt idx="68">
                  <c:v>85.1</c:v>
                </c:pt>
                <c:pt idx="69">
                  <c:v>8.42</c:v>
                </c:pt>
                <c:pt idx="70">
                  <c:v>8.99</c:v>
                </c:pt>
                <c:pt idx="71">
                  <c:v>34.93</c:v>
                </c:pt>
                <c:pt idx="72">
                  <c:v>58.46</c:v>
                </c:pt>
                <c:pt idx="73">
                  <c:v>58.84</c:v>
                </c:pt>
                <c:pt idx="74">
                  <c:v>26.72</c:v>
                </c:pt>
                <c:pt idx="75">
                  <c:v>56.54</c:v>
                </c:pt>
                <c:pt idx="76">
                  <c:v>86.72</c:v>
                </c:pt>
                <c:pt idx="77">
                  <c:v>44.04</c:v>
                </c:pt>
                <c:pt idx="78">
                  <c:v>44.96</c:v>
                </c:pt>
                <c:pt idx="79">
                  <c:v>73.400000000000006</c:v>
                </c:pt>
                <c:pt idx="80">
                  <c:v>77</c:v>
                </c:pt>
                <c:pt idx="81">
                  <c:v>43.13</c:v>
                </c:pt>
                <c:pt idx="82">
                  <c:v>67.510000000000005</c:v>
                </c:pt>
                <c:pt idx="83">
                  <c:v>39.33</c:v>
                </c:pt>
                <c:pt idx="84">
                  <c:v>58.85</c:v>
                </c:pt>
                <c:pt idx="85">
                  <c:v>70.84</c:v>
                </c:pt>
                <c:pt idx="86">
                  <c:v>77.710000000000022</c:v>
                </c:pt>
                <c:pt idx="87">
                  <c:v>45.31</c:v>
                </c:pt>
                <c:pt idx="88">
                  <c:v>16.07</c:v>
                </c:pt>
                <c:pt idx="89">
                  <c:v>75.98</c:v>
                </c:pt>
                <c:pt idx="90">
                  <c:v>64.56</c:v>
                </c:pt>
                <c:pt idx="91">
                  <c:v>83.79</c:v>
                </c:pt>
                <c:pt idx="92">
                  <c:v>75.959999999999994</c:v>
                </c:pt>
                <c:pt idx="93">
                  <c:v>89.440000000000026</c:v>
                </c:pt>
                <c:pt idx="94">
                  <c:v>80.14</c:v>
                </c:pt>
                <c:pt idx="95">
                  <c:v>25.4</c:v>
                </c:pt>
                <c:pt idx="96">
                  <c:v>62.5</c:v>
                </c:pt>
                <c:pt idx="97">
                  <c:v>40.020000000000003</c:v>
                </c:pt>
                <c:pt idx="98">
                  <c:v>38.06</c:v>
                </c:pt>
                <c:pt idx="99">
                  <c:v>69.72</c:v>
                </c:pt>
                <c:pt idx="100">
                  <c:v>66.569999999999993</c:v>
                </c:pt>
                <c:pt idx="101">
                  <c:v>84.649999999999991</c:v>
                </c:pt>
                <c:pt idx="102">
                  <c:v>74.709999999999994</c:v>
                </c:pt>
                <c:pt idx="103">
                  <c:v>50.570000000000007</c:v>
                </c:pt>
                <c:pt idx="104">
                  <c:v>67.88</c:v>
                </c:pt>
                <c:pt idx="105">
                  <c:v>83.57</c:v>
                </c:pt>
                <c:pt idx="106">
                  <c:v>17.22</c:v>
                </c:pt>
                <c:pt idx="107">
                  <c:v>35.61</c:v>
                </c:pt>
                <c:pt idx="108">
                  <c:v>74.989999999999995</c:v>
                </c:pt>
                <c:pt idx="109">
                  <c:v>45.27</c:v>
                </c:pt>
                <c:pt idx="110">
                  <c:v>44.4</c:v>
                </c:pt>
                <c:pt idx="111">
                  <c:v>88.03</c:v>
                </c:pt>
                <c:pt idx="112">
                  <c:v>32.56</c:v>
                </c:pt>
                <c:pt idx="113">
                  <c:v>89.679999999999978</c:v>
                </c:pt>
                <c:pt idx="114">
                  <c:v>81.760000000000005</c:v>
                </c:pt>
                <c:pt idx="115">
                  <c:v>40.82</c:v>
                </c:pt>
                <c:pt idx="116">
                  <c:v>26.23</c:v>
                </c:pt>
                <c:pt idx="117">
                  <c:v>62.9</c:v>
                </c:pt>
                <c:pt idx="118">
                  <c:v>63.52</c:v>
                </c:pt>
                <c:pt idx="119">
                  <c:v>64.759999999999991</c:v>
                </c:pt>
                <c:pt idx="120">
                  <c:v>78.47</c:v>
                </c:pt>
                <c:pt idx="121">
                  <c:v>60.28</c:v>
                </c:pt>
                <c:pt idx="122">
                  <c:v>69.58</c:v>
                </c:pt>
                <c:pt idx="123">
                  <c:v>46.74</c:v>
                </c:pt>
                <c:pt idx="124">
                  <c:v>80.149999999999991</c:v>
                </c:pt>
                <c:pt idx="125">
                  <c:v>60.57</c:v>
                </c:pt>
                <c:pt idx="126">
                  <c:v>74.489999999999995</c:v>
                </c:pt>
                <c:pt idx="127">
                  <c:v>58.220000000000013</c:v>
                </c:pt>
                <c:pt idx="128">
                  <c:v>56.720000000000013</c:v>
                </c:pt>
                <c:pt idx="129">
                  <c:v>48.78</c:v>
                </c:pt>
                <c:pt idx="130">
                  <c:v>25.31000000000002</c:v>
                </c:pt>
                <c:pt idx="131">
                  <c:v>69.5</c:v>
                </c:pt>
                <c:pt idx="132">
                  <c:v>29.6</c:v>
                </c:pt>
                <c:pt idx="133">
                  <c:v>84.9</c:v>
                </c:pt>
                <c:pt idx="134">
                  <c:v>43.42</c:v>
                </c:pt>
                <c:pt idx="135">
                  <c:v>65.819999999999993</c:v>
                </c:pt>
                <c:pt idx="136">
                  <c:v>36.020000000000003</c:v>
                </c:pt>
                <c:pt idx="137">
                  <c:v>59.05</c:v>
                </c:pt>
                <c:pt idx="138">
                  <c:v>72.27</c:v>
                </c:pt>
                <c:pt idx="139">
                  <c:v>27.91</c:v>
                </c:pt>
                <c:pt idx="140">
                  <c:v>47.89</c:v>
                </c:pt>
                <c:pt idx="141">
                  <c:v>60.75</c:v>
                </c:pt>
                <c:pt idx="142">
                  <c:v>70.61999999999999</c:v>
                </c:pt>
                <c:pt idx="143">
                  <c:v>42.98</c:v>
                </c:pt>
                <c:pt idx="144">
                  <c:v>56.389999999999993</c:v>
                </c:pt>
                <c:pt idx="145">
                  <c:v>76.599999999999994</c:v>
                </c:pt>
                <c:pt idx="146">
                  <c:v>77.709999999999994</c:v>
                </c:pt>
                <c:pt idx="147">
                  <c:v>77.290000000000006</c:v>
                </c:pt>
                <c:pt idx="148">
                  <c:v>36.75</c:v>
                </c:pt>
                <c:pt idx="149">
                  <c:v>42.14</c:v>
                </c:pt>
                <c:pt idx="150">
                  <c:v>27.6</c:v>
                </c:pt>
                <c:pt idx="151">
                  <c:v>35.89</c:v>
                </c:pt>
                <c:pt idx="152">
                  <c:v>42.39</c:v>
                </c:pt>
                <c:pt idx="153">
                  <c:v>72.400000000000006</c:v>
                </c:pt>
                <c:pt idx="154">
                  <c:v>50.17</c:v>
                </c:pt>
                <c:pt idx="155">
                  <c:v>59.45</c:v>
                </c:pt>
                <c:pt idx="156">
                  <c:v>67.47999999999999</c:v>
                </c:pt>
                <c:pt idx="157">
                  <c:v>28.51</c:v>
                </c:pt>
                <c:pt idx="158">
                  <c:v>71.64</c:v>
                </c:pt>
                <c:pt idx="159">
                  <c:v>24.959999999999987</c:v>
                </c:pt>
                <c:pt idx="160">
                  <c:v>34.94</c:v>
                </c:pt>
                <c:pt idx="161">
                  <c:v>14.97</c:v>
                </c:pt>
                <c:pt idx="162">
                  <c:v>24.439999999999987</c:v>
                </c:pt>
                <c:pt idx="163">
                  <c:v>3.2</c:v>
                </c:pt>
                <c:pt idx="164">
                  <c:v>80.11999999999999</c:v>
                </c:pt>
                <c:pt idx="165">
                  <c:v>51.41</c:v>
                </c:pt>
                <c:pt idx="166">
                  <c:v>50.27</c:v>
                </c:pt>
                <c:pt idx="167">
                  <c:v>63.460000000000008</c:v>
                </c:pt>
                <c:pt idx="168">
                  <c:v>32.33</c:v>
                </c:pt>
                <c:pt idx="169">
                  <c:v>54.41</c:v>
                </c:pt>
                <c:pt idx="170">
                  <c:v>22.53</c:v>
                </c:pt>
                <c:pt idx="171">
                  <c:v>61.11</c:v>
                </c:pt>
                <c:pt idx="172">
                  <c:v>54.010000000000005</c:v>
                </c:pt>
                <c:pt idx="173">
                  <c:v>89.59</c:v>
                </c:pt>
                <c:pt idx="174">
                  <c:v>37.130000000000003</c:v>
                </c:pt>
                <c:pt idx="175">
                  <c:v>36.730000000000011</c:v>
                </c:pt>
                <c:pt idx="176">
                  <c:v>50.470000000000006</c:v>
                </c:pt>
                <c:pt idx="177">
                  <c:v>29.360000000000003</c:v>
                </c:pt>
                <c:pt idx="178">
                  <c:v>35.82</c:v>
                </c:pt>
                <c:pt idx="179">
                  <c:v>28.91</c:v>
                </c:pt>
                <c:pt idx="180">
                  <c:v>30.27</c:v>
                </c:pt>
                <c:pt idx="181">
                  <c:v>65.64</c:v>
                </c:pt>
                <c:pt idx="182">
                  <c:v>51.6</c:v>
                </c:pt>
                <c:pt idx="183">
                  <c:v>49.36</c:v>
                </c:pt>
                <c:pt idx="184">
                  <c:v>44.86</c:v>
                </c:pt>
                <c:pt idx="185">
                  <c:v>20.610000000000021</c:v>
                </c:pt>
              </c:numCache>
            </c:numRef>
          </c:yVal>
        </c:ser>
        <c:axId val="212568704"/>
        <c:axId val="213057920"/>
      </c:scatterChart>
      <c:valAx>
        <c:axId val="212568704"/>
        <c:scaling>
          <c:orientation val="minMax"/>
          <c:max val="5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ROE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13057920"/>
        <c:crosses val="autoZero"/>
        <c:crossBetween val="midCat"/>
      </c:valAx>
      <c:valAx>
        <c:axId val="213057920"/>
        <c:scaling>
          <c:orientation val="minMax"/>
          <c:max val="1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/>
                  <a:t>自己資本比率</a:t>
                </a:r>
              </a:p>
            </c:rich>
          </c:tx>
          <c:layout>
            <c:manualLayout>
              <c:xMode val="edge"/>
              <c:yMode val="edge"/>
              <c:x val="3.0555555555555582E-2"/>
              <c:y val="0.36139253426655032"/>
            </c:manualLayout>
          </c:layout>
        </c:title>
        <c:numFmt formatCode="General" sourceLinked="1"/>
        <c:tickLblPos val="nextTo"/>
        <c:crossAx val="212568704"/>
        <c:crosses val="autoZero"/>
        <c:crossBetween val="midCat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/>
            </a:pPr>
            <a:r>
              <a:rPr lang="ja-JP" altLang="en-US"/>
              <a:t>中部：</a:t>
            </a:r>
            <a:r>
              <a:rPr lang="en-US" altLang="ja-JP"/>
              <a:t>ROE</a:t>
            </a:r>
            <a:r>
              <a:rPr lang="ja-JP" altLang="en-US"/>
              <a:t>と自己資本率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Sheet1!$E$1</c:f>
              <c:strCache>
                <c:ptCount val="1"/>
                <c:pt idx="0">
                  <c:v>自己資本率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Sheet1!$D$2:$D$37</c:f>
              <c:numCache>
                <c:formatCode>General</c:formatCode>
                <c:ptCount val="36"/>
                <c:pt idx="0">
                  <c:v>13.07</c:v>
                </c:pt>
                <c:pt idx="1">
                  <c:v>13.99</c:v>
                </c:pt>
                <c:pt idx="2">
                  <c:v>15.83</c:v>
                </c:pt>
                <c:pt idx="3">
                  <c:v>23.459999999999987</c:v>
                </c:pt>
                <c:pt idx="4">
                  <c:v>12.01</c:v>
                </c:pt>
                <c:pt idx="5">
                  <c:v>12.26</c:v>
                </c:pt>
                <c:pt idx="6">
                  <c:v>14.15</c:v>
                </c:pt>
                <c:pt idx="7">
                  <c:v>11.59</c:v>
                </c:pt>
                <c:pt idx="8">
                  <c:v>12.04</c:v>
                </c:pt>
                <c:pt idx="9">
                  <c:v>11.28</c:v>
                </c:pt>
                <c:pt idx="10">
                  <c:v>8.15</c:v>
                </c:pt>
                <c:pt idx="11">
                  <c:v>14.49</c:v>
                </c:pt>
                <c:pt idx="12">
                  <c:v>16.21</c:v>
                </c:pt>
                <c:pt idx="13">
                  <c:v>14.870000000000006</c:v>
                </c:pt>
                <c:pt idx="14">
                  <c:v>12.71</c:v>
                </c:pt>
                <c:pt idx="15">
                  <c:v>8.02</c:v>
                </c:pt>
                <c:pt idx="16">
                  <c:v>7.9300000000000024</c:v>
                </c:pt>
                <c:pt idx="17">
                  <c:v>7.7299999999999995</c:v>
                </c:pt>
                <c:pt idx="18">
                  <c:v>5.1099999999999985</c:v>
                </c:pt>
                <c:pt idx="19">
                  <c:v>15.26</c:v>
                </c:pt>
                <c:pt idx="20">
                  <c:v>9.2399999999999984</c:v>
                </c:pt>
                <c:pt idx="21">
                  <c:v>6.58</c:v>
                </c:pt>
                <c:pt idx="22">
                  <c:v>10.56</c:v>
                </c:pt>
                <c:pt idx="23">
                  <c:v>10.220000000000001</c:v>
                </c:pt>
                <c:pt idx="24">
                  <c:v>15.98</c:v>
                </c:pt>
                <c:pt idx="25">
                  <c:v>11.33</c:v>
                </c:pt>
                <c:pt idx="26">
                  <c:v>11.22</c:v>
                </c:pt>
                <c:pt idx="27">
                  <c:v>6.05</c:v>
                </c:pt>
                <c:pt idx="28">
                  <c:v>18.740000000000002</c:v>
                </c:pt>
                <c:pt idx="29">
                  <c:v>4.1599999999999975</c:v>
                </c:pt>
                <c:pt idx="30">
                  <c:v>13.69</c:v>
                </c:pt>
                <c:pt idx="31">
                  <c:v>10.34</c:v>
                </c:pt>
                <c:pt idx="32">
                  <c:v>4.6399999999999997</c:v>
                </c:pt>
                <c:pt idx="33">
                  <c:v>2.67</c:v>
                </c:pt>
                <c:pt idx="34">
                  <c:v>4.0999999999999996</c:v>
                </c:pt>
                <c:pt idx="35">
                  <c:v>1.44</c:v>
                </c:pt>
              </c:numCache>
            </c:numRef>
          </c:xVal>
          <c:yVal>
            <c:numRef>
              <c:f>Sheet1!$E$2:$E$37</c:f>
              <c:numCache>
                <c:formatCode>General</c:formatCode>
                <c:ptCount val="36"/>
                <c:pt idx="0">
                  <c:v>75.97</c:v>
                </c:pt>
                <c:pt idx="1">
                  <c:v>58.59</c:v>
                </c:pt>
                <c:pt idx="2">
                  <c:v>59.37</c:v>
                </c:pt>
                <c:pt idx="3">
                  <c:v>35.32</c:v>
                </c:pt>
                <c:pt idx="4">
                  <c:v>36.57</c:v>
                </c:pt>
                <c:pt idx="5">
                  <c:v>74.72</c:v>
                </c:pt>
                <c:pt idx="6">
                  <c:v>48.309999999999995</c:v>
                </c:pt>
                <c:pt idx="7">
                  <c:v>22.51</c:v>
                </c:pt>
                <c:pt idx="8">
                  <c:v>38.49</c:v>
                </c:pt>
                <c:pt idx="9">
                  <c:v>59.290000000000013</c:v>
                </c:pt>
                <c:pt idx="10">
                  <c:v>72.149999999999991</c:v>
                </c:pt>
                <c:pt idx="11">
                  <c:v>36.57</c:v>
                </c:pt>
                <c:pt idx="12">
                  <c:v>70.78</c:v>
                </c:pt>
                <c:pt idx="13">
                  <c:v>81.900000000000006</c:v>
                </c:pt>
                <c:pt idx="14">
                  <c:v>55.110000000000007</c:v>
                </c:pt>
                <c:pt idx="15">
                  <c:v>82.509999999999991</c:v>
                </c:pt>
                <c:pt idx="16">
                  <c:v>74.440000000000026</c:v>
                </c:pt>
                <c:pt idx="17">
                  <c:v>69.410000000000025</c:v>
                </c:pt>
                <c:pt idx="18">
                  <c:v>47.11</c:v>
                </c:pt>
                <c:pt idx="19">
                  <c:v>56.98</c:v>
                </c:pt>
                <c:pt idx="20">
                  <c:v>85.07</c:v>
                </c:pt>
                <c:pt idx="21">
                  <c:v>86.98</c:v>
                </c:pt>
                <c:pt idx="22">
                  <c:v>32.32</c:v>
                </c:pt>
                <c:pt idx="23">
                  <c:v>83.179999999999978</c:v>
                </c:pt>
                <c:pt idx="24">
                  <c:v>46.82</c:v>
                </c:pt>
                <c:pt idx="25">
                  <c:v>34.309999999999995</c:v>
                </c:pt>
                <c:pt idx="26">
                  <c:v>68.989999999999995</c:v>
                </c:pt>
                <c:pt idx="27">
                  <c:v>46.04</c:v>
                </c:pt>
                <c:pt idx="28">
                  <c:v>17.77</c:v>
                </c:pt>
                <c:pt idx="29">
                  <c:v>39.260000000000012</c:v>
                </c:pt>
                <c:pt idx="30">
                  <c:v>77.7</c:v>
                </c:pt>
                <c:pt idx="31">
                  <c:v>86.77</c:v>
                </c:pt>
                <c:pt idx="32">
                  <c:v>84.38</c:v>
                </c:pt>
                <c:pt idx="33">
                  <c:v>90.57</c:v>
                </c:pt>
                <c:pt idx="34">
                  <c:v>30.39</c:v>
                </c:pt>
                <c:pt idx="35">
                  <c:v>86.04</c:v>
                </c:pt>
              </c:numCache>
            </c:numRef>
          </c:yVal>
        </c:ser>
        <c:axId val="213062016"/>
        <c:axId val="213079936"/>
      </c:scatterChart>
      <c:valAx>
        <c:axId val="213062016"/>
        <c:scaling>
          <c:orientation val="minMax"/>
          <c:max val="5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ROE</a:t>
                </a:r>
                <a:endParaRPr lang="ja-JP" altLang="en-US"/>
              </a:p>
            </c:rich>
          </c:tx>
          <c:layout/>
        </c:title>
        <c:numFmt formatCode="General" sourceLinked="1"/>
        <c:tickLblPos val="nextTo"/>
        <c:crossAx val="213079936"/>
        <c:crosses val="autoZero"/>
        <c:crossBetween val="midCat"/>
      </c:valAx>
      <c:valAx>
        <c:axId val="2130799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/>
                  <a:t>自己資本比率</a:t>
                </a:r>
              </a:p>
            </c:rich>
          </c:tx>
          <c:layout/>
        </c:title>
        <c:numFmt formatCode="General" sourceLinked="1"/>
        <c:tickLblPos val="nextTo"/>
        <c:crossAx val="213062016"/>
        <c:crosses val="autoZero"/>
        <c:crossBetween val="midCat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800" b="1" i="0" baseline="0"/>
              <a:t>世界：</a:t>
            </a:r>
            <a:r>
              <a:rPr lang="ja-JP" sz="1800" b="1" i="0" baseline="0"/>
              <a:t>炭素繊維シェア（</a:t>
            </a:r>
            <a:r>
              <a:rPr lang="en-US" sz="1800" b="1" i="0" baseline="0"/>
              <a:t>2008</a:t>
            </a:r>
            <a:r>
              <a:rPr lang="ja-JP" sz="1800" b="1" i="0" baseline="0"/>
              <a:t>）</a:t>
            </a:r>
            <a:endParaRPr lang="ja-JP"/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4421347331583592"/>
                  <c:y val="8.7337416156313782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600"/>
                      <a:t>37%</a:t>
                    </a:r>
                  </a:p>
                </c:rich>
              </c:tx>
              <c:showPercent val="1"/>
            </c:dLbl>
            <c:dLbl>
              <c:idx val="1"/>
              <c:layout>
                <c:manualLayout>
                  <c:x val="-1.272758092738408E-2"/>
                  <c:y val="-0.18870370370370371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600"/>
                      <a:t>24%</a:t>
                    </a:r>
                  </a:p>
                </c:rich>
              </c:tx>
              <c:showPercent val="1"/>
            </c:dLbl>
            <c:dLbl>
              <c:idx val="2"/>
              <c:layout>
                <c:manualLayout>
                  <c:x val="0.14972069116360454"/>
                  <c:y val="-6.7188684747739924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600"/>
                      <a:t>16%</a:t>
                    </a:r>
                  </a:p>
                </c:rich>
              </c:tx>
              <c:showPercent val="1"/>
            </c:dLbl>
            <c:dLbl>
              <c:idx val="3"/>
              <c:layout>
                <c:manualLayout>
                  <c:x val="0.11018208661417306"/>
                  <c:y val="9.971894138232724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600"/>
                      <a:t>11%</a:t>
                    </a:r>
                  </a:p>
                </c:rich>
              </c:tx>
              <c:showPercent val="1"/>
            </c:dLbl>
            <c:dLbl>
              <c:idx val="4"/>
              <c:layout>
                <c:manualLayout>
                  <c:x val="4.3398075240594927E-2"/>
                  <c:y val="0.1281802274715660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600"/>
                      <a:t>8%</a:t>
                    </a:r>
                  </a:p>
                </c:rich>
              </c:tx>
              <c:showPercent val="1"/>
            </c:dLbl>
            <c:dLbl>
              <c:idx val="5"/>
              <c:layout>
                <c:manualLayout>
                  <c:x val="1.3556321084864403E-2"/>
                  <c:y val="0.13239610673665789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sz="1600"/>
                      <a:t>4%</a:t>
                    </a:r>
                  </a:p>
                </c:rich>
              </c:tx>
              <c:showPercent val="1"/>
            </c:dLbl>
            <c:showPercent val="1"/>
          </c:dLbls>
          <c:cat>
            <c:strRef>
              <c:f>Sheet1!$F$19:$F$24</c:f>
              <c:strCache>
                <c:ptCount val="6"/>
                <c:pt idx="0">
                  <c:v>東レ</c:v>
                </c:pt>
                <c:pt idx="1">
                  <c:v>東邦テナックス　</c:v>
                </c:pt>
                <c:pt idx="2">
                  <c:v>三菱レーヨン</c:v>
                </c:pt>
                <c:pt idx="3">
                  <c:v>フォルモサ・プラスチック</c:v>
                </c:pt>
                <c:pt idx="4">
                  <c:v>ヘキセル</c:v>
                </c:pt>
                <c:pt idx="5">
                  <c:v>サイテック</c:v>
                </c:pt>
              </c:strCache>
            </c:strRef>
          </c:cat>
          <c:val>
            <c:numRef>
              <c:f>Sheet1!$G$19:$G$24</c:f>
              <c:numCache>
                <c:formatCode>0.0_ </c:formatCode>
                <c:ptCount val="6"/>
                <c:pt idx="0">
                  <c:v>36.9</c:v>
                </c:pt>
                <c:pt idx="1">
                  <c:v>24.3</c:v>
                </c:pt>
                <c:pt idx="2">
                  <c:v>16.3</c:v>
                </c:pt>
                <c:pt idx="3">
                  <c:v>10.6</c:v>
                </c:pt>
                <c:pt idx="4">
                  <c:v>8</c:v>
                </c:pt>
                <c:pt idx="5">
                  <c:v>3.9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995013123359888"/>
          <c:y val="0.18889763779527624"/>
          <c:w val="0.26060542432195977"/>
          <c:h val="0.65183435403908097"/>
        </c:manualLayout>
      </c:layout>
    </c:legend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/>
              <a:t>PAN </a:t>
            </a:r>
            <a:r>
              <a:rPr lang="ja-JP" altLang="en-US" sz="1800" b="1" i="0" u="none" strike="noStrike" baseline="0"/>
              <a:t>系炭素繊維需要予測（２００５）</a:t>
            </a:r>
            <a:endParaRPr lang="ja-JP" altLang="en-US"/>
          </a:p>
        </c:rich>
      </c:tx>
      <c:layout>
        <c:manualLayout>
          <c:xMode val="edge"/>
          <c:yMode val="edge"/>
          <c:x val="0.12375595462209636"/>
          <c:y val="0"/>
        </c:manualLayout>
      </c:layout>
    </c:title>
    <c:plotArea>
      <c:layout>
        <c:manualLayout>
          <c:layoutTarget val="inner"/>
          <c:xMode val="edge"/>
          <c:yMode val="edge"/>
          <c:x val="0.17297060840367917"/>
          <c:y val="0.19304485446781841"/>
          <c:w val="0.60810125085715661"/>
          <c:h val="0.64460625558685725"/>
        </c:manualLayout>
      </c:layout>
      <c:barChart>
        <c:barDir val="col"/>
        <c:grouping val="stacked"/>
        <c:ser>
          <c:idx val="0"/>
          <c:order val="0"/>
          <c:tx>
            <c:strRef>
              <c:f>Sheet1!$B$3</c:f>
              <c:strCache>
                <c:ptCount val="1"/>
                <c:pt idx="0">
                  <c:v>航空機</c:v>
                </c:pt>
              </c:strCache>
            </c:strRef>
          </c:tx>
          <c:cat>
            <c:strRef>
              <c:f>Sheet1!$A$4:$A$9</c:f>
              <c:strCache>
                <c:ptCount val="6"/>
                <c:pt idx="0">
                  <c:v>2005年</c:v>
                </c:pt>
                <c:pt idx="1">
                  <c:v>2006年</c:v>
                </c:pt>
                <c:pt idx="2">
                  <c:v>2007年</c:v>
                </c:pt>
                <c:pt idx="3">
                  <c:v>2008年</c:v>
                </c:pt>
                <c:pt idx="4">
                  <c:v>2009年</c:v>
                </c:pt>
                <c:pt idx="5">
                  <c:v>2010年</c:v>
                </c:pt>
              </c:strCache>
            </c:strRef>
          </c:cat>
          <c:val>
            <c:numRef>
              <c:f>Sheet1!$B$4:$B$9</c:f>
              <c:numCache>
                <c:formatCode>#,##0</c:formatCode>
                <c:ptCount val="6"/>
                <c:pt idx="0">
                  <c:v>4620</c:v>
                </c:pt>
                <c:pt idx="1">
                  <c:v>5630</c:v>
                </c:pt>
                <c:pt idx="2">
                  <c:v>6550</c:v>
                </c:pt>
                <c:pt idx="3">
                  <c:v>7050</c:v>
                </c:pt>
                <c:pt idx="4">
                  <c:v>7850</c:v>
                </c:pt>
                <c:pt idx="5">
                  <c:v>8530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一般産業</c:v>
                </c:pt>
              </c:strCache>
            </c:strRef>
          </c:tx>
          <c:cat>
            <c:strRef>
              <c:f>Sheet1!$A$4:$A$9</c:f>
              <c:strCache>
                <c:ptCount val="6"/>
                <c:pt idx="0">
                  <c:v>2005年</c:v>
                </c:pt>
                <c:pt idx="1">
                  <c:v>2006年</c:v>
                </c:pt>
                <c:pt idx="2">
                  <c:v>2007年</c:v>
                </c:pt>
                <c:pt idx="3">
                  <c:v>2008年</c:v>
                </c:pt>
                <c:pt idx="4">
                  <c:v>2009年</c:v>
                </c:pt>
                <c:pt idx="5">
                  <c:v>2010年</c:v>
                </c:pt>
              </c:strCache>
            </c:strRef>
          </c:cat>
          <c:val>
            <c:numRef>
              <c:f>Sheet1!$C$4:$C$9</c:f>
              <c:numCache>
                <c:formatCode>#,##0</c:formatCode>
                <c:ptCount val="6"/>
                <c:pt idx="0">
                  <c:v>11300</c:v>
                </c:pt>
                <c:pt idx="1">
                  <c:v>13310</c:v>
                </c:pt>
                <c:pt idx="2">
                  <c:v>14970</c:v>
                </c:pt>
                <c:pt idx="3">
                  <c:v>17910</c:v>
                </c:pt>
                <c:pt idx="4">
                  <c:v>21050</c:v>
                </c:pt>
                <c:pt idx="5">
                  <c:v>23470</c:v>
                </c:pt>
              </c:numCache>
            </c:numRef>
          </c:val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スポーツ</c:v>
                </c:pt>
              </c:strCache>
            </c:strRef>
          </c:tx>
          <c:cat>
            <c:strRef>
              <c:f>Sheet1!$A$4:$A$9</c:f>
              <c:strCache>
                <c:ptCount val="6"/>
                <c:pt idx="0">
                  <c:v>2005年</c:v>
                </c:pt>
                <c:pt idx="1">
                  <c:v>2006年</c:v>
                </c:pt>
                <c:pt idx="2">
                  <c:v>2007年</c:v>
                </c:pt>
                <c:pt idx="3">
                  <c:v>2008年</c:v>
                </c:pt>
                <c:pt idx="4">
                  <c:v>2009年</c:v>
                </c:pt>
                <c:pt idx="5">
                  <c:v>2010年</c:v>
                </c:pt>
              </c:strCache>
            </c:strRef>
          </c:cat>
          <c:val>
            <c:numRef>
              <c:f>Sheet1!$D$4:$D$9</c:f>
              <c:numCache>
                <c:formatCode>#,##0</c:formatCode>
                <c:ptCount val="6"/>
                <c:pt idx="0">
                  <c:v>4900</c:v>
                </c:pt>
                <c:pt idx="1">
                  <c:v>5110</c:v>
                </c:pt>
                <c:pt idx="2">
                  <c:v>5260</c:v>
                </c:pt>
                <c:pt idx="3">
                  <c:v>5430</c:v>
                </c:pt>
                <c:pt idx="4">
                  <c:v>5610</c:v>
                </c:pt>
                <c:pt idx="5">
                  <c:v>5720</c:v>
                </c:pt>
              </c:numCache>
            </c:numRef>
          </c:val>
        </c:ser>
        <c:gapWidth val="58"/>
        <c:overlap val="100"/>
        <c:serLines/>
        <c:axId val="213186432"/>
        <c:axId val="213187968"/>
      </c:barChart>
      <c:catAx>
        <c:axId val="213186432"/>
        <c:scaling>
          <c:orientation val="minMax"/>
        </c:scaling>
        <c:axPos val="b"/>
        <c:majorTickMark val="none"/>
        <c:tickLblPos val="nextTo"/>
        <c:crossAx val="213187968"/>
        <c:crosses val="autoZero"/>
        <c:auto val="1"/>
        <c:lblAlgn val="ctr"/>
        <c:lblOffset val="100"/>
      </c:catAx>
      <c:valAx>
        <c:axId val="21318796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ja-JP" altLang="en-US" sz="900">
                    <a:latin typeface="+mn-lt"/>
                    <a:ea typeface="+mj-ea"/>
                  </a:rPr>
                  <a:t>（</a:t>
                </a:r>
                <a:r>
                  <a:rPr lang="en-US" altLang="ja-JP" sz="900">
                    <a:latin typeface="+mn-lt"/>
                    <a:ea typeface="+mj-ea"/>
                  </a:rPr>
                  <a:t>t</a:t>
                </a:r>
                <a:r>
                  <a:rPr lang="ja-JP" altLang="en-US" sz="900">
                    <a:latin typeface="+mn-lt"/>
                    <a:ea typeface="+mj-ea"/>
                  </a:rPr>
                  <a:t>）</a:t>
                </a:r>
              </a:p>
            </c:rich>
          </c:tx>
          <c:layout>
            <c:manualLayout>
              <c:xMode val="edge"/>
              <c:yMode val="edge"/>
              <c:x val="0.1496881496881497"/>
              <c:y val="0.10244117992713619"/>
            </c:manualLayout>
          </c:layout>
        </c:title>
        <c:numFmt formatCode="#,##0" sourceLinked="1"/>
        <c:tickLblPos val="nextTo"/>
        <c:crossAx val="21318643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0.54098</cdr:x>
      <cdr:y>0.83334</cdr:y>
    </cdr:from>
    <cdr:to>
      <cdr:x>0.9514</cdr:x>
      <cdr:y>0.9132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357454" y="2286016"/>
          <a:ext cx="1788495" cy="219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ja-JP" altLang="en-US" dirty="0"/>
            <a:t>出所</a:t>
          </a:r>
          <a:r>
            <a:rPr lang="ja-JP" altLang="en-US" sz="1100" dirty="0" smtClean="0"/>
            <a:t>）</a:t>
          </a:r>
          <a:r>
            <a:rPr lang="en-US" altLang="ja-JP" sz="1100" dirty="0"/>
            <a:t>global</a:t>
          </a:r>
          <a:r>
            <a:rPr lang="en-US" altLang="ja-JP" sz="1100" baseline="0" dirty="0"/>
            <a:t> production capacities of carbon fiber</a:t>
          </a:r>
          <a:endParaRPr lang="ja-JP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0.62271</cdr:x>
      <cdr:y>0.93</cdr:y>
    </cdr:from>
    <cdr:to>
      <cdr:x>1</cdr:x>
      <cdr:y>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3238500" y="2657475"/>
          <a:ext cx="1962151" cy="200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ja-JP" altLang="en-US" sz="800"/>
            <a:t>出所）東邦テナックス（２００５）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4B6E2-952F-41D9-8AE2-BEBA4F0D7A62}" type="datetimeFigureOut">
              <a:rPr kumimoji="1" lang="ja-JP" altLang="en-US" smtClean="0"/>
              <a:pPr/>
              <a:t>2009/1/9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A3970-41D2-4DAD-A01D-D7CF4AB7A47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___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Excel____3.xls"/><Relationship Id="rId4" Type="http://schemas.openxmlformats.org/officeDocument/2006/relationships/oleObject" Target="../embeddings/Microsoft_Office_Excel____2.xls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-180975" y="0"/>
          <a:ext cx="3203575" cy="6858000"/>
        </p:xfrm>
        <a:graphic>
          <a:graphicData uri="http://schemas.openxmlformats.org/presentationml/2006/ole">
            <p:oleObj spid="_x0000_s1026" name="グラフ" r:id="rId3" imgW="3381451" imgH="6877202" progId="Excel.Chart.8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2987675" y="0"/>
          <a:ext cx="3025775" cy="6858000"/>
        </p:xfrm>
        <a:graphic>
          <a:graphicData uri="http://schemas.openxmlformats.org/presentationml/2006/ole">
            <p:oleObj spid="_x0000_s1027" name="グラフ" r:id="rId4" imgW="3295802" imgH="6877202" progId="Excel.Chart.8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5940425" y="0"/>
          <a:ext cx="3203575" cy="6858000"/>
        </p:xfrm>
        <a:graphic>
          <a:graphicData uri="http://schemas.openxmlformats.org/presentationml/2006/ole">
            <p:oleObj spid="_x0000_s1028" name="グラフ" r:id="rId5" imgW="3381451" imgH="6877202" progId="Excel.Chart.8">
              <p:embed/>
            </p:oleObj>
          </a:graphicData>
        </a:graphic>
      </p:graphicFrame>
      <p:sp>
        <p:nvSpPr>
          <p:cNvPr id="2062" name="WordArt 14"/>
          <p:cNvSpPr>
            <a:spLocks noChangeArrowheads="1" noChangeShapeType="1" noTextEdit="1"/>
          </p:cNvSpPr>
          <p:nvPr/>
        </p:nvSpPr>
        <p:spPr bwMode="auto">
          <a:xfrm>
            <a:off x="1692275" y="3716338"/>
            <a:ext cx="609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建設</a:t>
            </a:r>
          </a:p>
        </p:txBody>
      </p:sp>
      <p:sp>
        <p:nvSpPr>
          <p:cNvPr id="2063" name="WordArt 15"/>
          <p:cNvSpPr>
            <a:spLocks noChangeArrowheads="1" noChangeShapeType="1" noTextEdit="1"/>
          </p:cNvSpPr>
          <p:nvPr/>
        </p:nvSpPr>
        <p:spPr bwMode="auto">
          <a:xfrm>
            <a:off x="2051050" y="4652963"/>
            <a:ext cx="609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製造</a:t>
            </a:r>
          </a:p>
        </p:txBody>
      </p:sp>
      <p:sp>
        <p:nvSpPr>
          <p:cNvPr id="2064" name="WordArt 16"/>
          <p:cNvSpPr>
            <a:spLocks noChangeArrowheads="1" noChangeShapeType="1" noTextEdit="1"/>
          </p:cNvSpPr>
          <p:nvPr/>
        </p:nvSpPr>
        <p:spPr bwMode="auto">
          <a:xfrm>
            <a:off x="1042988" y="5516563"/>
            <a:ext cx="609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卸売</a:t>
            </a:r>
          </a:p>
        </p:txBody>
      </p:sp>
      <p:sp>
        <p:nvSpPr>
          <p:cNvPr id="2066" name="WordArt 18"/>
          <p:cNvSpPr>
            <a:spLocks noChangeArrowheads="1" noChangeShapeType="1" noTextEdit="1"/>
          </p:cNvSpPr>
          <p:nvPr/>
        </p:nvSpPr>
        <p:spPr bwMode="auto">
          <a:xfrm>
            <a:off x="4932363" y="4365625"/>
            <a:ext cx="609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建設</a:t>
            </a:r>
          </a:p>
        </p:txBody>
      </p:sp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5003800" y="4868863"/>
            <a:ext cx="609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製造</a:t>
            </a:r>
          </a:p>
        </p:txBody>
      </p:sp>
      <p:sp>
        <p:nvSpPr>
          <p:cNvPr id="2068" name="WordArt 20"/>
          <p:cNvSpPr>
            <a:spLocks noChangeArrowheads="1" noChangeShapeType="1" noTextEdit="1"/>
          </p:cNvSpPr>
          <p:nvPr/>
        </p:nvSpPr>
        <p:spPr bwMode="auto">
          <a:xfrm>
            <a:off x="8027988" y="4868863"/>
            <a:ext cx="609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製造</a:t>
            </a:r>
          </a:p>
        </p:txBody>
      </p:sp>
      <p:sp>
        <p:nvSpPr>
          <p:cNvPr id="2069" name="WordArt 21"/>
          <p:cNvSpPr>
            <a:spLocks noChangeArrowheads="1" noChangeShapeType="1" noTextEdit="1"/>
          </p:cNvSpPr>
          <p:nvPr/>
        </p:nvSpPr>
        <p:spPr bwMode="auto">
          <a:xfrm>
            <a:off x="3995738" y="5661025"/>
            <a:ext cx="609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卸売</a:t>
            </a:r>
          </a:p>
        </p:txBody>
      </p:sp>
      <p:sp>
        <p:nvSpPr>
          <p:cNvPr id="2070" name="WordArt 22"/>
          <p:cNvSpPr>
            <a:spLocks noChangeArrowheads="1" noChangeShapeType="1" noTextEdit="1"/>
          </p:cNvSpPr>
          <p:nvPr/>
        </p:nvSpPr>
        <p:spPr bwMode="auto">
          <a:xfrm>
            <a:off x="6804025" y="5589588"/>
            <a:ext cx="609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卸売</a:t>
            </a:r>
          </a:p>
        </p:txBody>
      </p:sp>
      <p:sp>
        <p:nvSpPr>
          <p:cNvPr id="2071" name="WordArt 23"/>
          <p:cNvSpPr>
            <a:spLocks noChangeArrowheads="1" noChangeShapeType="1" noTextEdit="1"/>
          </p:cNvSpPr>
          <p:nvPr/>
        </p:nvSpPr>
        <p:spPr bwMode="auto">
          <a:xfrm>
            <a:off x="7740650" y="4005263"/>
            <a:ext cx="609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24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建設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8715436" cy="2298707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４項　リーディング産業分析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（３）炭素繊維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5500726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①現状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</p:txBody>
      </p:sp>
      <p:sp>
        <p:nvSpPr>
          <p:cNvPr id="5" name="角丸四角形 4"/>
          <p:cNvSpPr/>
          <p:nvPr/>
        </p:nvSpPr>
        <p:spPr>
          <a:xfrm>
            <a:off x="1214414" y="1928802"/>
            <a:ext cx="114300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地球温暖化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785786" y="2857496"/>
            <a:ext cx="114300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有限の化石燃料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1500166" y="3643314"/>
            <a:ext cx="114300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高機能素材の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必要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3571868" y="1428736"/>
            <a:ext cx="1285884" cy="1285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代替エネルギー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3000364" y="2571744"/>
            <a:ext cx="1285884" cy="1285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省エネ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3929058" y="3500438"/>
            <a:ext cx="1285884" cy="1285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高機能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製品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6286512" y="928670"/>
            <a:ext cx="2000264" cy="19288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風車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CNG</a:t>
            </a:r>
            <a:r>
              <a:rPr lang="ja-JP" altLang="en-US" dirty="0" smtClean="0"/>
              <a:t>タンク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深海油田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原子力発電所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5572132" y="2714620"/>
            <a:ext cx="2000264" cy="19288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自動車・航空機の軽量化</a:t>
            </a:r>
            <a:endParaRPr kumimoji="1" lang="en-US" altLang="ja-JP" dirty="0" smtClean="0"/>
          </a:p>
        </p:txBody>
      </p:sp>
      <p:sp>
        <p:nvSpPr>
          <p:cNvPr id="14" name="角丸四角形 13"/>
          <p:cNvSpPr/>
          <p:nvPr/>
        </p:nvSpPr>
        <p:spPr>
          <a:xfrm>
            <a:off x="6572264" y="4357694"/>
            <a:ext cx="2000264" cy="192882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電子機器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医療機器</a:t>
            </a:r>
            <a:endParaRPr lang="en-US" altLang="ja-JP" dirty="0" smtClean="0"/>
          </a:p>
        </p:txBody>
      </p:sp>
      <p:cxnSp>
        <p:nvCxnSpPr>
          <p:cNvPr id="16" name="直線矢印コネクタ 15"/>
          <p:cNvCxnSpPr>
            <a:endCxn id="9" idx="1"/>
          </p:cNvCxnSpPr>
          <p:nvPr/>
        </p:nvCxnSpPr>
        <p:spPr>
          <a:xfrm flipV="1">
            <a:off x="2357422" y="2071678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1785918" y="3000372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2643174" y="4000504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4786314" y="1857364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4286248" y="2928934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5072066" y="4786322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14282" y="5214950"/>
            <a:ext cx="63579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低炭素社会実現に向けて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年平均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１３％</a:t>
            </a:r>
            <a:r>
              <a:rPr kumimoji="1" lang="ja-JP" altLang="en-US" sz="2800" dirty="0" smtClean="0"/>
              <a:t>の成長で</a:t>
            </a:r>
            <a:r>
              <a:rPr lang="ja-JP" altLang="en-US" sz="2800" dirty="0" smtClean="0"/>
              <a:t>市場規模が拡大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（３）炭素繊維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92922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ja-JP" altLang="en-US" dirty="0" smtClean="0"/>
              <a:t>②関西の現状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③未来像</a:t>
            </a:r>
            <a:endParaRPr kumimoji="1" lang="ja-JP" altLang="en-US" dirty="0"/>
          </a:p>
        </p:txBody>
      </p:sp>
      <p:graphicFrame>
        <p:nvGraphicFramePr>
          <p:cNvPr id="4" name="グラフ 3"/>
          <p:cNvGraphicFramePr/>
          <p:nvPr/>
        </p:nvGraphicFramePr>
        <p:xfrm>
          <a:off x="214282" y="1428736"/>
          <a:ext cx="435771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グラフ 5"/>
          <p:cNvGraphicFramePr/>
          <p:nvPr/>
        </p:nvGraphicFramePr>
        <p:xfrm>
          <a:off x="4214810" y="1357298"/>
          <a:ext cx="4714908" cy="2856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14348" y="4286256"/>
            <a:ext cx="642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東レが世界シェア</a:t>
            </a:r>
            <a:r>
              <a:rPr lang="en-US" dirty="0" smtClean="0"/>
              <a:t>1</a:t>
            </a:r>
            <a:r>
              <a:rPr lang="ja-JP" altLang="en-US" dirty="0" smtClean="0"/>
              <a:t>位で、</a:t>
            </a:r>
            <a:r>
              <a:rPr lang="en-US" dirty="0" smtClean="0"/>
              <a:t>37</a:t>
            </a:r>
            <a:r>
              <a:rPr lang="ja-JP" altLang="en-US" dirty="0" smtClean="0"/>
              <a:t>年間のトップサプライヤー、炭素繊維素材使用の航空機を標準化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0100" y="5429264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アルミに替わる素材と言われているが、価格が鉄の</a:t>
            </a:r>
            <a:r>
              <a:rPr kumimoji="1" lang="ja-JP" altLang="en-US" smtClean="0"/>
              <a:t>十倍と非常に高い。日常</a:t>
            </a:r>
            <a:r>
              <a:rPr kumimoji="1" lang="ja-JP" altLang="en-US" dirty="0" smtClean="0"/>
              <a:t>製品に使用される</a:t>
            </a:r>
            <a:r>
              <a:rPr kumimoji="1" lang="ja-JP" altLang="en-US" smtClean="0"/>
              <a:t>まではまだ時間がかかる。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WordArt 14" descr="紙袋"/>
          <p:cNvSpPr>
            <a:spLocks noChangeArrowheads="1" noChangeShapeType="1" noTextEdit="1"/>
          </p:cNvSpPr>
          <p:nvPr/>
        </p:nvSpPr>
        <p:spPr bwMode="auto">
          <a:xfrm>
            <a:off x="357158" y="1500174"/>
            <a:ext cx="1512887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ＭＳ Ｐ明朝"/>
                <a:ea typeface="ＭＳ Ｐ明朝"/>
              </a:rPr>
              <a:t>現状</a:t>
            </a:r>
            <a:r>
              <a:rPr lang="ja-JP" alt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ＭＳ Ｐ明朝"/>
                <a:ea typeface="ＭＳ Ｐ明朝"/>
              </a:rPr>
              <a:t>分析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14282" y="2214554"/>
            <a:ext cx="4103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世界的な人口増加、水の需要増加により水不足の危険性</a:t>
            </a: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4143372" y="2500306"/>
            <a:ext cx="720725" cy="4318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072066" y="2071678"/>
            <a:ext cx="29511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b="1" dirty="0"/>
              <a:t>海水を淡水化し、飲用水や工業用水として利用可能にする</a:t>
            </a:r>
          </a:p>
        </p:txBody>
      </p:sp>
      <p:sp>
        <p:nvSpPr>
          <p:cNvPr id="6162" name="WordArt 18" descr="紙袋"/>
          <p:cNvSpPr>
            <a:spLocks noChangeArrowheads="1" noChangeShapeType="1" noTextEdit="1"/>
          </p:cNvSpPr>
          <p:nvPr/>
        </p:nvSpPr>
        <p:spPr bwMode="auto">
          <a:xfrm>
            <a:off x="571472" y="3286124"/>
            <a:ext cx="22320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ＭＳ Ｐ明朝"/>
                <a:ea typeface="ＭＳ Ｐ明朝"/>
              </a:rPr>
              <a:t>関西の現状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900113" y="3933825"/>
            <a:ext cx="6480175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水処理膜である逆浸透膜を作る技術に長けている。</a:t>
            </a:r>
          </a:p>
          <a:p>
            <a:pPr>
              <a:spcBef>
                <a:spcPct val="50000"/>
              </a:spcBef>
            </a:pPr>
            <a:r>
              <a:rPr lang="ja-JP" altLang="en-US" sz="2400" b="1"/>
              <a:t>東レ：逆浸透膜市場で世界シェア３位</a:t>
            </a:r>
          </a:p>
          <a:p>
            <a:pPr>
              <a:spcBef>
                <a:spcPct val="50000"/>
              </a:spcBef>
            </a:pPr>
            <a:r>
              <a:rPr lang="ja-JP" altLang="en-US" sz="2400" b="1"/>
              <a:t>東洋紡績：逆浸透膜の受注</a:t>
            </a:r>
          </a:p>
          <a:p>
            <a:pPr>
              <a:spcBef>
                <a:spcPct val="50000"/>
              </a:spcBef>
            </a:pPr>
            <a:r>
              <a:rPr lang="ja-JP" altLang="en-US" sz="2400" b="1"/>
              <a:t>日東電工：逆浸透膜世界シェアの約３割獲得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2000232" y="214290"/>
            <a:ext cx="4103688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spc="72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（４）</a:t>
            </a:r>
            <a:r>
              <a:rPr lang="zh-TW" altLang="en-US" sz="3600" kern="10" spc="72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海水</a:t>
            </a:r>
            <a:r>
              <a:rPr lang="zh-TW" altLang="en-US" sz="3600" kern="10" spc="72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淡水化事業</a:t>
            </a:r>
            <a:endParaRPr lang="ja-JP" altLang="en-US" sz="3600" kern="10" spc="72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ＭＳ Ｐゴシック"/>
              <a:ea typeface="ＭＳ Ｐゴシック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WordArt 6"/>
          <p:cNvSpPr>
            <a:spLocks noChangeArrowheads="1" noChangeShapeType="1" noTextEdit="1"/>
          </p:cNvSpPr>
          <p:nvPr/>
        </p:nvSpPr>
        <p:spPr bwMode="auto">
          <a:xfrm>
            <a:off x="2555875" y="333375"/>
            <a:ext cx="38877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 spc="72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ＭＳ Ｐゴシック"/>
                <a:ea typeface="ＭＳ Ｐゴシック"/>
              </a:rPr>
              <a:t>バイオエタノール</a:t>
            </a:r>
          </a:p>
        </p:txBody>
      </p:sp>
      <p:sp>
        <p:nvSpPr>
          <p:cNvPr id="8199" name="WordArt 7" descr="紙袋"/>
          <p:cNvSpPr>
            <a:spLocks noChangeArrowheads="1" noChangeShapeType="1" noTextEdit="1"/>
          </p:cNvSpPr>
          <p:nvPr/>
        </p:nvSpPr>
        <p:spPr bwMode="auto">
          <a:xfrm>
            <a:off x="684213" y="1196975"/>
            <a:ext cx="1512887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ＭＳ Ｐ明朝"/>
                <a:ea typeface="ＭＳ Ｐ明朝"/>
              </a:rPr>
              <a:t>現状分析</a:t>
            </a:r>
          </a:p>
        </p:txBody>
      </p:sp>
      <p:sp>
        <p:nvSpPr>
          <p:cNvPr id="8200" name="WordArt 8" descr="紙袋"/>
          <p:cNvSpPr>
            <a:spLocks noChangeArrowheads="1" noChangeShapeType="1" noTextEdit="1"/>
          </p:cNvSpPr>
          <p:nvPr/>
        </p:nvSpPr>
        <p:spPr bwMode="auto">
          <a:xfrm>
            <a:off x="539750" y="3284538"/>
            <a:ext cx="22320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ＭＳ Ｐ明朝"/>
                <a:ea typeface="ＭＳ Ｐ明朝"/>
              </a:rPr>
              <a:t>関西の現状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23850" y="2205038"/>
            <a:ext cx="431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化石燃料の埋蔵量が問題視</a:t>
            </a: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4427538" y="2276475"/>
            <a:ext cx="720725" cy="4318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508625" y="1773238"/>
            <a:ext cx="30956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二酸化炭素を増やさない</a:t>
            </a:r>
            <a:r>
              <a:rPr lang="ja-JP" altLang="en-US" sz="2400" b="1"/>
              <a:t>バイオエネルギーが注目されている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39750" y="4149725"/>
            <a:ext cx="7488238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バイオエタノール・ジャパン・関西：</a:t>
            </a:r>
            <a:r>
              <a:rPr lang="ja-JP" altLang="en-US" sz="2400" b="1"/>
              <a:t>廃棄財を主原料とするバイオエタノール製造施設稼動。</a:t>
            </a:r>
            <a:r>
              <a:rPr lang="ja-JP" altLang="en-US" sz="2400"/>
              <a:t>４万～５万トンの廃材木から年間１４００キロリットルのバイオエタノール製造、販売。</a:t>
            </a:r>
          </a:p>
          <a:p>
            <a:pPr>
              <a:spcBef>
                <a:spcPct val="50000"/>
              </a:spcBef>
            </a:pPr>
            <a:r>
              <a:rPr lang="ja-JP" altLang="en-US" sz="2400" b="1"/>
              <a:t>京都大学・大阪大学と連携することで成長見込みあり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ja-JP" altLang="en-US"/>
              <a:t>建設業、製造業、卸売業が関西企業の大部分を占める</a:t>
            </a:r>
          </a:p>
          <a:p>
            <a:r>
              <a:rPr lang="ja-JP" altLang="en-US"/>
              <a:t>この３つの業種の中小企業が多い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ja-JP" altLang="en-US"/>
              <a:t>各業種同じような割合</a:t>
            </a:r>
          </a:p>
          <a:p>
            <a:r>
              <a:rPr lang="ja-JP" altLang="en-US"/>
              <a:t>製造業、関西より少ない</a:t>
            </a:r>
          </a:p>
          <a:p>
            <a:r>
              <a:rPr lang="ja-JP" altLang="en-US"/>
              <a:t>大企業が単独で多くの機能を維持している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1476375" y="549275"/>
            <a:ext cx="19431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ＭＳ Ｐゴシック"/>
                <a:ea typeface="ＭＳ Ｐゴシック"/>
              </a:rPr>
              <a:t>関西産業</a:t>
            </a:r>
          </a:p>
        </p:txBody>
      </p:sp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>
            <a:off x="5651500" y="476250"/>
            <a:ext cx="18669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ＭＳ Ｐゴシック"/>
                <a:ea typeface="ＭＳ Ｐゴシック"/>
              </a:rPr>
              <a:t>中部産業</a:t>
            </a: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924300" y="3860800"/>
            <a:ext cx="1152525" cy="64928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116013" y="5084763"/>
            <a:ext cx="6769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ja-JP" altLang="en-US" sz="3200"/>
              <a:t>なにか１つに特化している分野を</a:t>
            </a:r>
          </a:p>
          <a:p>
            <a:pPr algn="ctr">
              <a:spcBef>
                <a:spcPct val="50000"/>
              </a:spcBef>
            </a:pPr>
            <a:r>
              <a:rPr lang="ja-JP" altLang="en-US" sz="3200"/>
              <a:t>さらに伸ばす必要性</a:t>
            </a: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827088" y="4508500"/>
            <a:ext cx="7416800" cy="2160588"/>
          </a:xfrm>
          <a:prstGeom prst="star32">
            <a:avLst>
              <a:gd name="adj" fmla="val 375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13021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3</a:t>
            </a:r>
            <a:r>
              <a:rPr lang="ja-JP" altLang="en-US" sz="5400" dirty="0" smtClean="0"/>
              <a:t>項　優良</a:t>
            </a:r>
            <a:r>
              <a:rPr lang="ja-JP" altLang="en-US" sz="5400" dirty="0"/>
              <a:t>企業の財務</a:t>
            </a:r>
            <a:r>
              <a:rPr lang="ja-JP" altLang="en-US" sz="5400" dirty="0" smtClean="0"/>
              <a:t>諸表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から見る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関西</a:t>
            </a:r>
            <a:r>
              <a:rPr lang="ja-JP" altLang="en-US" sz="5400" dirty="0"/>
              <a:t>経済</a:t>
            </a:r>
            <a:br>
              <a:rPr lang="ja-JP" altLang="en-US" sz="5400" dirty="0"/>
            </a:b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目的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29520" y="28572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 flipH="1">
            <a:off x="142844" y="3143248"/>
            <a:ext cx="900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では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企業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群</a:t>
            </a:r>
            <a:r>
              <a:rPr kumimoji="1" lang="ja-JP" altLang="en-US" sz="2400" dirty="0" smtClean="0"/>
              <a:t>で見ると関西企業の優位性が何か見出せるのでは？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2910" y="1071546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特化係数の分析より、関西産業の強みは製造業（特に繊維、化学、金属、一般機械）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→しかし市場規模が小さく、成長度合が限られている</a:t>
            </a:r>
            <a:endParaRPr kumimoji="1" lang="en-US" altLang="ja-JP" sz="2400" dirty="0" smtClean="0"/>
          </a:p>
        </p:txBody>
      </p:sp>
      <p:sp>
        <p:nvSpPr>
          <p:cNvPr id="10" name="下矢印 9"/>
          <p:cNvSpPr/>
          <p:nvPr/>
        </p:nvSpPr>
        <p:spPr>
          <a:xfrm>
            <a:off x="4000496" y="2428868"/>
            <a:ext cx="71438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吹き出し 10"/>
          <p:cNvSpPr/>
          <p:nvPr/>
        </p:nvSpPr>
        <p:spPr>
          <a:xfrm>
            <a:off x="428596" y="3786190"/>
            <a:ext cx="2071702" cy="1285884"/>
          </a:xfrm>
          <a:prstGeom prst="wedgeRoundRectCallout">
            <a:avLst>
              <a:gd name="adj1" fmla="val -4951"/>
              <a:gd name="adj2" fmla="val -65838"/>
              <a:gd name="adj3" fmla="val 16667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パナソニック、任天堂、武田薬品など大企業多い</a:t>
            </a:r>
            <a:endParaRPr kumimoji="1" lang="ja-JP" altLang="en-US" dirty="0"/>
          </a:p>
        </p:txBody>
      </p:sp>
      <p:sp>
        <p:nvSpPr>
          <p:cNvPr id="12" name="角丸四角形吹き出し 11"/>
          <p:cNvSpPr/>
          <p:nvPr/>
        </p:nvSpPr>
        <p:spPr>
          <a:xfrm>
            <a:off x="3143240" y="3786190"/>
            <a:ext cx="2071702" cy="1285884"/>
          </a:xfrm>
          <a:prstGeom prst="wedgeRoundRectCallout">
            <a:avLst>
              <a:gd name="adj1" fmla="val -4951"/>
              <a:gd name="adj2" fmla="val -65838"/>
              <a:gd name="adj3" fmla="val 16667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大阪湾岸に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大型設備投資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「パネルベイ」</a:t>
            </a:r>
            <a:endParaRPr kumimoji="1" lang="ja-JP" altLang="en-US" dirty="0"/>
          </a:p>
        </p:txBody>
      </p:sp>
      <p:sp>
        <p:nvSpPr>
          <p:cNvPr id="13" name="角丸四角形吹き出し 12"/>
          <p:cNvSpPr/>
          <p:nvPr/>
        </p:nvSpPr>
        <p:spPr>
          <a:xfrm>
            <a:off x="5929322" y="3786190"/>
            <a:ext cx="2071702" cy="1285884"/>
          </a:xfrm>
          <a:prstGeom prst="wedgeRoundRectCallout">
            <a:avLst>
              <a:gd name="adj1" fmla="val -4951"/>
              <a:gd name="adj2" fmla="val -65838"/>
              <a:gd name="adj3" fmla="val 16667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近年の大企業による内部留保の貯め込み</a:t>
            </a:r>
            <a:endParaRPr kumimoji="1" lang="ja-JP" altLang="en-US" dirty="0"/>
          </a:p>
        </p:txBody>
      </p:sp>
      <p:sp>
        <p:nvSpPr>
          <p:cNvPr id="14" name="爆発 1 13"/>
          <p:cNvSpPr/>
          <p:nvPr/>
        </p:nvSpPr>
        <p:spPr>
          <a:xfrm>
            <a:off x="-357222" y="5286388"/>
            <a:ext cx="9715568" cy="1571612"/>
          </a:xfrm>
          <a:prstGeom prst="irregularSeal1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 smtClean="0">
                <a:solidFill>
                  <a:schemeClr val="tx1"/>
                </a:solidFill>
              </a:rPr>
              <a:t>日経優良企業より選抜した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r>
              <a:rPr lang="ja-JP" altLang="en-US" sz="3200" dirty="0" smtClean="0">
                <a:solidFill>
                  <a:schemeClr val="tx1"/>
                </a:solidFill>
              </a:rPr>
              <a:t>関西</a:t>
            </a:r>
            <a:r>
              <a:rPr lang="ja-JP" altLang="en-US" sz="3200" dirty="0">
                <a:solidFill>
                  <a:schemeClr val="tx1"/>
                </a:solidFill>
              </a:rPr>
              <a:t>企業</a:t>
            </a:r>
            <a:r>
              <a:rPr lang="ja-JP" altLang="en-US" sz="3200" dirty="0" smtClean="0">
                <a:solidFill>
                  <a:schemeClr val="tx1"/>
                </a:solidFill>
              </a:rPr>
              <a:t>を</a:t>
            </a:r>
            <a:r>
              <a:rPr lang="ja-JP" altLang="en-US" sz="3200" b="1" dirty="0" smtClean="0">
                <a:solidFill>
                  <a:schemeClr val="tx1"/>
                </a:solidFill>
              </a:rPr>
              <a:t>財務体質</a:t>
            </a:r>
            <a:r>
              <a:rPr lang="ja-JP" altLang="en-US" sz="3200" dirty="0" smtClean="0">
                <a:solidFill>
                  <a:schemeClr val="tx1"/>
                </a:solidFill>
              </a:rPr>
              <a:t>から見る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３地域の企業群構造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00108"/>
            <a:ext cx="8572560" cy="58578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日経優良企業ランキング（２００８）上位３００位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→関西企業　５３社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うち製造業６４</a:t>
            </a:r>
            <a:r>
              <a:rPr kumimoji="1" lang="en-US" altLang="ja-JP" dirty="0" smtClean="0"/>
              <a:t>%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卸売業１０</a:t>
            </a:r>
            <a:r>
              <a:rPr kumimoji="1" lang="en-US" altLang="ja-JP" dirty="0" smtClean="0">
                <a:solidFill>
                  <a:srgbClr val="FF0000"/>
                </a:solidFill>
              </a:rPr>
              <a:t>%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サービス業９％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→関東企業　１８６社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うち製造業５２％、</a:t>
            </a:r>
            <a:r>
              <a:rPr lang="ja-JP" altLang="en-US" dirty="0" smtClean="0">
                <a:solidFill>
                  <a:srgbClr val="FF0000"/>
                </a:solidFill>
              </a:rPr>
              <a:t>情報・通信業１８％</a:t>
            </a:r>
            <a:r>
              <a:rPr lang="ja-JP" altLang="en-US" dirty="0" smtClean="0"/>
              <a:t>、サービス業、卸売業６％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→中部企業　３６社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うち</a:t>
            </a:r>
            <a:r>
              <a:rPr lang="ja-JP" altLang="en-US" dirty="0" smtClean="0">
                <a:solidFill>
                  <a:srgbClr val="FF0000"/>
                </a:solidFill>
              </a:rPr>
              <a:t>製造業８１</a:t>
            </a:r>
            <a:r>
              <a:rPr lang="en-US" altLang="ja-JP" dirty="0" smtClean="0">
                <a:solidFill>
                  <a:srgbClr val="FF0000"/>
                </a:solidFill>
              </a:rPr>
              <a:t>%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卸売業８％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4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指標から判断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928670"/>
            <a:ext cx="8515352" cy="5929330"/>
          </a:xfrm>
        </p:spPr>
        <p:txBody>
          <a:bodyPr>
            <a:normAutofit/>
          </a:bodyPr>
          <a:lstStyle/>
          <a:p>
            <a:r>
              <a:rPr kumimoji="1" lang="en-US" altLang="ja-JP" sz="2600" dirty="0" smtClean="0"/>
              <a:t>PER</a:t>
            </a:r>
            <a:r>
              <a:rPr kumimoji="1" lang="ja-JP" altLang="en-US" sz="2600" dirty="0" smtClean="0"/>
              <a:t>（</a:t>
            </a:r>
            <a:r>
              <a:rPr lang="ja-JP" altLang="en-US" sz="2600" dirty="0"/>
              <a:t>株価収益率</a:t>
            </a:r>
            <a:r>
              <a:rPr kumimoji="1" lang="ja-JP" altLang="en-US" sz="2600" dirty="0" smtClean="0"/>
              <a:t>）</a:t>
            </a:r>
            <a:endParaRPr kumimoji="1" lang="en-US" altLang="ja-JP" sz="2600" dirty="0" smtClean="0"/>
          </a:p>
          <a:p>
            <a:pPr>
              <a:buNone/>
            </a:pPr>
            <a:r>
              <a:rPr lang="ja-JP" altLang="en-US" sz="2600" dirty="0"/>
              <a:t>　</a:t>
            </a:r>
            <a:r>
              <a:rPr lang="ja-JP" altLang="en-US" sz="2600" dirty="0" smtClean="0"/>
              <a:t>＝時価総</a:t>
            </a:r>
            <a:r>
              <a:rPr lang="en-US" altLang="ja-JP" sz="2600" dirty="0" smtClean="0"/>
              <a:t>÷</a:t>
            </a:r>
            <a:r>
              <a:rPr lang="ja-JP" altLang="en-US" sz="2600" dirty="0" smtClean="0"/>
              <a:t>純利益　</a:t>
            </a:r>
            <a:endParaRPr lang="en-US" altLang="ja-JP" sz="2600" dirty="0" smtClean="0"/>
          </a:p>
          <a:p>
            <a:pPr>
              <a:buNone/>
            </a:pPr>
            <a:endParaRPr lang="en-US" altLang="ja-JP" sz="2600" dirty="0" smtClean="0"/>
          </a:p>
          <a:p>
            <a:r>
              <a:rPr kumimoji="1" lang="en-US" altLang="ja-JP" sz="2600" dirty="0" smtClean="0"/>
              <a:t>PBR</a:t>
            </a:r>
            <a:r>
              <a:rPr kumimoji="1" lang="ja-JP" altLang="en-US" sz="2600" dirty="0" smtClean="0"/>
              <a:t>（純資産倍率）</a:t>
            </a:r>
            <a:endParaRPr kumimoji="1" lang="en-US" altLang="ja-JP" sz="2600" dirty="0" smtClean="0"/>
          </a:p>
          <a:p>
            <a:pPr>
              <a:buNone/>
            </a:pPr>
            <a:r>
              <a:rPr lang="ja-JP" altLang="en-US" sz="2600" dirty="0"/>
              <a:t>　</a:t>
            </a:r>
            <a:r>
              <a:rPr lang="ja-JP" altLang="en-US" sz="2600" dirty="0" smtClean="0"/>
              <a:t>＝株価</a:t>
            </a:r>
            <a:r>
              <a:rPr lang="en-US" altLang="ja-JP" sz="2600" dirty="0" smtClean="0"/>
              <a:t>÷1</a:t>
            </a:r>
            <a:r>
              <a:rPr lang="ja-JP" altLang="en-US" sz="2600" dirty="0" smtClean="0"/>
              <a:t>株あたりの株主資本</a:t>
            </a:r>
            <a:endParaRPr lang="en-US" altLang="ja-JP" sz="2600" dirty="0" smtClean="0"/>
          </a:p>
          <a:p>
            <a:pPr>
              <a:buNone/>
            </a:pPr>
            <a:endParaRPr lang="en-US" altLang="ja-JP" sz="2600" dirty="0" smtClean="0"/>
          </a:p>
          <a:p>
            <a:pPr>
              <a:buNone/>
            </a:pPr>
            <a:endParaRPr lang="en-US" altLang="ja-JP" sz="2600" dirty="0" smtClean="0"/>
          </a:p>
          <a:p>
            <a:r>
              <a:rPr lang="en-US" sz="2600" dirty="0" smtClean="0"/>
              <a:t>ROE</a:t>
            </a:r>
            <a:r>
              <a:rPr lang="ja-JP" altLang="en-US" sz="2600" dirty="0" smtClean="0"/>
              <a:t>（自己資本利益率）</a:t>
            </a:r>
            <a:endParaRPr lang="en-US" sz="2600" dirty="0" smtClean="0"/>
          </a:p>
          <a:p>
            <a:pPr>
              <a:buNone/>
            </a:pPr>
            <a:r>
              <a:rPr lang="ja-JP" altLang="en-US" sz="2600" dirty="0"/>
              <a:t>　</a:t>
            </a:r>
            <a:r>
              <a:rPr lang="ja-JP" altLang="en-US" sz="2600" dirty="0" smtClean="0"/>
              <a:t>＝当期純利益</a:t>
            </a:r>
            <a:r>
              <a:rPr lang="en-US" altLang="ja-JP" sz="2600" dirty="0" smtClean="0"/>
              <a:t>÷</a:t>
            </a:r>
            <a:r>
              <a:rPr lang="ja-JP" altLang="en-US" sz="2600" dirty="0" smtClean="0"/>
              <a:t>期末純資産（自己資本）</a:t>
            </a:r>
            <a:r>
              <a:rPr lang="en-US" altLang="zh-TW" sz="2600" dirty="0" smtClean="0">
                <a:latin typeface="ＭＳ Ｐゴシック" pitchFamily="50" charset="-128"/>
                <a:ea typeface="ＭＳ Ｐゴシック" pitchFamily="50" charset="-128"/>
              </a:rPr>
              <a:t> ×100</a:t>
            </a:r>
          </a:p>
          <a:p>
            <a:pPr>
              <a:buNone/>
            </a:pPr>
            <a:endParaRPr lang="en-US" altLang="zh-TW" sz="26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2600" dirty="0" smtClean="0"/>
              <a:t>自己</a:t>
            </a:r>
            <a:r>
              <a:rPr kumimoji="1" lang="ja-JP" altLang="en-US" sz="2600" dirty="0"/>
              <a:t>資本比率</a:t>
            </a:r>
            <a:endParaRPr kumimoji="1" lang="en-US" altLang="ja-JP" sz="2600" dirty="0"/>
          </a:p>
          <a:p>
            <a:pPr>
              <a:buNone/>
            </a:pPr>
            <a:r>
              <a:rPr kumimoji="1" lang="ja-JP" altLang="en-US" sz="2600" dirty="0" smtClean="0"/>
              <a:t>　＝</a:t>
            </a:r>
            <a:r>
              <a:rPr lang="zh-TW" altLang="en-US" sz="2600" dirty="0" smtClean="0">
                <a:latin typeface="ＭＳ Ｐゴシック" pitchFamily="50" charset="-128"/>
                <a:ea typeface="ＭＳ Ｐゴシック" pitchFamily="50" charset="-128"/>
              </a:rPr>
              <a:t>自己資本</a:t>
            </a:r>
            <a:r>
              <a:rPr lang="ja-JP" altLang="en-US" sz="2600" dirty="0" smtClean="0">
                <a:latin typeface="ＭＳ Ｐゴシック" pitchFamily="50" charset="-128"/>
                <a:ea typeface="ＭＳ Ｐゴシック" pitchFamily="50" charset="-128"/>
              </a:rPr>
              <a:t>（株主資本）</a:t>
            </a:r>
            <a:r>
              <a:rPr lang="en-US" altLang="zh-TW" sz="2600" dirty="0" smtClean="0">
                <a:latin typeface="ＭＳ Ｐゴシック" pitchFamily="50" charset="-128"/>
                <a:ea typeface="ＭＳ Ｐゴシック" pitchFamily="50" charset="-128"/>
              </a:rPr>
              <a:t>÷</a:t>
            </a:r>
            <a:r>
              <a:rPr lang="zh-TW" altLang="en-US" sz="2600" dirty="0" smtClean="0">
                <a:latin typeface="ＭＳ Ｐゴシック" pitchFamily="50" charset="-128"/>
                <a:ea typeface="ＭＳ Ｐゴシック" pitchFamily="50" charset="-128"/>
              </a:rPr>
              <a:t>総資産</a:t>
            </a:r>
            <a:r>
              <a:rPr lang="en-US" altLang="zh-TW" sz="2600" dirty="0" smtClean="0">
                <a:latin typeface="ＭＳ Ｐゴシック" pitchFamily="50" charset="-128"/>
                <a:ea typeface="ＭＳ Ｐゴシック" pitchFamily="50" charset="-128"/>
              </a:rPr>
              <a:t>×100</a:t>
            </a:r>
            <a:endParaRPr kumimoji="1" lang="en-US" altLang="ja-JP" sz="2600" dirty="0">
              <a:latin typeface="ＭＳ Ｐゴシック" pitchFamily="50" charset="-128"/>
              <a:ea typeface="ＭＳ Ｐゴシック" pitchFamily="50" charset="-128"/>
            </a:endParaRPr>
          </a:p>
          <a:p>
            <a:endParaRPr kumimoji="1"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4071934" y="1000108"/>
            <a:ext cx="1928826" cy="78581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在命期間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143372" y="2143116"/>
            <a:ext cx="1857388" cy="7143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将来性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500562" y="3786190"/>
            <a:ext cx="3000396" cy="92869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株主資本の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有効活用度合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572000" y="5357826"/>
            <a:ext cx="1928826" cy="8572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安全性、効率性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/>
              <a:t>3</a:t>
            </a:r>
            <a:r>
              <a:rPr lang="ja-JP" altLang="en-US" dirty="0" smtClean="0"/>
              <a:t>地域の</a:t>
            </a:r>
            <a:r>
              <a:rPr lang="en-US" altLang="ja-JP" dirty="0" smtClean="0"/>
              <a:t>PER,PBR</a:t>
            </a:r>
            <a:r>
              <a:rPr lang="ja-JP" altLang="en-US" dirty="0" smtClean="0"/>
              <a:t>比較</a:t>
            </a:r>
            <a:endParaRPr kumimoji="1" lang="ja-JP" altLang="en-US" dirty="0"/>
          </a:p>
        </p:txBody>
      </p:sp>
      <p:graphicFrame>
        <p:nvGraphicFramePr>
          <p:cNvPr id="8" name="グラフ 7"/>
          <p:cNvGraphicFramePr/>
          <p:nvPr/>
        </p:nvGraphicFramePr>
        <p:xfrm>
          <a:off x="142844" y="3000372"/>
          <a:ext cx="4537075" cy="2544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グラフ 8"/>
          <p:cNvGraphicFramePr/>
          <p:nvPr/>
        </p:nvGraphicFramePr>
        <p:xfrm>
          <a:off x="4608195" y="3071810"/>
          <a:ext cx="4535805" cy="2369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グラフ 9"/>
          <p:cNvGraphicFramePr/>
          <p:nvPr/>
        </p:nvGraphicFramePr>
        <p:xfrm>
          <a:off x="2357422" y="857232"/>
          <a:ext cx="4572032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28596" y="5786454"/>
            <a:ext cx="8715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特に関西企業の優位性を見出せず</a:t>
            </a:r>
            <a:endParaRPr kumimoji="1" lang="ja-JP" altLang="en-US" sz="4400" dirty="0"/>
          </a:p>
        </p:txBody>
      </p:sp>
      <p:sp>
        <p:nvSpPr>
          <p:cNvPr id="7" name="円/楕円 6"/>
          <p:cNvSpPr/>
          <p:nvPr/>
        </p:nvSpPr>
        <p:spPr>
          <a:xfrm>
            <a:off x="3000364" y="1285860"/>
            <a:ext cx="1571636" cy="8572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857224" y="3500438"/>
            <a:ext cx="1500198" cy="85725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3</a:t>
            </a:r>
            <a:r>
              <a:rPr lang="ja-JP" altLang="en-US" dirty="0" smtClean="0"/>
              <a:t>地域の</a:t>
            </a:r>
            <a:r>
              <a:rPr lang="en-US" altLang="ja-JP" dirty="0" smtClean="0"/>
              <a:t>ROE,</a:t>
            </a:r>
            <a:r>
              <a:rPr lang="ja-JP" altLang="en-US" dirty="0" smtClean="0"/>
              <a:t>自己資本比率比較</a:t>
            </a:r>
            <a:endParaRPr kumimoji="1" lang="ja-JP" altLang="en-US" dirty="0"/>
          </a:p>
        </p:txBody>
      </p:sp>
      <p:graphicFrame>
        <p:nvGraphicFramePr>
          <p:cNvPr id="5" name="グラフ 4"/>
          <p:cNvGraphicFramePr/>
          <p:nvPr/>
        </p:nvGraphicFramePr>
        <p:xfrm>
          <a:off x="2285984" y="1000108"/>
          <a:ext cx="4672883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グラフ 8"/>
          <p:cNvGraphicFramePr/>
          <p:nvPr/>
        </p:nvGraphicFramePr>
        <p:xfrm>
          <a:off x="0" y="3071810"/>
          <a:ext cx="4535805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グラフ 9"/>
          <p:cNvGraphicFramePr/>
          <p:nvPr/>
        </p:nvGraphicFramePr>
        <p:xfrm>
          <a:off x="4608195" y="3214686"/>
          <a:ext cx="4535805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428596" y="5786454"/>
            <a:ext cx="8715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/>
              <a:t>特に関西企業の優位性を見出せず</a:t>
            </a:r>
            <a:endParaRPr kumimoji="1" lang="ja-JP" altLang="en-US" sz="4400" dirty="0"/>
          </a:p>
        </p:txBody>
      </p:sp>
      <p:sp>
        <p:nvSpPr>
          <p:cNvPr id="8" name="円/楕円 7"/>
          <p:cNvSpPr/>
          <p:nvPr/>
        </p:nvSpPr>
        <p:spPr>
          <a:xfrm>
            <a:off x="2786050" y="3643314"/>
            <a:ext cx="1571636" cy="12858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5000628" y="1643050"/>
            <a:ext cx="1571636" cy="12858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結論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1538" y="100010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prstClr val="black"/>
                </a:solidFill>
                <a:cs typeface="+mj-cs"/>
              </a:rPr>
              <a:t>マクロ</a:t>
            </a:r>
            <a:r>
              <a:rPr lang="ja-JP" altLang="en-US" sz="4000" dirty="0">
                <a:solidFill>
                  <a:prstClr val="black"/>
                </a:solidFill>
                <a:cs typeface="+mj-cs"/>
              </a:rPr>
              <a:t>視点で見た関西産業</a:t>
            </a:r>
            <a:endParaRPr kumimoji="1" lang="ja-JP" altLang="en-US" sz="4000" dirty="0"/>
          </a:p>
        </p:txBody>
      </p:sp>
      <p:sp>
        <p:nvSpPr>
          <p:cNvPr id="6" name="下矢印 5"/>
          <p:cNvSpPr/>
          <p:nvPr/>
        </p:nvSpPr>
        <p:spPr>
          <a:xfrm>
            <a:off x="3357554" y="1785926"/>
            <a:ext cx="150019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14480" y="2714620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特化した産業がない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4348" y="4143381"/>
            <a:ext cx="757242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関東：他地域と比べて利益率の高い情報・通信業　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　　　　</a:t>
            </a:r>
            <a:r>
              <a:rPr kumimoji="1" lang="ja-JP" altLang="en-US" sz="2800" dirty="0" smtClean="0"/>
              <a:t>の割合が多い。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中部：利益率だけで見るとそれが低い製造業（輸　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　　　　</a:t>
            </a:r>
            <a:r>
              <a:rPr kumimoji="1" lang="ja-JP" altLang="en-US" sz="2800" dirty="0" smtClean="0"/>
              <a:t>送用機器）が多い。しかし　</a:t>
            </a: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その市場規模　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　　　　</a:t>
            </a:r>
            <a:r>
              <a:rPr kumimoji="1" lang="ja-JP" altLang="en-US" sz="2800" dirty="0" smtClean="0"/>
              <a:t>は非常に大きく、今後の市場拡大にも期待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　　　　</a:t>
            </a:r>
            <a:r>
              <a:rPr kumimoji="1" lang="ja-JP" altLang="en-US" sz="2800" dirty="0" smtClean="0"/>
              <a:t>が持てる。</a:t>
            </a:r>
            <a:endParaRPr kumimoji="1" lang="en-US" altLang="ja-JP" sz="28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623</Words>
  <Application>Microsoft Office PowerPoint</Application>
  <PresentationFormat>画面に合わせる (4:3)</PresentationFormat>
  <Paragraphs>150</Paragraphs>
  <Slides>14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Office テーマ</vt:lpstr>
      <vt:lpstr>Microsoft Office Excel グラフ</vt:lpstr>
      <vt:lpstr>スライド 1</vt:lpstr>
      <vt:lpstr>スライド 2</vt:lpstr>
      <vt:lpstr>3項　優良企業の財務諸表 から見る 関西経済 </vt:lpstr>
      <vt:lpstr>目的</vt:lpstr>
      <vt:lpstr>３地域の企業群構造</vt:lpstr>
      <vt:lpstr>4つの指標から判断</vt:lpstr>
      <vt:lpstr>3地域のPER,PBR比較</vt:lpstr>
      <vt:lpstr>3地域のROE,自己資本比率比較</vt:lpstr>
      <vt:lpstr>結論</vt:lpstr>
      <vt:lpstr>４項　リーディング産業分析</vt:lpstr>
      <vt:lpstr>（３）炭素繊維</vt:lpstr>
      <vt:lpstr>（３）炭素繊維</vt:lpstr>
      <vt:lpstr>スライド 13</vt:lpstr>
      <vt:lpstr>スライド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3．優良企業の財務諸表から見る 関西経済 </dc:title>
  <dc:creator>ジョンソン</dc:creator>
  <cp:lastModifiedBy>西條　和徳</cp:lastModifiedBy>
  <cp:revision>4</cp:revision>
  <dcterms:created xsi:type="dcterms:W3CDTF">2009-01-08T17:11:07Z</dcterms:created>
  <dcterms:modified xsi:type="dcterms:W3CDTF">2009-01-09T01:34:22Z</dcterms:modified>
</cp:coreProperties>
</file>