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charts/chart6.xml" ContentType="application/vnd.openxmlformats-officedocument.drawingml.char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charts/chart7.xml" ContentType="application/vnd.openxmlformats-officedocument.drawingml.chart+xml"/>
  <Override PartName="/ppt/slides/slide11.xml" ContentType="application/vnd.openxmlformats-officedocument.presentationml.slid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4.xml" ContentType="application/vnd.openxmlformats-officedocument.drawingml.char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5.xml" ContentType="application/vnd.openxmlformats-officedocument.drawingml.char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charts/chart8.xml" ContentType="application/vnd.openxmlformats-officedocument.drawingml.chart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4" r:id="rId3"/>
    <p:sldId id="258" r:id="rId4"/>
    <p:sldId id="263" r:id="rId5"/>
    <p:sldId id="259" r:id="rId6"/>
    <p:sldId id="260" r:id="rId7"/>
    <p:sldId id="265" r:id="rId8"/>
    <p:sldId id="261" r:id="rId9"/>
    <p:sldId id="262" r:id="rId10"/>
    <p:sldId id="267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52" d="100"/>
          <a:sy n="52" d="100"/>
        </p:scale>
        <p:origin x="-17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heme" Target="theme/theme1.xml"/><Relationship Id="rId4" Type="http://schemas.openxmlformats.org/officeDocument/2006/relationships/slide" Target="slides/slide3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printerSettings" Target="printerSettings/printerSettings1.bin"/><Relationship Id="rId19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D:Users:yamamotoshouma:Desktop:&#20849;&#21516;&#30740;&#31350;:&#22826;&#38525;&#20809;&#30330;&#38651;&#12464;&#12521;&#1250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D:Users:yamamotoshouma:Desktop:&#20849;&#21516;&#30740;&#31350;:&#22826;&#38525;&#20809;&#30330;&#38651;&#12464;&#12521;&#12501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D:Users:yamamotoshouma:Desktop:&#20849;&#21516;&#30740;&#31350;:&#22826;&#38525;&#20809;&#30330;&#38651;&#12464;&#12521;&#12501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D:Users:yamamotoshouma:Desktop:&#20849;&#21516;&#30740;&#31350;:&#22826;&#38525;&#20809;&#30330;&#38651;&#12464;&#12521;&#12501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D:Users:yamamotoshouma:Desktop:&#20849;&#21516;&#30740;&#31350;:&#28082;&#26230;&#12486;&#12524;&#12499;&#12471;&#12455;&#1245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D:Users:yamamotoshouma:Desktop:&#20849;&#21516;&#30740;&#31350;:&#28082;&#26230;&#12486;&#12524;&#12499;&#12471;&#12455;&#1245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D:Users:yamamotoshouma:Desktop:&#20849;&#21516;&#30740;&#31350;:&#28082;&#26230;&#12486;&#12524;&#12499;&#12471;&#12455;&#1245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D:Users:yamamotoshouma:Desktop:&#20849;&#21516;&#30740;&#31350;:&#28082;&#26230;&#12486;&#12524;&#12499;&#12471;&#12455;&#1245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title>
      <c:tx>
        <c:rich>
          <a:bodyPr/>
          <a:lstStyle/>
          <a:p>
            <a:pPr>
              <a:defRPr/>
            </a:pPr>
            <a:r>
              <a:rPr lang="ja-JP" altLang="en-US"/>
              <a:t>全世界での自然エネルギー投資額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cat>
            <c:strRef>
              <c:f>Sheet1!$B$3:$B$6</c:f>
              <c:strCache>
                <c:ptCount val="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2007（予想）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275.0</c:v>
                </c:pt>
                <c:pt idx="1">
                  <c:v>496.0</c:v>
                </c:pt>
                <c:pt idx="2">
                  <c:v>709.0</c:v>
                </c:pt>
                <c:pt idx="3">
                  <c:v>794.0</c:v>
                </c:pt>
              </c:numCache>
            </c:numRef>
          </c:val>
        </c:ser>
        <c:overlap val="100"/>
        <c:axId val="609735336"/>
        <c:axId val="609669640"/>
      </c:barChart>
      <c:catAx>
        <c:axId val="609735336"/>
        <c:scaling>
          <c:orientation val="minMax"/>
        </c:scaling>
        <c:axPos val="b"/>
        <c:tickLblPos val="nextTo"/>
        <c:crossAx val="609669640"/>
        <c:crosses val="autoZero"/>
        <c:auto val="1"/>
        <c:lblAlgn val="ctr"/>
        <c:lblOffset val="100"/>
      </c:catAx>
      <c:valAx>
        <c:axId val="6096696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億米ドル</a:t>
                </a:r>
              </a:p>
            </c:rich>
          </c:tx>
          <c:layout/>
        </c:title>
        <c:numFmt formatCode="General" sourceLinked="1"/>
        <c:tickLblPos val="nextTo"/>
        <c:crossAx val="60973533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title>
      <c:tx>
        <c:rich>
          <a:bodyPr/>
          <a:lstStyle/>
          <a:p>
            <a:pPr>
              <a:defRPr/>
            </a:pPr>
            <a:r>
              <a:rPr lang="ja-JP" altLang="en-US"/>
              <a:t>公開株式市場での投資額（</a:t>
            </a:r>
            <a:r>
              <a:rPr lang="en-US" altLang="ja-JP"/>
              <a:t>2006</a:t>
            </a:r>
            <a:r>
              <a:rPr lang="ja-JP" altLang="en-US"/>
              <a:t>）</a:t>
            </a: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Sheet1!$B$10:$B$15</c:f>
              <c:strCache>
                <c:ptCount val="6"/>
                <c:pt idx="0">
                  <c:v>太陽光発電</c:v>
                </c:pt>
                <c:pt idx="1">
                  <c:v>バイオ燃料</c:v>
                </c:pt>
                <c:pt idx="2">
                  <c:v>風力発電</c:v>
                </c:pt>
                <c:pt idx="3">
                  <c:v>その他低炭素技術</c:v>
                </c:pt>
                <c:pt idx="4">
                  <c:v>その他再生可能エネルギー</c:v>
                </c:pt>
                <c:pt idx="5">
                  <c:v>バイオマス＆廃棄物</c:v>
                </c:pt>
              </c:strCache>
            </c:strRef>
          </c:cat>
          <c:val>
            <c:numRef>
              <c:f>Sheet1!$C$10:$C$15</c:f>
              <c:numCache>
                <c:formatCode>General</c:formatCode>
                <c:ptCount val="6"/>
                <c:pt idx="0">
                  <c:v>44.0</c:v>
                </c:pt>
                <c:pt idx="1">
                  <c:v>25.0</c:v>
                </c:pt>
                <c:pt idx="2">
                  <c:v>12.0</c:v>
                </c:pt>
                <c:pt idx="3">
                  <c:v>12.0</c:v>
                </c:pt>
                <c:pt idx="4">
                  <c:v>5.0</c:v>
                </c:pt>
                <c:pt idx="5">
                  <c:v>4.0</c:v>
                </c:pt>
              </c:numCache>
            </c:numRef>
          </c:val>
        </c:ser>
        <c:dLbls>
          <c:showVal val="1"/>
        </c:dLbls>
        <c:axId val="526056696"/>
        <c:axId val="597772824"/>
      </c:barChart>
      <c:catAx>
        <c:axId val="526056696"/>
        <c:scaling>
          <c:orientation val="minMax"/>
        </c:scaling>
        <c:axPos val="l"/>
        <c:tickLblPos val="nextTo"/>
        <c:crossAx val="597772824"/>
        <c:crosses val="autoZero"/>
        <c:auto val="1"/>
        <c:lblAlgn val="ctr"/>
        <c:lblOffset val="100"/>
      </c:catAx>
      <c:valAx>
        <c:axId val="597772824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億米ドル</a:t>
                </a:r>
              </a:p>
            </c:rich>
          </c:tx>
          <c:layout/>
        </c:title>
        <c:numFmt formatCode="General" sourceLinked="1"/>
        <c:tickLblPos val="nextTo"/>
        <c:crossAx val="52605669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3"/>
  <c:chart>
    <c:title>
      <c:tx>
        <c:rich>
          <a:bodyPr/>
          <a:lstStyle/>
          <a:p>
            <a:pPr>
              <a:defRPr/>
            </a:pPr>
            <a:r>
              <a:rPr lang="ja-JP" altLang="en-US"/>
              <a:t>太陽電池生産量シェア（</a:t>
            </a:r>
            <a:r>
              <a:rPr lang="en-US" altLang="ja-JP"/>
              <a:t>2005</a:t>
            </a:r>
            <a:r>
              <a:rPr lang="ja-JP" altLang="en-US"/>
              <a:t>）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CatName val="1"/>
            <c:showPercent val="1"/>
          </c:dLbls>
          <c:cat>
            <c:strRef>
              <c:f>Sheet1!$B$28:$B$33</c:f>
              <c:strCache>
                <c:ptCount val="6"/>
                <c:pt idx="0">
                  <c:v>シャープ</c:v>
                </c:pt>
                <c:pt idx="1">
                  <c:v>Qセルズ</c:v>
                </c:pt>
                <c:pt idx="2">
                  <c:v>京セラ</c:v>
                </c:pt>
                <c:pt idx="3">
                  <c:v>三洋電機</c:v>
                </c:pt>
                <c:pt idx="4">
                  <c:v>三菱電機</c:v>
                </c:pt>
                <c:pt idx="5">
                  <c:v>その他</c:v>
                </c:pt>
              </c:strCache>
            </c:strRef>
          </c:cat>
          <c:val>
            <c:numRef>
              <c:f>Sheet1!$C$28:$C$33</c:f>
              <c:numCache>
                <c:formatCode>General</c:formatCode>
                <c:ptCount val="6"/>
                <c:pt idx="0">
                  <c:v>24.8</c:v>
                </c:pt>
                <c:pt idx="1">
                  <c:v>9.3</c:v>
                </c:pt>
                <c:pt idx="2">
                  <c:v>8.2</c:v>
                </c:pt>
                <c:pt idx="3">
                  <c:v>7.2</c:v>
                </c:pt>
                <c:pt idx="4">
                  <c:v>5.8</c:v>
                </c:pt>
                <c:pt idx="5">
                  <c:v>44.7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3"/>
  <c:chart>
    <c:title>
      <c:tx>
        <c:rich>
          <a:bodyPr/>
          <a:lstStyle/>
          <a:p>
            <a:pPr>
              <a:defRPr/>
            </a:pPr>
            <a:r>
              <a:rPr lang="ja-JP" altLang="en-US"/>
              <a:t>太陽電池生産量シェア（</a:t>
            </a:r>
            <a:r>
              <a:rPr lang="en-US" altLang="ja-JP"/>
              <a:t>2007</a:t>
            </a:r>
            <a:r>
              <a:rPr lang="ja-JP" altLang="en-US"/>
              <a:t>）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CatName val="1"/>
            <c:showPercent val="1"/>
          </c:dLbls>
          <c:cat>
            <c:strRef>
              <c:f>Sheet1!$B$18:$B$25</c:f>
              <c:strCache>
                <c:ptCount val="8"/>
                <c:pt idx="0">
                  <c:v>Qセルズ</c:v>
                </c:pt>
                <c:pt idx="1">
                  <c:v>シャープ</c:v>
                </c:pt>
                <c:pt idx="2">
                  <c:v>サンテックパワー</c:v>
                </c:pt>
                <c:pt idx="3">
                  <c:v>京セラ</c:v>
                </c:pt>
                <c:pt idx="4">
                  <c:v>ファーストソーラー</c:v>
                </c:pt>
                <c:pt idx="5">
                  <c:v>モーテック</c:v>
                </c:pt>
                <c:pt idx="6">
                  <c:v>三洋電機</c:v>
                </c:pt>
                <c:pt idx="7">
                  <c:v>その他</c:v>
                </c:pt>
              </c:strCache>
            </c:strRef>
          </c:cat>
          <c:val>
            <c:numRef>
              <c:f>Sheet1!$C$18:$C$25</c:f>
              <c:numCache>
                <c:formatCode>General</c:formatCode>
                <c:ptCount val="8"/>
                <c:pt idx="0">
                  <c:v>10.4</c:v>
                </c:pt>
                <c:pt idx="1">
                  <c:v>9.7</c:v>
                </c:pt>
                <c:pt idx="2">
                  <c:v>8.8</c:v>
                </c:pt>
                <c:pt idx="3">
                  <c:v>5.5</c:v>
                </c:pt>
                <c:pt idx="4">
                  <c:v>5.5</c:v>
                </c:pt>
                <c:pt idx="5">
                  <c:v>5.3</c:v>
                </c:pt>
                <c:pt idx="6">
                  <c:v>4.4</c:v>
                </c:pt>
                <c:pt idx="7">
                  <c:v>50.4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2"/>
  <c:chart>
    <c:title>
      <c:tx>
        <c:rich>
          <a:bodyPr/>
          <a:lstStyle/>
          <a:p>
            <a:pPr>
              <a:defRPr/>
            </a:pPr>
            <a:r>
              <a:rPr lang="ja-JP" altLang="en-US"/>
              <a:t>薄型テレビ年間売り上げ台数推移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numRef>
              <c:f>Sheet1!$B$25:$B$30</c:f>
              <c:numCache>
                <c:formatCode>General</c:formatCode>
                <c:ptCount val="6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</c:numCache>
            </c:numRef>
          </c:cat>
          <c:val>
            <c:numRef>
              <c:f>Sheet1!$C$25:$C$30</c:f>
              <c:numCache>
                <c:formatCode>#,##0</c:formatCode>
                <c:ptCount val="6"/>
                <c:pt idx="0">
                  <c:v>74063.0</c:v>
                </c:pt>
                <c:pt idx="1">
                  <c:v>96280.0</c:v>
                </c:pt>
                <c:pt idx="5">
                  <c:v>148748.0</c:v>
                </c:pt>
              </c:numCache>
            </c:numRef>
          </c:val>
        </c:ser>
        <c:dLbls>
          <c:showVal val="1"/>
        </c:dLbls>
        <c:axId val="515956168"/>
        <c:axId val="599530504"/>
      </c:barChart>
      <c:catAx>
        <c:axId val="515956168"/>
        <c:scaling>
          <c:orientation val="minMax"/>
        </c:scaling>
        <c:axPos val="b"/>
        <c:numFmt formatCode="General" sourceLinked="1"/>
        <c:tickLblPos val="nextTo"/>
        <c:crossAx val="599530504"/>
        <c:crosses val="autoZero"/>
        <c:auto val="1"/>
        <c:lblAlgn val="ctr"/>
        <c:lblOffset val="100"/>
      </c:catAx>
      <c:valAx>
        <c:axId val="5995305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千台</a:t>
                </a:r>
              </a:p>
            </c:rich>
          </c:tx>
          <c:layout/>
        </c:title>
        <c:numFmt formatCode="#,##0" sourceLinked="1"/>
        <c:tickLblPos val="nextTo"/>
        <c:crossAx val="515956168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3"/>
  <c:chart>
    <c:title>
      <c:tx>
        <c:rich>
          <a:bodyPr/>
          <a:lstStyle/>
          <a:p>
            <a:pPr>
              <a:defRPr/>
            </a:pPr>
            <a:r>
              <a:rPr lang="ja-JP" altLang="en-US"/>
              <a:t>液晶テレビシェア（</a:t>
            </a:r>
            <a:r>
              <a:rPr lang="en-US" altLang="ja-JP"/>
              <a:t>2008</a:t>
            </a:r>
            <a:r>
              <a:rPr lang="ja-JP" altLang="en-US"/>
              <a:t>）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CatName val="1"/>
            <c:showPercent val="1"/>
          </c:dLbls>
          <c:cat>
            <c:strRef>
              <c:f>Sheet1!$B$3:$B$8</c:f>
              <c:strCache>
                <c:ptCount val="6"/>
                <c:pt idx="0">
                  <c:v>シャープ</c:v>
                </c:pt>
                <c:pt idx="1">
                  <c:v>ソニー</c:v>
                </c:pt>
                <c:pt idx="2">
                  <c:v>松下電器産業</c:v>
                </c:pt>
                <c:pt idx="3">
                  <c:v>東芝</c:v>
                </c:pt>
                <c:pt idx="4">
                  <c:v>日本ビクター</c:v>
                </c:pt>
                <c:pt idx="5">
                  <c:v>その他</c:v>
                </c:pt>
              </c:strCache>
            </c:strRef>
          </c:cat>
          <c:val>
            <c:numRef>
              <c:f>Sheet1!$C$3:$C$8</c:f>
              <c:numCache>
                <c:formatCode>General</c:formatCode>
                <c:ptCount val="6"/>
                <c:pt idx="0">
                  <c:v>46.1</c:v>
                </c:pt>
                <c:pt idx="1">
                  <c:v>15.9</c:v>
                </c:pt>
                <c:pt idx="2">
                  <c:v>15.0</c:v>
                </c:pt>
                <c:pt idx="3">
                  <c:v>13.2</c:v>
                </c:pt>
                <c:pt idx="4">
                  <c:v>3.1</c:v>
                </c:pt>
                <c:pt idx="5">
                  <c:v>6.7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3"/>
  <c:chart>
    <c:title>
      <c:tx>
        <c:rich>
          <a:bodyPr/>
          <a:lstStyle/>
          <a:p>
            <a:pPr>
              <a:defRPr/>
            </a:pPr>
            <a:r>
              <a:rPr lang="ja-JP" altLang="en-US"/>
              <a:t>プラズマテレビシェア（</a:t>
            </a:r>
            <a:r>
              <a:rPr lang="en-US" altLang="ja-JP"/>
              <a:t>2008</a:t>
            </a:r>
            <a:r>
              <a:rPr lang="ja-JP" altLang="en-US"/>
              <a:t>）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CatName val="1"/>
            <c:showPercent val="1"/>
          </c:dLbls>
          <c:cat>
            <c:strRef>
              <c:f>Sheet1!$B$11:$B$14</c:f>
              <c:strCache>
                <c:ptCount val="4"/>
                <c:pt idx="0">
                  <c:v>松下電器産業</c:v>
                </c:pt>
                <c:pt idx="1">
                  <c:v>日立製作所</c:v>
                </c:pt>
                <c:pt idx="2">
                  <c:v>パイオニア</c:v>
                </c:pt>
                <c:pt idx="3">
                  <c:v>パイデザイン</c:v>
                </c:pt>
              </c:strCache>
            </c:strRef>
          </c:cat>
          <c:val>
            <c:numRef>
              <c:f>Sheet1!$C$11:$C$14</c:f>
              <c:numCache>
                <c:formatCode>General</c:formatCode>
                <c:ptCount val="4"/>
                <c:pt idx="0">
                  <c:v>68.8</c:v>
                </c:pt>
                <c:pt idx="1">
                  <c:v>28.6</c:v>
                </c:pt>
                <c:pt idx="2">
                  <c:v>2.5</c:v>
                </c:pt>
                <c:pt idx="3">
                  <c:v>0.1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3"/>
  <c:chart>
    <c:title>
      <c:tx>
        <c:rich>
          <a:bodyPr/>
          <a:lstStyle/>
          <a:p>
            <a:pPr>
              <a:defRPr/>
            </a:pPr>
            <a:r>
              <a:rPr lang="ja-JP" altLang="en-US"/>
              <a:t>液晶テレビ世界シェア（</a:t>
            </a:r>
            <a:r>
              <a:rPr lang="en-US" altLang="ja-JP"/>
              <a:t>2007</a:t>
            </a:r>
            <a:r>
              <a:rPr lang="ja-JP" altLang="en-US"/>
              <a:t>）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CatName val="1"/>
            <c:showPercent val="1"/>
          </c:dLbls>
          <c:cat>
            <c:strRef>
              <c:f>Sheet1!$B$17:$B$22</c:f>
              <c:strCache>
                <c:ptCount val="6"/>
                <c:pt idx="0">
                  <c:v>ソニー</c:v>
                </c:pt>
                <c:pt idx="1">
                  <c:v>サムスン電子</c:v>
                </c:pt>
                <c:pt idx="2">
                  <c:v>フィリップス</c:v>
                </c:pt>
                <c:pt idx="3">
                  <c:v>シャープ</c:v>
                </c:pt>
                <c:pt idx="4">
                  <c:v>LG電子</c:v>
                </c:pt>
                <c:pt idx="5">
                  <c:v>その他</c:v>
                </c:pt>
              </c:strCache>
            </c:strRef>
          </c:cat>
          <c:val>
            <c:numRef>
              <c:f>Sheet1!$C$17:$C$22</c:f>
              <c:numCache>
                <c:formatCode>0.00%</c:formatCode>
                <c:ptCount val="6"/>
                <c:pt idx="0">
                  <c:v>0.195</c:v>
                </c:pt>
                <c:pt idx="1">
                  <c:v>0.193</c:v>
                </c:pt>
                <c:pt idx="2">
                  <c:v>0.101</c:v>
                </c:pt>
                <c:pt idx="3">
                  <c:v>0.101</c:v>
                </c:pt>
                <c:pt idx="4">
                  <c:v>0.077</c:v>
                </c:pt>
                <c:pt idx="5">
                  <c:v>0.333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D2C94-B9CD-0D4A-BAC1-2A2C5326D2BB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026AC-B0E9-6A49-A8CB-AA47A94433B6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6C555-C8A2-7240-B49B-A6C64122261E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ED948-585A-704A-A2C2-252773B8B2E4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ED948-585A-704A-A2C2-252773B8B2E4}" type="slidenum">
              <a:rPr lang="ja-JP" altLang="en-US" smtClean="0"/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66511E0-1627-3B4E-B01C-C34AE139A9C3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19F0EE3-6678-774D-8CB9-34CA8F4665F4}" type="slidenum">
              <a:rPr lang="ja-JP" altLang="en-US" smtClean="0"/>
              <a:t>‹#›</a:t>
            </a:fld>
            <a:endParaRPr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11E0-1627-3B4E-B01C-C34AE139A9C3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EE3-6678-774D-8CB9-34CA8F4665F4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11E0-1627-3B4E-B01C-C34AE139A9C3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EE3-6678-774D-8CB9-34CA8F4665F4}" type="slidenum">
              <a:rPr lang="ja-JP" altLang="en-US" smtClean="0"/>
              <a:t>‹#›</a:t>
            </a:fld>
            <a:endParaRPr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11E0-1627-3B4E-B01C-C34AE139A9C3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EE3-6678-774D-8CB9-34CA8F4665F4}" type="slidenum">
              <a:rPr lang="ja-JP" altLang="en-US" smtClean="0"/>
              <a:t>‹#›</a:t>
            </a:fld>
            <a:endParaRPr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セクション ヘッダ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66511E0-1627-3B4E-B01C-C34AE139A9C3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19F0EE3-6678-774D-8CB9-34CA8F4665F4}" type="slidenum">
              <a:rPr lang="ja-JP" altLang="en-US" smtClean="0"/>
              <a:t>‹#›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11E0-1627-3B4E-B01C-C34AE139A9C3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EE3-6678-774D-8CB9-34CA8F4665F4}" type="slidenum">
              <a:rPr lang="ja-JP" altLang="en-US" smtClean="0"/>
              <a:t>‹#›</a:t>
            </a:fld>
            <a:endParaRPr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11E0-1627-3B4E-B01C-C34AE139A9C3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EE3-6678-774D-8CB9-34CA8F4665F4}" type="slidenum">
              <a:rPr lang="ja-JP" altLang="en-US" smtClean="0"/>
              <a:t>‹#›</a:t>
            </a:fld>
            <a:endParaRPr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11E0-1627-3B4E-B01C-C34AE139A9C3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EE3-6678-774D-8CB9-34CA8F4665F4}" type="slidenum">
              <a:rPr lang="ja-JP" altLang="en-US" smtClean="0"/>
              <a:t>‹#›</a:t>
            </a:fld>
            <a:endParaRPr lang="ja-JP" alt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11E0-1627-3B4E-B01C-C34AE139A9C3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EE3-6678-774D-8CB9-34CA8F4665F4}" type="slidenum">
              <a:rPr lang="ja-JP" altLang="en-US" smtClean="0"/>
              <a:t>‹#›</a:t>
            </a:fld>
            <a:endParaRPr lang="ja-JP" altLang="en-US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11E0-1627-3B4E-B01C-C34AE139A9C3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EE3-6678-774D-8CB9-34CA8F4665F4}" type="slidenum">
              <a:rPr lang="ja-JP" altLang="en-US" smtClean="0"/>
              <a:t>‹#›</a:t>
            </a:fld>
            <a:endParaRPr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タイトルと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11E0-1627-3B4E-B01C-C34AE139A9C3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0EE3-6678-774D-8CB9-34CA8F4665F4}" type="slidenum">
              <a:rPr lang="ja-JP" altLang="en-US" smtClean="0"/>
              <a:t>‹#›</a:t>
            </a:fld>
            <a:endParaRPr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6511E0-1627-3B4E-B01C-C34AE139A9C3}" type="datetimeFigureOut">
              <a:rPr lang="ja-JP" altLang="en-US" smtClean="0"/>
              <a:t>09.1.7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9F0EE3-6678-774D-8CB9-34CA8F4665F4}" type="slidenum">
              <a:rPr lang="ja-JP" altLang="en-US" smtClean="0"/>
              <a:t>‹#›</a:t>
            </a:fld>
            <a:endParaRPr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3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第二節主要産業別に見る関西の特色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リーディング産業分析</a:t>
            </a:r>
            <a:endParaRPr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太陽電池産業</a:t>
            </a:r>
            <a:endParaRPr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/>
        </p:nvGraphicFramePr>
        <p:xfrm>
          <a:off x="533400" y="1066800"/>
          <a:ext cx="8305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/>
          <p:cNvGraphicFramePr/>
          <p:nvPr/>
        </p:nvGraphicFramePr>
        <p:xfrm>
          <a:off x="304800" y="381000"/>
          <a:ext cx="8631621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52" y="533400"/>
            <a:ext cx="8557696" cy="5791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太陽電池生産量シェア推移</a:t>
            </a:r>
            <a:endParaRPr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4041775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コンテンツ プレースホルダ 5"/>
          <p:cNvGraphicFramePr>
            <a:graphicFrameLocks noGrp="1"/>
          </p:cNvGraphicFramePr>
          <p:nvPr>
            <p:ph sz="quarter" idx="2"/>
          </p:nvPr>
        </p:nvGraphicFramePr>
        <p:xfrm>
          <a:off x="4632325" y="1216025"/>
          <a:ext cx="4041775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薄型テレビ産業</a:t>
            </a:r>
            <a:endParaRPr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/>
          <p:nvPr/>
        </p:nvGraphicFramePr>
        <p:xfrm>
          <a:off x="228600" y="822960"/>
          <a:ext cx="8661400" cy="5196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2008</a:t>
            </a:r>
            <a:r>
              <a:rPr lang="ja-JP" altLang="en-US" dirty="0" smtClean="0"/>
              <a:t>年第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四半期における世界テレビ市場のタイプ別シェア（出荷台数</a:t>
            </a:r>
            <a:r>
              <a:rPr lang="ja-JP" altLang="en-US" dirty="0" smtClean="0"/>
              <a:t>ベー</a:t>
            </a:r>
            <a:r>
              <a:rPr lang="ja-JP" altLang="en-US" dirty="0" smtClean="0"/>
              <a:t>ス）</a:t>
            </a:r>
            <a:endParaRPr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579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524000"/>
                <a:gridCol w="1752600"/>
                <a:gridCol w="1371600"/>
                <a:gridCol w="1371600"/>
                <a:gridCol w="1371600"/>
              </a:tblGrid>
              <a:tr h="6858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順位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種別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r>
                        <a:rPr kumimoji="1" lang="en-US" altLang="ja-JP" dirty="0" smtClean="0"/>
                        <a:t>Q</a:t>
                      </a:r>
                      <a:r>
                        <a:rPr kumimoji="1" lang="ja-JP" altLang="en-US" dirty="0" smtClean="0"/>
                        <a:t>２出荷台数（</a:t>
                      </a:r>
                      <a:r>
                        <a:rPr kumimoji="1" lang="en-US" altLang="ja-JP" dirty="0" smtClean="0"/>
                        <a:t>1000</a:t>
                      </a:r>
                      <a:r>
                        <a:rPr kumimoji="1" lang="ja-JP" altLang="en-US" dirty="0" smtClean="0"/>
                        <a:t>台）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r>
                        <a:rPr kumimoji="1" lang="en-US" altLang="ja-JP" dirty="0" smtClean="0"/>
                        <a:t>Q2</a:t>
                      </a:r>
                      <a:r>
                        <a:rPr kumimoji="1" lang="ja-JP" altLang="en-US" dirty="0" smtClean="0"/>
                        <a:t>市場シェア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成長率（前期比）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成長率（前年同期比）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3254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液晶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23668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49.8%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3254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プラズマ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3391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7.1%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3254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有機</a:t>
                      </a:r>
                      <a:r>
                        <a:rPr kumimoji="1" lang="en-US" altLang="ja-JP" dirty="0" smtClean="0"/>
                        <a:t>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0.0%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-35%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N/A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8154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CRT</a:t>
                      </a:r>
                      <a:r>
                        <a:rPr kumimoji="1" lang="ja-JP" altLang="en-US" dirty="0" smtClean="0"/>
                        <a:t>（ブラウン管）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20388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42.9%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-8%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-16%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8154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リアプロジェクション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0.2%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-28%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-85%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3254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47545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11%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アース.thmx</Template>
  <TotalTime>41</TotalTime>
  <Words>192</Words>
  <Application>Microsoft Macintosh PowerPoint</Application>
  <PresentationFormat>画面に合わせる (4:3)</PresentationFormat>
  <Paragraphs>59</Paragraphs>
  <Slides>13</Slides>
  <Notes>1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アース</vt:lpstr>
      <vt:lpstr>第二節主要産業別に見る関西の特色</vt:lpstr>
      <vt:lpstr>太陽電池産業</vt:lpstr>
      <vt:lpstr>スライド 3</vt:lpstr>
      <vt:lpstr>スライド 4</vt:lpstr>
      <vt:lpstr>スライド 5</vt:lpstr>
      <vt:lpstr>太陽電池生産量シェア推移</vt:lpstr>
      <vt:lpstr>薄型テレビ産業</vt:lpstr>
      <vt:lpstr>スライド 8</vt:lpstr>
      <vt:lpstr>2008年第2四半期における世界テレビ市場のタイプ別シェア（出荷台数ベース）</vt:lpstr>
      <vt:lpstr>スライド 10</vt:lpstr>
      <vt:lpstr>スライド 11</vt:lpstr>
      <vt:lpstr>スライド 12</vt:lpstr>
      <vt:lpstr>スライド 13</vt:lpstr>
    </vt:vector>
  </TitlesOfParts>
  <Company>関西学院大学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第二節主要産業別に見る関西の特色</dc:title>
  <dc:creator>山本 祥馬</dc:creator>
  <cp:lastModifiedBy>山本 祥馬</cp:lastModifiedBy>
  <cp:revision>1</cp:revision>
  <dcterms:created xsi:type="dcterms:W3CDTF">2009-01-07T07:58:03Z</dcterms:created>
  <dcterms:modified xsi:type="dcterms:W3CDTF">2009-01-07T08:39:11Z</dcterms:modified>
</cp:coreProperties>
</file>