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sldIdLst>
    <p:sldId id="256" r:id="rId2"/>
    <p:sldId id="257" r:id="rId3"/>
    <p:sldId id="259" r:id="rId4"/>
    <p:sldId id="264" r:id="rId5"/>
    <p:sldId id="265" r:id="rId6"/>
    <p:sldId id="263" r:id="rId7"/>
    <p:sldId id="261" r:id="rId8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4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81A7C3-F214-4E20-8863-EE2230494AF5}" type="datetimeFigureOut">
              <a:rPr kumimoji="1" lang="ja-JP" altLang="en-US" smtClean="0"/>
              <a:pPr/>
              <a:t>2009/5/11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3858C5-FFE3-4A66-8AD3-DF0C18CA5D1E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858C5-FFE3-4A66-8AD3-DF0C18CA5D1E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858C5-FFE3-4A66-8AD3-DF0C18CA5D1E}" type="slidenum">
              <a:rPr kumimoji="1" lang="ja-JP" altLang="en-US" smtClean="0"/>
              <a:pPr/>
              <a:t>2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858C5-FFE3-4A66-8AD3-DF0C18CA5D1E}" type="slidenum">
              <a:rPr kumimoji="1" lang="ja-JP" altLang="en-US" smtClean="0"/>
              <a:pPr/>
              <a:t>3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858C5-FFE3-4A66-8AD3-DF0C18CA5D1E}" type="slidenum">
              <a:rPr kumimoji="1" lang="ja-JP" altLang="en-US" smtClean="0"/>
              <a:pPr/>
              <a:t>7</a:t>
            </a:fld>
            <a:endParaRPr kumimoji="1"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 smtClean="0"/>
              <a:t>マスタ サブタイトルの書式設定</a:t>
            </a:r>
            <a:endParaRPr kumimoji="0" lang="en-US"/>
          </a:p>
        </p:txBody>
      </p:sp>
      <p:sp>
        <p:nvSpPr>
          <p:cNvPr id="28" name="日付プレースホルダ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8A6A7FF1-8454-4D1D-9BF1-2AC6202E3182}" type="datetimeFigureOut">
              <a:rPr kumimoji="1" lang="ja-JP" altLang="en-US" smtClean="0"/>
              <a:pPr/>
              <a:t>2009/5/11</a:t>
            </a:fld>
            <a:endParaRPr kumimoji="1" lang="ja-JP" altLang="en-US"/>
          </a:p>
        </p:txBody>
      </p:sp>
      <p:sp>
        <p:nvSpPr>
          <p:cNvPr id="17" name="フッター プレースホルダ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正方形/長方形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正方形/長方形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直線コネクタ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直線コネクタ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コネクタ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直線コネクタ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正方形/長方形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円/楕円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円/楕円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円/楕円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円/楕円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円/楕円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スライド番号プレースホルダ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41A90494-5EFD-4F97-A0F4-5068658749DF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8" name="コンテンツ プレースホルダ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A6A7FF1-8454-4D1D-9BF1-2AC6202E3182}" type="datetimeFigureOut">
              <a:rPr kumimoji="1" lang="ja-JP" altLang="en-US" smtClean="0"/>
              <a:pPr/>
              <a:t>2009/5/11</a:t>
            </a:fld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1A90494-5EFD-4F97-A0F4-5068658749DF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sp>
        <p:nvSpPr>
          <p:cNvPr id="10" name="フッター プレースホルダ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8A6A7FF1-8454-4D1D-9BF1-2AC6202E3182}" type="datetimeFigureOut">
              <a:rPr kumimoji="1" lang="ja-JP" altLang="en-US" smtClean="0"/>
              <a:pPr/>
              <a:t>2009/5/11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正方形/長方形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コネクタ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線コネクタ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コネクタ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直線コネクタ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正方形/長方形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円/楕円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円/楕円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円/楕円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円/楕円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円/楕円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直線コネクタ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41A90494-5EFD-4F97-A0F4-5068658749DF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A7FF1-8454-4D1D-9BF1-2AC6202E3182}" type="datetimeFigureOut">
              <a:rPr kumimoji="1" lang="ja-JP" altLang="en-US" smtClean="0"/>
              <a:pPr/>
              <a:t>2009/5/11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90494-5EFD-4F97-A0F4-5068658749DF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sp>
        <p:nvSpPr>
          <p:cNvPr id="9" name="コンテンツ プレースホルダ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1" name="コンテンツ プレースホルダ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A7FF1-8454-4D1D-9BF1-2AC6202E3182}" type="datetimeFigureOut">
              <a:rPr kumimoji="1" lang="ja-JP" altLang="en-US" smtClean="0"/>
              <a:pPr/>
              <a:t>2009/5/11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90494-5EFD-4F97-A0F4-5068658749DF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sp>
        <p:nvSpPr>
          <p:cNvPr id="11" name="コンテンツ プレースホルダ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3" name="コンテンツ プレースホルダ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2" name="テキスト プレースホルダ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14" name="テキスト プレースホルダ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6" name="日付プレースホルダ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A6A7FF1-8454-4D1D-9BF1-2AC6202E3182}" type="datetimeFigureOut">
              <a:rPr kumimoji="1" lang="ja-JP" altLang="en-US" smtClean="0"/>
              <a:pPr/>
              <a:t>2009/5/11</a:t>
            </a:fld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1A90494-5EFD-4F97-A0F4-5068658749DF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A7FF1-8454-4D1D-9BF1-2AC6202E3182}" type="datetimeFigureOut">
              <a:rPr kumimoji="1" lang="ja-JP" altLang="en-US" smtClean="0"/>
              <a:pPr/>
              <a:t>2009/5/11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90494-5EFD-4F97-A0F4-5068658749DF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コンテンツ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線コネクタ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8" name="直線コネクタ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コネクタ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円/楕円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コンテンツ プレースホルダ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21" name="日付プレースホルダ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A6A7FF1-8454-4D1D-9BF1-2AC6202E3182}" type="datetimeFigureOut">
              <a:rPr kumimoji="1" lang="ja-JP" altLang="en-US" smtClean="0"/>
              <a:pPr/>
              <a:t>2009/5/11</a:t>
            </a:fld>
            <a:endParaRPr kumimoji="1" lang="ja-JP" altLang="en-US"/>
          </a:p>
        </p:txBody>
      </p:sp>
      <p:sp>
        <p:nvSpPr>
          <p:cNvPr id="22" name="スライド番号プレースホルダ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1A90494-5EFD-4F97-A0F4-5068658749DF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sp>
        <p:nvSpPr>
          <p:cNvPr id="23" name="フッター プレースホルダ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円/楕円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ja-JP" altLang="en-US" smtClean="0"/>
              <a:t>アイコンをクリックして図を追加</a:t>
            </a:r>
            <a:endParaRPr kumimoji="0" lang="en-US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10" name="直線コネクタ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正方形/長方形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直線コネクタ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直線コネクタ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直線コネクタ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日付プレースホルダ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A6A7FF1-8454-4D1D-9BF1-2AC6202E3182}" type="datetimeFigureOut">
              <a:rPr kumimoji="1" lang="ja-JP" altLang="en-US" smtClean="0"/>
              <a:pPr/>
              <a:t>2009/5/11</a:t>
            </a:fld>
            <a:endParaRPr kumimoji="1" lang="ja-JP" altLang="en-US"/>
          </a:p>
        </p:txBody>
      </p:sp>
      <p:sp>
        <p:nvSpPr>
          <p:cNvPr id="18" name="スライド番号プレースホルダ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1A90494-5EFD-4F97-A0F4-5068658749DF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sp>
        <p:nvSpPr>
          <p:cNvPr id="21" name="フッター プレースホルダ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A7FF1-8454-4D1D-9BF1-2AC6202E3182}" type="datetimeFigureOut">
              <a:rPr kumimoji="1" lang="ja-JP" altLang="en-US" smtClean="0"/>
              <a:pPr/>
              <a:t>2009/5/11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90494-5EFD-4F97-A0F4-5068658749DF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A7FF1-8454-4D1D-9BF1-2AC6202E3182}" type="datetimeFigureOut">
              <a:rPr kumimoji="1" lang="ja-JP" altLang="en-US" smtClean="0"/>
              <a:pPr/>
              <a:t>2009/5/11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90494-5EFD-4F97-A0F4-5068658749DF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タイトル プレースホルダ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13" name="テキスト プレースホルダ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  <a:p>
            <a:pPr lvl="1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2 </a:t>
            </a:r>
            <a:r>
              <a:rPr kumimoji="0" lang="ja-JP" altLang="en-US" smtClean="0"/>
              <a:t>レベル</a:t>
            </a:r>
          </a:p>
          <a:p>
            <a:pPr lvl="2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3 </a:t>
            </a:r>
            <a:r>
              <a:rPr kumimoji="0" lang="ja-JP" altLang="en-US" smtClean="0"/>
              <a:t>レベル</a:t>
            </a:r>
          </a:p>
          <a:p>
            <a:pPr lvl="3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4 </a:t>
            </a:r>
            <a:r>
              <a:rPr kumimoji="0" lang="ja-JP" altLang="en-US" smtClean="0"/>
              <a:t>レベル</a:t>
            </a:r>
          </a:p>
          <a:p>
            <a:pPr lvl="4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5 </a:t>
            </a:r>
            <a:r>
              <a:rPr kumimoji="0" lang="ja-JP" altLang="en-US" smtClean="0"/>
              <a:t>レベル</a:t>
            </a:r>
            <a:endParaRPr kumimoji="0" lang="en-US"/>
          </a:p>
        </p:txBody>
      </p:sp>
      <p:sp>
        <p:nvSpPr>
          <p:cNvPr id="14" name="日付プレースホルダ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8A6A7FF1-8454-4D1D-9BF1-2AC6202E3182}" type="datetimeFigureOut">
              <a:rPr kumimoji="1" lang="ja-JP" altLang="en-US" smtClean="0"/>
              <a:pPr/>
              <a:t>2009/5/11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直線コネクタ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円/楕円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スライド番号プレースホルダ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1A90494-5EFD-4F97-A0F4-5068658749DF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1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1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1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3643306" y="1142984"/>
            <a:ext cx="2786082" cy="1894362"/>
          </a:xfrm>
        </p:spPr>
        <p:txBody>
          <a:bodyPr>
            <a:normAutofit/>
          </a:bodyPr>
          <a:lstStyle/>
          <a:p>
            <a:r>
              <a:rPr lang="ja-JP" altLang="en-US" sz="4000" dirty="0" smtClean="0"/>
              <a:t>高度の測定</a:t>
            </a:r>
            <a:endParaRPr kumimoji="1" lang="ja-JP" altLang="en-US" sz="40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3714744" y="4000504"/>
            <a:ext cx="2857504" cy="2017228"/>
          </a:xfrm>
        </p:spPr>
        <p:txBody>
          <a:bodyPr>
            <a:normAutofit/>
          </a:bodyPr>
          <a:lstStyle/>
          <a:p>
            <a:r>
              <a:rPr lang="ja-JP" altLang="en-US" sz="2800" dirty="0" smtClean="0"/>
              <a:t>～電波</a:t>
            </a:r>
            <a:r>
              <a:rPr kumimoji="1" lang="ja-JP" altLang="en-US" sz="2800" dirty="0" smtClean="0"/>
              <a:t>高度計</a:t>
            </a:r>
            <a:r>
              <a:rPr kumimoji="1" lang="ja-JP" altLang="en-US" sz="2800" dirty="0" smtClean="0"/>
              <a:t>～</a:t>
            </a:r>
            <a:endParaRPr kumimoji="1" lang="ja-JP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714348" y="2500306"/>
            <a:ext cx="4643470" cy="14287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ミッションの概要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quarter" idx="1"/>
          </p:nvPr>
        </p:nvSpPr>
        <p:spPr>
          <a:effectLst>
            <a:softEdge rad="63500"/>
          </a:effectLst>
        </p:spPr>
        <p:txBody>
          <a:bodyPr>
            <a:normAutofit/>
          </a:bodyPr>
          <a:lstStyle/>
          <a:p>
            <a:r>
              <a:rPr kumimoji="1" lang="en-US" altLang="ja-JP" dirty="0" smtClean="0"/>
              <a:t>GPS</a:t>
            </a:r>
            <a:r>
              <a:rPr kumimoji="1" lang="ja-JP" altLang="en-US" dirty="0" smtClean="0"/>
              <a:t>によらない高度測定および測量</a:t>
            </a:r>
            <a:r>
              <a:rPr kumimoji="1" lang="en-US" altLang="ja-JP" dirty="0" smtClean="0"/>
              <a:t>(</a:t>
            </a:r>
            <a:r>
              <a:rPr lang="ja-JP" altLang="en-US" dirty="0" smtClean="0"/>
              <a:t>電波測量</a:t>
            </a:r>
            <a:r>
              <a:rPr kumimoji="1" lang="en-US" altLang="ja-JP" dirty="0" smtClean="0"/>
              <a:t>)</a:t>
            </a:r>
          </a:p>
          <a:p>
            <a:pPr>
              <a:buNone/>
            </a:pPr>
            <a:r>
              <a:rPr lang="ja-JP" altLang="en-US" dirty="0" smtClean="0">
                <a:solidFill>
                  <a:srgbClr val="FF0000"/>
                </a:solidFill>
              </a:rPr>
              <a:t>　</a:t>
            </a:r>
            <a:endParaRPr lang="en-US" altLang="ja-JP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ja-JP" altLang="en-US" dirty="0" smtClean="0"/>
              <a:t>　　高度計の種類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　・気圧高度計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　・電波高度計</a:t>
            </a:r>
            <a:endParaRPr lang="en-US" altLang="ja-JP" dirty="0" smtClean="0"/>
          </a:p>
          <a:p>
            <a:pPr>
              <a:buNone/>
            </a:pPr>
            <a:endParaRPr lang="en-US" altLang="ja-JP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ja-JP" altLang="en-US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</a:t>
            </a:r>
            <a:endParaRPr lang="en-US" altLang="ja-JP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ja-JP" altLang="en-US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今回のミッションでは電波を利用する</a:t>
            </a:r>
            <a:endParaRPr lang="en-US" altLang="ja-JP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en-US" altLang="ja-JP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785786" y="3857628"/>
            <a:ext cx="5286412" cy="4286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/>
          <p:cNvSpPr/>
          <p:nvPr/>
        </p:nvSpPr>
        <p:spPr>
          <a:xfrm>
            <a:off x="785786" y="2071678"/>
            <a:ext cx="5286412" cy="10001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なぜ電波高度計</a:t>
            </a:r>
            <a:r>
              <a:rPr kumimoji="1" lang="en-US" altLang="ja-JP" dirty="0" smtClean="0"/>
              <a:t>?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ja-JP" altLang="en-US" dirty="0" smtClean="0"/>
              <a:t>・正確な位置を把握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　・</a:t>
            </a:r>
            <a:r>
              <a:rPr lang="en-US" altLang="ja-JP" dirty="0" smtClean="0"/>
              <a:t>0</a:t>
            </a:r>
            <a:r>
              <a:rPr lang="ja-JP" altLang="en-US" dirty="0" smtClean="0"/>
              <a:t>～</a:t>
            </a:r>
            <a:r>
              <a:rPr lang="en-US" altLang="ja-JP" dirty="0" smtClean="0"/>
              <a:t>2500feet</a:t>
            </a:r>
            <a:r>
              <a:rPr lang="ja-JP" altLang="en-US" dirty="0" smtClean="0"/>
              <a:t>を厳密に</a:t>
            </a:r>
            <a:r>
              <a:rPr lang="ja-JP" altLang="en-US" dirty="0" smtClean="0"/>
              <a:t>測定できる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　・着陸などの極低空ミッションの際有効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・</a:t>
            </a:r>
            <a:r>
              <a:rPr lang="ja-JP" altLang="en-US" dirty="0" smtClean="0"/>
              <a:t>衛星としての機能を追及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</a:t>
            </a:r>
            <a:r>
              <a:rPr lang="ja-JP" altLang="en-US" dirty="0" smtClean="0"/>
              <a:t>　・どこでも衛星単体で位置を指定できる</a:t>
            </a: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・</a:t>
            </a:r>
            <a:r>
              <a:rPr lang="ja-JP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全員のモチベーションがあが</a:t>
            </a:r>
            <a:r>
              <a:rPr lang="ja-JP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る</a:t>
            </a:r>
            <a:endParaRPr lang="en-US" altLang="ja-JP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en-US" altLang="ja-JP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フローチャート : 磁気ディスク 24"/>
          <p:cNvSpPr/>
          <p:nvPr/>
        </p:nvSpPr>
        <p:spPr>
          <a:xfrm>
            <a:off x="4000496" y="2143116"/>
            <a:ext cx="71438" cy="142876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/>
          <p:cNvSpPr/>
          <p:nvPr/>
        </p:nvSpPr>
        <p:spPr>
          <a:xfrm>
            <a:off x="1928794" y="5786454"/>
            <a:ext cx="4071966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 smtClean="0">
                <a:solidFill>
                  <a:schemeClr val="tx1"/>
                </a:solidFill>
              </a:rPr>
              <a:t>地表面</a:t>
            </a:r>
            <a:endParaRPr kumimoji="1" lang="ja-JP" altLang="en-US" b="1" dirty="0">
              <a:solidFill>
                <a:schemeClr val="tx1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仕組み</a:t>
            </a:r>
            <a:endParaRPr kumimoji="1" lang="ja-JP" altLang="en-US" dirty="0"/>
          </a:p>
        </p:txBody>
      </p:sp>
      <p:sp>
        <p:nvSpPr>
          <p:cNvPr id="3" name="フローチャート : 磁気ディスク 2"/>
          <p:cNvSpPr/>
          <p:nvPr/>
        </p:nvSpPr>
        <p:spPr>
          <a:xfrm>
            <a:off x="3286116" y="857232"/>
            <a:ext cx="1357322" cy="1285884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dirty="0" err="1" smtClean="0"/>
              <a:t>CanSat</a:t>
            </a:r>
            <a:endParaRPr lang="en-US" altLang="ja-JP" dirty="0" smtClean="0"/>
          </a:p>
          <a:p>
            <a:pPr algn="ctr"/>
            <a:r>
              <a:rPr kumimoji="1" lang="en-US" altLang="ja-JP" dirty="0" smtClean="0"/>
              <a:t>(</a:t>
            </a:r>
            <a:r>
              <a:rPr kumimoji="1" lang="ja-JP" altLang="en-US" dirty="0" smtClean="0"/>
              <a:t>送受信機</a:t>
            </a:r>
            <a:r>
              <a:rPr kumimoji="1" lang="en-US" altLang="ja-JP" dirty="0" smtClean="0"/>
              <a:t>)</a:t>
            </a:r>
            <a:endParaRPr kumimoji="1" lang="ja-JP" altLang="en-US" dirty="0"/>
          </a:p>
        </p:txBody>
      </p:sp>
      <p:sp>
        <p:nvSpPr>
          <p:cNvPr id="14" name="正方形/長方形 13"/>
          <p:cNvSpPr/>
          <p:nvPr/>
        </p:nvSpPr>
        <p:spPr>
          <a:xfrm>
            <a:off x="3357554" y="2285992"/>
            <a:ext cx="1428760" cy="42862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16" name="直線コネクタ 15"/>
          <p:cNvCxnSpPr/>
          <p:nvPr/>
        </p:nvCxnSpPr>
        <p:spPr>
          <a:xfrm rot="5400000">
            <a:off x="3428992" y="2500306"/>
            <a:ext cx="42862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/>
          <p:cNvCxnSpPr/>
          <p:nvPr/>
        </p:nvCxnSpPr>
        <p:spPr>
          <a:xfrm rot="5400000">
            <a:off x="3714744" y="2500306"/>
            <a:ext cx="42862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/>
          <p:cNvCxnSpPr/>
          <p:nvPr/>
        </p:nvCxnSpPr>
        <p:spPr>
          <a:xfrm rot="5400000">
            <a:off x="4000496" y="2500306"/>
            <a:ext cx="42862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/>
          <p:cNvCxnSpPr/>
          <p:nvPr/>
        </p:nvCxnSpPr>
        <p:spPr>
          <a:xfrm rot="5400000">
            <a:off x="4286248" y="2500306"/>
            <a:ext cx="42862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/>
          <p:cNvCxnSpPr>
            <a:stCxn id="14" idx="1"/>
            <a:endCxn id="14" idx="3"/>
          </p:cNvCxnSpPr>
          <p:nvPr/>
        </p:nvCxnSpPr>
        <p:spPr>
          <a:xfrm rot="10800000" flipH="1">
            <a:off x="3357554" y="2500306"/>
            <a:ext cx="142876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グループ化 32"/>
          <p:cNvGrpSpPr/>
          <p:nvPr/>
        </p:nvGrpSpPr>
        <p:grpSpPr>
          <a:xfrm>
            <a:off x="2143108" y="2928934"/>
            <a:ext cx="1714512" cy="2643206"/>
            <a:chOff x="2143108" y="2928934"/>
            <a:chExt cx="1714512" cy="2643206"/>
          </a:xfrm>
        </p:grpSpPr>
        <p:sp>
          <p:nvSpPr>
            <p:cNvPr id="6" name="下矢印 5"/>
            <p:cNvSpPr/>
            <p:nvPr/>
          </p:nvSpPr>
          <p:spPr>
            <a:xfrm>
              <a:off x="3714744" y="2928934"/>
              <a:ext cx="142876" cy="2643206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32" name="グループ化 31"/>
            <p:cNvGrpSpPr/>
            <p:nvPr/>
          </p:nvGrpSpPr>
          <p:grpSpPr>
            <a:xfrm>
              <a:off x="2143108" y="3857628"/>
              <a:ext cx="1428760" cy="428628"/>
              <a:chOff x="2143108" y="3857628"/>
              <a:chExt cx="1428760" cy="428628"/>
            </a:xfrm>
          </p:grpSpPr>
          <p:sp>
            <p:nvSpPr>
              <p:cNvPr id="27" name="円/楕円 26"/>
              <p:cNvSpPr/>
              <p:nvPr/>
            </p:nvSpPr>
            <p:spPr>
              <a:xfrm>
                <a:off x="2143108" y="3857628"/>
                <a:ext cx="1357322" cy="428628"/>
              </a:xfrm>
              <a:prstGeom prst="ellipse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6" name="テキスト ボックス 25"/>
              <p:cNvSpPr txBox="1"/>
              <p:nvPr/>
            </p:nvSpPr>
            <p:spPr>
              <a:xfrm>
                <a:off x="2357422" y="3857628"/>
                <a:ext cx="121444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dirty="0" smtClean="0"/>
                  <a:t>入射波</a:t>
                </a:r>
                <a:endParaRPr kumimoji="1" lang="ja-JP" altLang="en-US" dirty="0"/>
              </a:p>
            </p:txBody>
          </p:sp>
        </p:grpSp>
      </p:grpSp>
      <p:grpSp>
        <p:nvGrpSpPr>
          <p:cNvPr id="34" name="グループ化 33"/>
          <p:cNvGrpSpPr/>
          <p:nvPr/>
        </p:nvGrpSpPr>
        <p:grpSpPr>
          <a:xfrm>
            <a:off x="4214810" y="2928934"/>
            <a:ext cx="1857388" cy="2643206"/>
            <a:chOff x="4214810" y="2928934"/>
            <a:chExt cx="1857388" cy="2643206"/>
          </a:xfrm>
        </p:grpSpPr>
        <p:sp>
          <p:nvSpPr>
            <p:cNvPr id="29" name="円/楕円 28"/>
            <p:cNvSpPr/>
            <p:nvPr/>
          </p:nvSpPr>
          <p:spPr>
            <a:xfrm>
              <a:off x="4643438" y="3929066"/>
              <a:ext cx="1357322" cy="428628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上矢印 7"/>
            <p:cNvSpPr/>
            <p:nvPr/>
          </p:nvSpPr>
          <p:spPr>
            <a:xfrm>
              <a:off x="4214810" y="2928934"/>
              <a:ext cx="71438" cy="2643206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" name="テキスト ボックス 27"/>
            <p:cNvSpPr txBox="1"/>
            <p:nvPr/>
          </p:nvSpPr>
          <p:spPr>
            <a:xfrm>
              <a:off x="4857752" y="3929066"/>
              <a:ext cx="12144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 smtClean="0"/>
                <a:t>反</a:t>
              </a:r>
              <a:r>
                <a:rPr kumimoji="1" lang="ja-JP" altLang="en-US" dirty="0" smtClean="0"/>
                <a:t>射波</a:t>
              </a:r>
              <a:endParaRPr kumimoji="1" lang="ja-JP" altLang="en-US" dirty="0"/>
            </a:p>
          </p:txBody>
        </p:sp>
      </p:grpSp>
      <p:sp>
        <p:nvSpPr>
          <p:cNvPr id="31" name="額縁 30"/>
          <p:cNvSpPr/>
          <p:nvPr/>
        </p:nvSpPr>
        <p:spPr>
          <a:xfrm>
            <a:off x="5429256" y="1000108"/>
            <a:ext cx="3071834" cy="2643206"/>
          </a:xfrm>
          <a:prstGeom prst="beve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波</a:t>
            </a:r>
            <a:r>
              <a:rPr lang="ja-JP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の数、または位相のずれを観測し、距離に換算</a:t>
            </a:r>
            <a:endParaRPr kumimoji="1" lang="ja-JP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2214546" y="2357430"/>
            <a:ext cx="1021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アンテナ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2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円形吹き出し 3"/>
          <p:cNvSpPr/>
          <p:nvPr/>
        </p:nvSpPr>
        <p:spPr>
          <a:xfrm rot="10800000">
            <a:off x="1214414" y="2428868"/>
            <a:ext cx="4429156" cy="1500198"/>
          </a:xfrm>
          <a:prstGeom prst="wedgeEllipse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周波数帯の選択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quarter" idx="1"/>
          </p:nvPr>
        </p:nvSpPr>
        <p:spPr>
          <a:xfrm>
            <a:off x="428596" y="1571612"/>
            <a:ext cx="7467600" cy="4873752"/>
          </a:xfrm>
        </p:spPr>
        <p:txBody>
          <a:bodyPr/>
          <a:lstStyle/>
          <a:p>
            <a:r>
              <a:rPr lang="ja-JP" altLang="en-US" dirty="0" smtClean="0"/>
              <a:t>指向性の強いマイクロ波が妥当か</a:t>
            </a:r>
            <a:r>
              <a:rPr lang="en-US" altLang="ja-JP" dirty="0" smtClean="0"/>
              <a:t>?</a:t>
            </a:r>
          </a:p>
          <a:p>
            <a:pPr>
              <a:buNone/>
            </a:pPr>
            <a:r>
              <a:rPr lang="ja-JP" altLang="en-US" dirty="0" smtClean="0"/>
              <a:t>　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</a:t>
            </a:r>
            <a:r>
              <a:rPr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　　</a:t>
            </a:r>
            <a:endParaRPr lang="en-US" altLang="ja-JP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</a:t>
            </a:r>
            <a:r>
              <a:rPr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　　　自作の送受信機では難しい</a:t>
            </a:r>
            <a:r>
              <a:rPr lang="en-US" altLang="ja-JP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</a:p>
          <a:p>
            <a:pPr>
              <a:buNone/>
            </a:pPr>
            <a:r>
              <a:rPr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</a:t>
            </a:r>
            <a:endParaRPr lang="en-US" altLang="ja-JP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en-US" altLang="ja-JP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ja-JP" altLang="en-US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限界で</a:t>
            </a:r>
            <a:r>
              <a:rPr lang="en-US" altLang="ja-JP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430MHz</a:t>
            </a:r>
            <a:r>
              <a:rPr lang="ja-JP" altLang="en-US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（超極</a:t>
            </a:r>
            <a:r>
              <a:rPr lang="ja-JP" altLang="en-US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短波</a:t>
            </a:r>
            <a:r>
              <a:rPr lang="ja-JP" altLang="en-US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の周波数を利用）</a:t>
            </a:r>
            <a:endParaRPr lang="en-US" altLang="ja-JP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</a:t>
            </a:r>
            <a:r>
              <a:rPr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</a:t>
            </a:r>
            <a:r>
              <a:rPr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・アンテナも小型でよく、自作も容易</a:t>
            </a:r>
            <a:endParaRPr lang="en-US" altLang="ja-JP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</a:t>
            </a:r>
            <a:r>
              <a:rPr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　・指向性もなかなか</a:t>
            </a:r>
            <a:endParaRPr lang="en-US" altLang="ja-JP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</a:t>
            </a:r>
            <a:r>
              <a:rPr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　・扱いやすい</a:t>
            </a:r>
            <a:endParaRPr lang="en-US" altLang="ja-JP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議論した点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kumimoji="1" lang="ja-JP" altLang="en-US" dirty="0" smtClean="0"/>
              <a:t>無線データ通信量について</a:t>
            </a:r>
            <a:endParaRPr lang="en-US" altLang="ja-JP" dirty="0" smtClean="0"/>
          </a:p>
          <a:p>
            <a:r>
              <a:rPr kumimoji="1" lang="ja-JP" altLang="en-US" dirty="0" smtClean="0"/>
              <a:t>どれだけ強力電波を送れるか</a:t>
            </a:r>
            <a:endParaRPr lang="en-US" altLang="ja-JP" dirty="0" smtClean="0"/>
          </a:p>
          <a:p>
            <a:r>
              <a:rPr kumimoji="1" lang="ja-JP" altLang="en-US" dirty="0" smtClean="0"/>
              <a:t>機器のサイズ</a:t>
            </a:r>
            <a:r>
              <a:rPr lang="ja-JP" altLang="en-US" dirty="0" smtClean="0"/>
              <a:t>・コスト</a:t>
            </a:r>
            <a:endParaRPr lang="en-US" altLang="ja-JP" dirty="0" smtClean="0"/>
          </a:p>
          <a:p>
            <a:r>
              <a:rPr lang="ja-JP" altLang="en-US" dirty="0" smtClean="0"/>
              <a:t>電源系統</a:t>
            </a:r>
            <a:endParaRPr lang="en-US" altLang="ja-JP" dirty="0" smtClean="0"/>
          </a:p>
          <a:p>
            <a:r>
              <a:rPr lang="ja-JP" altLang="en-US" dirty="0" smtClean="0"/>
              <a:t>ドップラー</a:t>
            </a:r>
            <a:r>
              <a:rPr lang="ja-JP" altLang="en-US" dirty="0" smtClean="0"/>
              <a:t>効果の影響</a:t>
            </a:r>
            <a:endParaRPr lang="en-US" altLang="ja-JP" dirty="0" smtClean="0"/>
          </a:p>
          <a:p>
            <a:r>
              <a:rPr lang="ja-JP" altLang="en-US" dirty="0" smtClean="0"/>
              <a:t>送信波の形態</a:t>
            </a:r>
            <a:r>
              <a:rPr lang="en-US" altLang="ja-JP" dirty="0" smtClean="0"/>
              <a:t>(</a:t>
            </a:r>
            <a:r>
              <a:rPr lang="ja-JP" altLang="en-US" dirty="0" smtClean="0"/>
              <a:t>正弦波</a:t>
            </a:r>
            <a:r>
              <a:rPr lang="en-US" altLang="ja-JP" dirty="0" smtClean="0"/>
              <a:t>?</a:t>
            </a:r>
            <a:r>
              <a:rPr lang="ja-JP" altLang="en-US" dirty="0" smtClean="0"/>
              <a:t>パルス</a:t>
            </a:r>
            <a:r>
              <a:rPr lang="en-US" altLang="ja-JP" dirty="0" smtClean="0"/>
              <a:t>?)</a:t>
            </a:r>
            <a:endParaRPr lang="en-US" altLang="ja-JP" dirty="0" smtClean="0"/>
          </a:p>
          <a:p>
            <a:r>
              <a:rPr lang="ja-JP" altLang="en-US" dirty="0" smtClean="0"/>
              <a:t>周波数帯は観測に妥当か</a:t>
            </a:r>
            <a:r>
              <a:rPr lang="en-US" altLang="ja-JP" dirty="0" smtClean="0"/>
              <a:t>?</a:t>
            </a:r>
          </a:p>
          <a:p>
            <a:r>
              <a:rPr lang="ja-JP" altLang="en-US" dirty="0" smtClean="0"/>
              <a:t>測量への応用は？</a:t>
            </a:r>
            <a:endParaRPr lang="en-US" altLang="ja-JP" dirty="0" smtClean="0"/>
          </a:p>
          <a:p>
            <a:endParaRPr lang="en-US" altLang="ja-JP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とにかく</a:t>
            </a:r>
            <a:r>
              <a:rPr kumimoji="1" lang="en-US" altLang="ja-JP" dirty="0" smtClean="0"/>
              <a:t>…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ja-JP" altLang="en-US" dirty="0" smtClean="0"/>
              <a:t>アマチュア無線の免許を取ること</a:t>
            </a:r>
            <a:endParaRPr lang="en-US" altLang="ja-JP" dirty="0" smtClean="0"/>
          </a:p>
          <a:p>
            <a:r>
              <a:rPr lang="ja-JP" altLang="en-US" dirty="0" smtClean="0"/>
              <a:t>無線機</a:t>
            </a:r>
            <a:r>
              <a:rPr lang="ja-JP" altLang="en-US" dirty="0" smtClean="0"/>
              <a:t>を使った実験</a:t>
            </a:r>
            <a:endParaRPr lang="en-US" altLang="ja-JP" dirty="0" smtClean="0"/>
          </a:p>
          <a:p>
            <a:r>
              <a:rPr lang="ja-JP" altLang="en-US" dirty="0" smtClean="0"/>
              <a:t>データ処理</a:t>
            </a:r>
            <a:r>
              <a:rPr lang="en-US" altLang="ja-JP" dirty="0" smtClean="0"/>
              <a:t>(</a:t>
            </a:r>
            <a:r>
              <a:rPr lang="ja-JP" altLang="en-US" dirty="0" smtClean="0"/>
              <a:t>プログラミング</a:t>
            </a:r>
            <a:r>
              <a:rPr lang="en-US" altLang="ja-JP" dirty="0" smtClean="0"/>
              <a:t>)</a:t>
            </a:r>
          </a:p>
          <a:p>
            <a:pPr>
              <a:buNone/>
            </a:pPr>
            <a:r>
              <a:rPr lang="ja-JP" altLang="en-US" dirty="0" smtClean="0"/>
              <a:t>　</a:t>
            </a:r>
            <a:r>
              <a:rPr lang="ja-JP" altLang="en-US" dirty="0" err="1" smtClean="0"/>
              <a:t>が優</a:t>
            </a:r>
            <a:r>
              <a:rPr lang="ja-JP" altLang="en-US" dirty="0" smtClean="0"/>
              <a:t>先課題です。</a:t>
            </a:r>
            <a:endParaRPr lang="en-US" altLang="ja-JP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スパイス">
  <a:themeElements>
    <a:clrScheme name="スパイス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スパイス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スパイス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135</TotalTime>
  <Words>137</Words>
  <Application>Microsoft Office PowerPoint</Application>
  <PresentationFormat>画面に合わせる (4:3)</PresentationFormat>
  <Paragraphs>57</Paragraphs>
  <Slides>7</Slides>
  <Notes>4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8" baseType="lpstr">
      <vt:lpstr>スパイス</vt:lpstr>
      <vt:lpstr>高度の測定</vt:lpstr>
      <vt:lpstr>ミッションの概要</vt:lpstr>
      <vt:lpstr>なぜ電波高度計?</vt:lpstr>
      <vt:lpstr>仕組み</vt:lpstr>
      <vt:lpstr>周波数帯の選択</vt:lpstr>
      <vt:lpstr>議論した点</vt:lpstr>
      <vt:lpstr>とにかく…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Cansat自由ミッション①</dc:title>
  <dc:creator>syota</dc:creator>
  <cp:lastModifiedBy>syota</cp:lastModifiedBy>
  <cp:revision>17</cp:revision>
  <dcterms:created xsi:type="dcterms:W3CDTF">2009-05-07T14:39:48Z</dcterms:created>
  <dcterms:modified xsi:type="dcterms:W3CDTF">2009-05-11T13:36:34Z</dcterms:modified>
</cp:coreProperties>
</file>