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59" r:id="rId4"/>
    <p:sldId id="262" r:id="rId5"/>
    <p:sldId id="263" r:id="rId6"/>
    <p:sldId id="264" r:id="rId7"/>
    <p:sldId id="261" r:id="rId8"/>
    <p:sldId id="266" r:id="rId9"/>
    <p:sldId id="272" r:id="rId10"/>
    <p:sldId id="273" r:id="rId11"/>
    <p:sldId id="268" r:id="rId12"/>
    <p:sldId id="271" r:id="rId13"/>
    <p:sldId id="270" r:id="rId14"/>
    <p:sldId id="276" r:id="rId15"/>
    <p:sldId id="277" r:id="rId16"/>
    <p:sldId id="274" r:id="rId17"/>
    <p:sldId id="275" r:id="rId18"/>
    <p:sldId id="278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AB33E-515E-44B5-BD18-FCE117CD1BBA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6C165-93B2-4A47-962C-F002747F395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C165-93B2-4A47-962C-F002747F395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E139F-E6BE-4BAF-9B17-5EB199FA8D42}" type="datetimeFigureOut">
              <a:rPr kumimoji="1" lang="ja-JP" altLang="en-US" smtClean="0"/>
              <a:t>2009/5/29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616F7-4D63-44D0-9094-ACC388652B1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バスケ講座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二等辺三角形 73"/>
          <p:cNvSpPr/>
          <p:nvPr/>
        </p:nvSpPr>
        <p:spPr>
          <a:xfrm rot="2505958">
            <a:off x="4065669" y="3306807"/>
            <a:ext cx="3017293" cy="1561355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6429388" y="264318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9"/>
          <p:cNvGrpSpPr/>
          <p:nvPr/>
        </p:nvGrpSpPr>
        <p:grpSpPr>
          <a:xfrm rot="13616822">
            <a:off x="6143636" y="2428868"/>
            <a:ext cx="1000132" cy="642942"/>
            <a:chOff x="2571736" y="1428736"/>
            <a:chExt cx="1000132" cy="642942"/>
          </a:xfrm>
        </p:grpSpPr>
        <p:sp>
          <p:nvSpPr>
            <p:cNvPr id="15" name="角丸四角形 14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0"/>
          <p:cNvGrpSpPr/>
          <p:nvPr/>
        </p:nvGrpSpPr>
        <p:grpSpPr>
          <a:xfrm rot="2216767">
            <a:off x="5711305" y="2980539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857224" y="285728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特徴１：真ん中の一人を除くと四角形になっていて、</a:t>
            </a:r>
            <a:endParaRPr lang="en-US" altLang="ja-JP" sz="2400" dirty="0" smtClean="0"/>
          </a:p>
          <a:p>
            <a:r>
              <a:rPr lang="ja-JP" altLang="en-US" sz="2400" dirty="0"/>
              <a:t>特</a:t>
            </a:r>
            <a:r>
              <a:rPr lang="ja-JP" altLang="en-US" sz="2400" dirty="0" smtClean="0"/>
              <a:t>にボール側のトライアングルは守りが強固になっている</a:t>
            </a:r>
            <a:endParaRPr lang="ja-JP" altLang="en-US" sz="2400" dirty="0"/>
          </a:p>
        </p:txBody>
      </p:sp>
      <p:grpSp>
        <p:nvGrpSpPr>
          <p:cNvPr id="5" name="グループ化 30"/>
          <p:cNvGrpSpPr/>
          <p:nvPr/>
        </p:nvGrpSpPr>
        <p:grpSpPr>
          <a:xfrm rot="2216767">
            <a:off x="5879259" y="5379532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0"/>
          <p:cNvGrpSpPr/>
          <p:nvPr/>
        </p:nvGrpSpPr>
        <p:grpSpPr>
          <a:xfrm rot="2216767">
            <a:off x="3450364" y="3236393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9" name="角丸四角形 3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0"/>
          <p:cNvGrpSpPr/>
          <p:nvPr/>
        </p:nvGrpSpPr>
        <p:grpSpPr>
          <a:xfrm rot="2216767">
            <a:off x="2878863" y="4879466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正方形/長方形 55"/>
          <p:cNvSpPr/>
          <p:nvPr/>
        </p:nvSpPr>
        <p:spPr>
          <a:xfrm>
            <a:off x="5143504" y="2143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１</a:t>
            </a:r>
            <a:r>
              <a:rPr lang="ja-JP" altLang="en-US" sz="2400" dirty="0" err="1" smtClean="0"/>
              <a:t>ァ</a:t>
            </a:r>
            <a:endParaRPr lang="ja-JP" altLang="en-US" sz="2400" dirty="0"/>
          </a:p>
        </p:txBody>
      </p:sp>
      <p:sp>
        <p:nvSpPr>
          <p:cNvPr id="58" name="正方形/長方形 57"/>
          <p:cNvSpPr/>
          <p:nvPr/>
        </p:nvSpPr>
        <p:spPr>
          <a:xfrm>
            <a:off x="1857356" y="428625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１</a:t>
            </a:r>
            <a:r>
              <a:rPr lang="ja-JP" altLang="en-US" sz="2400" dirty="0" err="1" smtClean="0"/>
              <a:t>ィ</a:t>
            </a:r>
            <a:endParaRPr lang="ja-JP" altLang="en-US" sz="2400" dirty="0"/>
          </a:p>
        </p:txBody>
      </p:sp>
      <p:sp>
        <p:nvSpPr>
          <p:cNvPr id="59" name="正方形/長方形 58"/>
          <p:cNvSpPr/>
          <p:nvPr/>
        </p:nvSpPr>
        <p:spPr>
          <a:xfrm>
            <a:off x="2857488" y="2357430"/>
            <a:ext cx="419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３</a:t>
            </a:r>
            <a:endParaRPr lang="ja-JP" altLang="en-US" sz="2400" dirty="0"/>
          </a:p>
        </p:txBody>
      </p:sp>
      <p:grpSp>
        <p:nvGrpSpPr>
          <p:cNvPr id="8" name="グループ化 30"/>
          <p:cNvGrpSpPr/>
          <p:nvPr/>
        </p:nvGrpSpPr>
        <p:grpSpPr>
          <a:xfrm rot="2216767">
            <a:off x="4736250" y="4165087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61" name="角丸四角形 60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4" name="直線コネクタ 63"/>
          <p:cNvCxnSpPr>
            <a:endCxn id="29" idx="0"/>
          </p:cNvCxnSpPr>
          <p:nvPr/>
        </p:nvCxnSpPr>
        <p:spPr>
          <a:xfrm>
            <a:off x="3214678" y="5357826"/>
            <a:ext cx="3077762" cy="41732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stCxn id="48" idx="2"/>
          </p:cNvCxnSpPr>
          <p:nvPr/>
        </p:nvCxnSpPr>
        <p:spPr>
          <a:xfrm rot="5400000" flipH="1" flipV="1">
            <a:off x="2769054" y="4203498"/>
            <a:ext cx="1648749" cy="671258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stCxn id="39" idx="2"/>
          </p:cNvCxnSpPr>
          <p:nvPr/>
        </p:nvCxnSpPr>
        <p:spPr>
          <a:xfrm rot="5400000" flipH="1" flipV="1">
            <a:off x="4840754" y="2417546"/>
            <a:ext cx="291428" cy="231433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endCxn id="29" idx="0"/>
          </p:cNvCxnSpPr>
          <p:nvPr/>
        </p:nvCxnSpPr>
        <p:spPr>
          <a:xfrm rot="16200000" flipH="1">
            <a:off x="5044963" y="4527673"/>
            <a:ext cx="2346151" cy="14880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グループ化 30"/>
          <p:cNvGrpSpPr/>
          <p:nvPr/>
        </p:nvGrpSpPr>
        <p:grpSpPr>
          <a:xfrm rot="2216767">
            <a:off x="5593505" y="2736326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角丸四角形 55"/>
          <p:cNvSpPr/>
          <p:nvPr/>
        </p:nvSpPr>
        <p:spPr>
          <a:xfrm>
            <a:off x="4500562" y="2428868"/>
            <a:ext cx="3643338" cy="221457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2428860" y="428604"/>
            <a:ext cx="4714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右前の人の守る領域</a:t>
            </a:r>
            <a:endParaRPr lang="en-US" altLang="ja-JP" sz="2400" dirty="0" smtClean="0"/>
          </a:p>
          <a:p>
            <a:r>
              <a:rPr lang="ja-JP" altLang="en-US" sz="2400" dirty="0" smtClean="0"/>
              <a:t>（３Ｐの外は無理しなくてよいです）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円/楕円 11"/>
          <p:cNvSpPr/>
          <p:nvPr/>
        </p:nvSpPr>
        <p:spPr>
          <a:xfrm>
            <a:off x="4214810" y="157161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4"/>
          <p:cNvGrpSpPr/>
          <p:nvPr/>
        </p:nvGrpSpPr>
        <p:grpSpPr>
          <a:xfrm rot="21278569">
            <a:off x="4028325" y="4117227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タイトル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285720" y="285728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真ん中の人はフリースローぐらい距離全体（半円分）を守る</a:t>
            </a:r>
            <a:endParaRPr lang="en-US" altLang="ja-JP" sz="2400" dirty="0" smtClean="0"/>
          </a:p>
          <a:p>
            <a:r>
              <a:rPr lang="ja-JP" altLang="en-US" sz="2400" dirty="0" smtClean="0"/>
              <a:t>ボールとゴールを結んだ直線上に位置を取る。</a:t>
            </a:r>
            <a:endParaRPr lang="en-US" altLang="ja-JP" sz="2400" dirty="0" smtClean="0"/>
          </a:p>
          <a:p>
            <a:r>
              <a:rPr lang="ja-JP" altLang="en-US" sz="2400" dirty="0" smtClean="0"/>
              <a:t>ゴールとの距離は下図ぐらいが目安。</a:t>
            </a:r>
            <a:endParaRPr lang="en-US" altLang="ja-JP" sz="2400" dirty="0" smtClean="0"/>
          </a:p>
        </p:txBody>
      </p:sp>
      <p:sp>
        <p:nvSpPr>
          <p:cNvPr id="40" name="台形 39"/>
          <p:cNvSpPr/>
          <p:nvPr/>
        </p:nvSpPr>
        <p:spPr>
          <a:xfrm>
            <a:off x="1928794" y="3571876"/>
            <a:ext cx="5357850" cy="3286124"/>
          </a:xfrm>
          <a:prstGeom prst="trapezoid">
            <a:avLst>
              <a:gd name="adj" fmla="val 46688"/>
            </a:avLst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グループ化 30"/>
          <p:cNvGrpSpPr/>
          <p:nvPr/>
        </p:nvGrpSpPr>
        <p:grpSpPr>
          <a:xfrm rot="2216767">
            <a:off x="5879258" y="5379533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角丸四角形 56"/>
          <p:cNvSpPr/>
          <p:nvPr/>
        </p:nvSpPr>
        <p:spPr>
          <a:xfrm>
            <a:off x="4500562" y="5143512"/>
            <a:ext cx="4071966" cy="171448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2428860" y="428604"/>
            <a:ext cx="4714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右後ろの人の守る領域</a:t>
            </a:r>
            <a:endParaRPr lang="en-US" altLang="ja-JP" sz="2400" dirty="0" smtClean="0"/>
          </a:p>
          <a:p>
            <a:r>
              <a:rPr lang="ja-JP" altLang="en-US" sz="2400" dirty="0" smtClean="0"/>
              <a:t>（３Ｐの外は無理しなくてよいです）</a:t>
            </a:r>
            <a:endParaRPr lang="ja-JP" altLang="en-US" sz="2400" dirty="0"/>
          </a:p>
        </p:txBody>
      </p:sp>
      <p:sp>
        <p:nvSpPr>
          <p:cNvPr id="40" name="二等辺三角形 39"/>
          <p:cNvSpPr/>
          <p:nvPr/>
        </p:nvSpPr>
        <p:spPr>
          <a:xfrm rot="8826835">
            <a:off x="4776805" y="4064633"/>
            <a:ext cx="3448039" cy="2035160"/>
          </a:xfrm>
          <a:prstGeom prst="triangle">
            <a:avLst>
              <a:gd name="adj" fmla="val 6228"/>
            </a:avLst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358246" cy="1214446"/>
          </a:xfrm>
        </p:spPr>
        <p:txBody>
          <a:bodyPr>
            <a:normAutofit fontScale="90000"/>
          </a:bodyPr>
          <a:lstStyle/>
          <a:p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en-US" altLang="ja-JP" sz="2700" dirty="0">
                <a:latin typeface="+mn-ea"/>
                <a:ea typeface="+mn-ea"/>
              </a:rPr>
              <a:t/>
            </a:r>
            <a:br>
              <a:rPr lang="en-US" altLang="ja-JP" sz="2700" dirty="0">
                <a:latin typeface="+mn-ea"/>
                <a:ea typeface="+mn-ea"/>
              </a:rPr>
            </a:b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ja-JP" altLang="en-US" sz="2700" dirty="0">
                <a:latin typeface="+mn-ea"/>
              </a:rPr>
              <a:t>エンドライン際から攻められたら</a:t>
            </a:r>
            <a:r>
              <a:rPr lang="ja-JP" altLang="en-US" sz="2700" dirty="0" smtClean="0">
                <a:latin typeface="+mn-ea"/>
              </a:rPr>
              <a:t>？</a:t>
            </a:r>
            <a:r>
              <a:rPr lang="en-US" altLang="ja-JP" sz="2700" dirty="0" smtClean="0">
                <a:latin typeface="+mn-ea"/>
              </a:rPr>
              <a:t/>
            </a:r>
            <a:br>
              <a:rPr lang="en-US" altLang="ja-JP" sz="2700" dirty="0" smtClean="0">
                <a:latin typeface="+mn-ea"/>
              </a:rPr>
            </a:br>
            <a:r>
              <a:rPr lang="ja-JP" altLang="en-US" sz="2700" dirty="0" smtClean="0">
                <a:latin typeface="+mn-ea"/>
                <a:ea typeface="+mn-ea"/>
              </a:rPr>
              <a:t>下記のような、「１－２－２」になる。</a:t>
            </a: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ja-JP" altLang="en-US" sz="2700" dirty="0" smtClean="0">
                <a:latin typeface="+mn-ea"/>
                <a:ea typeface="+mn-ea"/>
              </a:rPr>
              <a:t>ゾーンでボールに一人しかつかない場合は、</a:t>
            </a: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ja-JP" altLang="en-US" sz="2700" dirty="0" smtClean="0">
                <a:latin typeface="+mn-ea"/>
                <a:ea typeface="+mn-ea"/>
              </a:rPr>
              <a:t>ボール保持者</a:t>
            </a:r>
            <a:r>
              <a:rPr lang="ja-JP" altLang="en-US" sz="2700" dirty="0">
                <a:latin typeface="+mn-ea"/>
                <a:ea typeface="+mn-ea"/>
              </a:rPr>
              <a:t>から</a:t>
            </a:r>
            <a:r>
              <a:rPr lang="ja-JP" altLang="en-US" sz="2700" dirty="0" smtClean="0">
                <a:latin typeface="+mn-ea"/>
                <a:ea typeface="+mn-ea"/>
              </a:rPr>
              <a:t>見て、守りの形は、</a:t>
            </a: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ja-JP" altLang="en-US" sz="2700" dirty="0" smtClean="0">
                <a:latin typeface="+mn-ea"/>
                <a:ea typeface="+mn-ea"/>
              </a:rPr>
              <a:t>「１－３－１」か「１－２－１」になっていると良い。</a:t>
            </a: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7572396" y="5643578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30"/>
          <p:cNvGrpSpPr/>
          <p:nvPr/>
        </p:nvGrpSpPr>
        <p:grpSpPr>
          <a:xfrm rot="4192539">
            <a:off x="5260211" y="3973423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4"/>
          <p:cNvGrpSpPr/>
          <p:nvPr/>
        </p:nvGrpSpPr>
        <p:grpSpPr>
          <a:xfrm rot="5400000">
            <a:off x="5575884" y="5339958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4263414">
            <a:off x="3966826" y="4042060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0"/>
          <p:cNvGrpSpPr/>
          <p:nvPr/>
        </p:nvGrpSpPr>
        <p:grpSpPr>
          <a:xfrm rot="7552568">
            <a:off x="6911488" y="5201318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0"/>
          <p:cNvGrpSpPr/>
          <p:nvPr/>
        </p:nvGrpSpPr>
        <p:grpSpPr>
          <a:xfrm rot="5689455">
            <a:off x="3626182" y="5445964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53" name="角丸四角形 52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29"/>
          <p:cNvGrpSpPr/>
          <p:nvPr/>
        </p:nvGrpSpPr>
        <p:grpSpPr>
          <a:xfrm rot="16633205">
            <a:off x="7382662" y="5501420"/>
            <a:ext cx="1000132" cy="642942"/>
            <a:chOff x="2571736" y="1428736"/>
            <a:chExt cx="1000132" cy="642942"/>
          </a:xfrm>
        </p:grpSpPr>
        <p:sp>
          <p:nvSpPr>
            <p:cNvPr id="50" name="角丸四角形 49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角丸四角形 34"/>
          <p:cNvSpPr/>
          <p:nvPr/>
        </p:nvSpPr>
        <p:spPr>
          <a:xfrm rot="5400000">
            <a:off x="4371826" y="4343554"/>
            <a:ext cx="2995998" cy="1166891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 rot="5400000">
            <a:off x="2950861" y="4477375"/>
            <a:ext cx="2906510" cy="1177626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 rot="5400000">
            <a:off x="6679420" y="5179231"/>
            <a:ext cx="1357322" cy="714381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4071934" y="2928934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２</a:t>
            </a:r>
            <a:endParaRPr lang="ja-JP" altLang="en-US" sz="3600" dirty="0"/>
          </a:p>
        </p:txBody>
      </p:sp>
      <p:sp>
        <p:nvSpPr>
          <p:cNvPr id="46" name="正方形/長方形 45"/>
          <p:cNvSpPr/>
          <p:nvPr/>
        </p:nvSpPr>
        <p:spPr>
          <a:xfrm>
            <a:off x="5500694" y="2714620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２</a:t>
            </a:r>
            <a:endParaRPr lang="ja-JP" altLang="en-US" sz="3600" dirty="0"/>
          </a:p>
        </p:txBody>
      </p:sp>
      <p:sp>
        <p:nvSpPr>
          <p:cNvPr id="56" name="正方形/長方形 55"/>
          <p:cNvSpPr/>
          <p:nvPr/>
        </p:nvSpPr>
        <p:spPr>
          <a:xfrm>
            <a:off x="7143768" y="4143380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/>
              <a:t>１</a:t>
            </a:r>
            <a:endParaRPr lang="ja-JP" alt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72494" cy="928670"/>
          </a:xfrm>
        </p:spPr>
        <p:txBody>
          <a:bodyPr>
            <a:normAutofit fontScale="90000"/>
          </a:bodyPr>
          <a:lstStyle/>
          <a:p>
            <a:r>
              <a:rPr kumimoji="1" lang="ja-JP" altLang="en-US" sz="2400" dirty="0" smtClean="0"/>
              <a:t>ド真ん中から攻められたら？→赤の人の</a:t>
            </a:r>
            <a:r>
              <a:rPr lang="ja-JP" altLang="en-US" sz="2400" dirty="0" smtClean="0"/>
              <a:t>どちら</a:t>
            </a:r>
            <a:r>
              <a:rPr lang="ja-JP" altLang="en-US" sz="2400" dirty="0"/>
              <a:t>か</a:t>
            </a:r>
            <a:r>
              <a:rPr lang="ja-JP" altLang="en-US" sz="2400" dirty="0" smtClean="0"/>
              <a:t>がつく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この場合、残りの４人は全体的に一歩右側に移動する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/>
              <a:t>＝</a:t>
            </a:r>
            <a:r>
              <a:rPr lang="ja-JP" altLang="en-US" sz="2400" dirty="0" smtClean="0"/>
              <a:t>元々、右前の赤がいた</a:t>
            </a:r>
            <a:r>
              <a:rPr lang="en-US" altLang="ja-JP" sz="2400" dirty="0" smtClean="0"/>
              <a:t>『</a:t>
            </a:r>
            <a:r>
              <a:rPr lang="ja-JP" altLang="en-US" sz="2400" dirty="0" smtClean="0"/>
              <a:t>スペースを埋めるように動く</a:t>
            </a:r>
            <a:r>
              <a:rPr lang="en-US" altLang="ja-JP" sz="2400" dirty="0" smtClean="0"/>
              <a:t>』</a:t>
            </a:r>
            <a:br>
              <a:rPr lang="en-US" altLang="ja-JP" sz="2400" dirty="0" smtClean="0"/>
            </a:br>
            <a:r>
              <a:rPr lang="ja-JP" altLang="en-US" sz="2400" dirty="0" smtClean="0"/>
              <a:t>別の言い方をすると、</a:t>
            </a:r>
            <a:r>
              <a:rPr lang="en-US" altLang="ja-JP" sz="2400" dirty="0" smtClean="0"/>
              <a:t>『</a:t>
            </a:r>
            <a:r>
              <a:rPr lang="ja-JP" altLang="en-US" sz="2400" dirty="0" smtClean="0"/>
              <a:t>全体が反時計まわりに回転する</a:t>
            </a:r>
            <a:r>
              <a:rPr lang="en-US" altLang="ja-JP" sz="2400" dirty="0" smtClean="0"/>
              <a:t>』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4286248" y="2071678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30"/>
          <p:cNvGrpSpPr/>
          <p:nvPr/>
        </p:nvGrpSpPr>
        <p:grpSpPr>
          <a:xfrm rot="21084130">
            <a:off x="4185811" y="2428576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4"/>
          <p:cNvGrpSpPr/>
          <p:nvPr/>
        </p:nvGrpSpPr>
        <p:grpSpPr>
          <a:xfrm rot="21278569">
            <a:off x="4528392" y="4260102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2216767">
            <a:off x="2735986" y="3807897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0"/>
          <p:cNvGrpSpPr/>
          <p:nvPr/>
        </p:nvGrpSpPr>
        <p:grpSpPr>
          <a:xfrm rot="2216767">
            <a:off x="6236448" y="4808028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0"/>
          <p:cNvGrpSpPr/>
          <p:nvPr/>
        </p:nvGrpSpPr>
        <p:grpSpPr>
          <a:xfrm rot="2216767">
            <a:off x="3236052" y="5665284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53" name="角丸四角形 52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角丸四角形 55"/>
          <p:cNvSpPr/>
          <p:nvPr/>
        </p:nvSpPr>
        <p:spPr>
          <a:xfrm rot="20284810">
            <a:off x="3778365" y="2334443"/>
            <a:ext cx="1928826" cy="71438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 rot="841185">
            <a:off x="2955123" y="5543739"/>
            <a:ext cx="1628659" cy="76300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角丸四角形 62"/>
          <p:cNvSpPr/>
          <p:nvPr/>
        </p:nvSpPr>
        <p:spPr>
          <a:xfrm rot="1170312">
            <a:off x="2554264" y="4098601"/>
            <a:ext cx="5072098" cy="119503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29"/>
          <p:cNvGrpSpPr/>
          <p:nvPr/>
        </p:nvGrpSpPr>
        <p:grpSpPr>
          <a:xfrm rot="12807919">
            <a:off x="3951989" y="1794070"/>
            <a:ext cx="1000132" cy="642942"/>
            <a:chOff x="2571736" y="1428736"/>
            <a:chExt cx="1000132" cy="642942"/>
          </a:xfrm>
        </p:grpSpPr>
        <p:sp>
          <p:nvSpPr>
            <p:cNvPr id="39" name="角丸四角形 3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3" name="直線矢印コネクタ 42"/>
          <p:cNvCxnSpPr/>
          <p:nvPr/>
        </p:nvCxnSpPr>
        <p:spPr>
          <a:xfrm rot="10800000">
            <a:off x="5286380" y="3000372"/>
            <a:ext cx="1214446" cy="57150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14290"/>
            <a:ext cx="8858280" cy="121444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+mn-ea"/>
                <a:ea typeface="+mn-ea"/>
              </a:rPr>
              <a:t>いつもの形がとれずに崩れちゃったら？</a:t>
            </a:r>
            <a:r>
              <a:rPr kumimoji="1" lang="en-US" altLang="ja-JP" sz="2400" dirty="0" smtClean="0">
                <a:latin typeface="+mn-ea"/>
                <a:ea typeface="+mn-ea"/>
              </a:rPr>
              <a:t/>
            </a:r>
            <a:br>
              <a:rPr kumimoji="1" lang="en-US" altLang="ja-JP" sz="2400" dirty="0" smtClean="0">
                <a:latin typeface="+mn-ea"/>
                <a:ea typeface="+mn-ea"/>
              </a:rPr>
            </a:br>
            <a:r>
              <a:rPr kumimoji="1" lang="ja-JP" altLang="en-US" sz="2400" dirty="0" smtClean="0">
                <a:latin typeface="+mn-ea"/>
                <a:ea typeface="+mn-ea"/>
              </a:rPr>
              <a:t>（右</a:t>
            </a:r>
            <a:r>
              <a:rPr lang="ja-JP" altLang="en-US" sz="2400" dirty="0" smtClean="0">
                <a:latin typeface="+mn-ea"/>
                <a:ea typeface="+mn-ea"/>
              </a:rPr>
              <a:t>後ろの人が前に出ちゃったら？）</a:t>
            </a:r>
            <a:r>
              <a:rPr lang="en-US" altLang="ja-JP" sz="2400" dirty="0">
                <a:latin typeface="+mn-ea"/>
                <a:ea typeface="+mn-ea"/>
              </a:rPr>
              <a:t/>
            </a:r>
            <a:br>
              <a:rPr lang="en-US" altLang="ja-JP" sz="2400" dirty="0">
                <a:latin typeface="+mn-ea"/>
                <a:ea typeface="+mn-ea"/>
              </a:rPr>
            </a:br>
            <a:r>
              <a:rPr lang="ja-JP" altLang="en-US" sz="2400" dirty="0" smtClean="0">
                <a:latin typeface="+mn-ea"/>
                <a:ea typeface="+mn-ea"/>
              </a:rPr>
              <a:t>→真ん中の人がゴールにより近くを守る。エンドライン側に下がる</a:t>
            </a:r>
            <a:endParaRPr kumimoji="1" lang="ja-JP" altLang="en-US" sz="2400" dirty="0">
              <a:latin typeface="+mn-ea"/>
              <a:ea typeface="+mn-ea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7143768" y="300037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30"/>
          <p:cNvGrpSpPr/>
          <p:nvPr/>
        </p:nvGrpSpPr>
        <p:grpSpPr>
          <a:xfrm rot="4192539">
            <a:off x="4379061" y="3307830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4"/>
          <p:cNvGrpSpPr/>
          <p:nvPr/>
        </p:nvGrpSpPr>
        <p:grpSpPr>
          <a:xfrm rot="3887728">
            <a:off x="5218696" y="4768454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4263414">
            <a:off x="3021738" y="4022211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0"/>
          <p:cNvGrpSpPr/>
          <p:nvPr/>
        </p:nvGrpSpPr>
        <p:grpSpPr>
          <a:xfrm rot="2216767">
            <a:off x="6450762" y="3236392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0"/>
          <p:cNvGrpSpPr/>
          <p:nvPr/>
        </p:nvGrpSpPr>
        <p:grpSpPr>
          <a:xfrm rot="2216767">
            <a:off x="3450366" y="5450971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53" name="角丸四角形 52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角丸四角形 56"/>
          <p:cNvSpPr/>
          <p:nvPr/>
        </p:nvSpPr>
        <p:spPr>
          <a:xfrm rot="3319442">
            <a:off x="1475726" y="4040797"/>
            <a:ext cx="4049410" cy="136818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6143636" y="221455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/>
              <a:t>１</a:t>
            </a:r>
            <a:endParaRPr lang="ja-JP" altLang="en-US" sz="3600" dirty="0"/>
          </a:p>
        </p:txBody>
      </p:sp>
      <p:sp>
        <p:nvSpPr>
          <p:cNvPr id="62" name="正方形/長方形 61"/>
          <p:cNvSpPr/>
          <p:nvPr/>
        </p:nvSpPr>
        <p:spPr>
          <a:xfrm>
            <a:off x="3929058" y="2214554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２</a:t>
            </a:r>
            <a:endParaRPr lang="ja-JP" altLang="en-US" sz="3600" dirty="0"/>
          </a:p>
        </p:txBody>
      </p:sp>
      <p:cxnSp>
        <p:nvCxnSpPr>
          <p:cNvPr id="39" name="直線矢印コネクタ 38"/>
          <p:cNvCxnSpPr/>
          <p:nvPr/>
        </p:nvCxnSpPr>
        <p:spPr>
          <a:xfrm rot="5400000">
            <a:off x="5357818" y="4786322"/>
            <a:ext cx="785818" cy="7143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endCxn id="48" idx="2"/>
          </p:cNvCxnSpPr>
          <p:nvPr/>
        </p:nvCxnSpPr>
        <p:spPr>
          <a:xfrm rot="5400000" flipH="1" flipV="1">
            <a:off x="5525092" y="4553286"/>
            <a:ext cx="2137465" cy="471749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角丸四角形 44"/>
          <p:cNvSpPr/>
          <p:nvPr/>
        </p:nvSpPr>
        <p:spPr>
          <a:xfrm rot="3319442">
            <a:off x="3420796" y="4008413"/>
            <a:ext cx="4383635" cy="1212253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 rot="3319442">
            <a:off x="6217793" y="2970743"/>
            <a:ext cx="1336578" cy="103014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" name="グループ化 29"/>
          <p:cNvGrpSpPr/>
          <p:nvPr/>
        </p:nvGrpSpPr>
        <p:grpSpPr>
          <a:xfrm rot="13616822">
            <a:off x="6862800" y="2692266"/>
            <a:ext cx="1000132" cy="642942"/>
            <a:chOff x="2571736" y="1428736"/>
            <a:chExt cx="1000132" cy="642942"/>
          </a:xfrm>
        </p:grpSpPr>
        <p:sp>
          <p:nvSpPr>
            <p:cNvPr id="50" name="角丸四角形 49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3" name="正方形/長方形 62"/>
          <p:cNvSpPr/>
          <p:nvPr/>
        </p:nvSpPr>
        <p:spPr>
          <a:xfrm>
            <a:off x="2071670" y="2428868"/>
            <a:ext cx="571504" cy="655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２</a:t>
            </a:r>
            <a:endParaRPr lang="ja-JP" altLang="en-US" sz="3600" dirty="0"/>
          </a:p>
        </p:txBody>
      </p:sp>
      <p:sp>
        <p:nvSpPr>
          <p:cNvPr id="64" name="サブタイトル 2"/>
          <p:cNvSpPr txBox="1">
            <a:spLocks/>
          </p:cNvSpPr>
          <p:nvPr/>
        </p:nvSpPr>
        <p:spPr>
          <a:xfrm>
            <a:off x="357158" y="1500174"/>
            <a:ext cx="821537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（元</a:t>
            </a:r>
            <a:r>
              <a:rPr kumimoji="1" lang="ja-JP" alt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（ページ９）の形に戻るに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は、直前にボールに付いていた人、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つまり、元々、右前の</a:t>
            </a:r>
            <a:r>
              <a:rPr lang="ja-JP" altLang="en-US" sz="2400" dirty="0"/>
              <a:t>赤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の人が、再度ボールに急いでつく）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358246" cy="1214446"/>
          </a:xfrm>
        </p:spPr>
        <p:txBody>
          <a:bodyPr>
            <a:normAutofit fontScale="90000"/>
          </a:bodyPr>
          <a:lstStyle/>
          <a:p>
            <a:r>
              <a:rPr lang="ja-JP" altLang="en-US" sz="2700" dirty="0" smtClean="0">
                <a:latin typeface="+mn-ea"/>
                <a:ea typeface="+mn-ea"/>
              </a:rPr>
              <a:t>さらにエンドライン際にボールがパスされ、</a:t>
            </a: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ja-JP" altLang="en-US" sz="2700" dirty="0" smtClean="0">
                <a:latin typeface="+mn-ea"/>
                <a:ea typeface="+mn-ea"/>
              </a:rPr>
              <a:t>真ん中の人がつりだされたら？</a:t>
            </a:r>
            <a:r>
              <a:rPr lang="en-US" altLang="ja-JP" sz="2700" dirty="0" smtClean="0">
                <a:latin typeface="+mn-ea"/>
                <a:ea typeface="+mn-ea"/>
              </a:rPr>
              <a:t/>
            </a:r>
            <a:br>
              <a:rPr lang="en-US" altLang="ja-JP" sz="2700" dirty="0" smtClean="0">
                <a:latin typeface="+mn-ea"/>
                <a:ea typeface="+mn-ea"/>
              </a:rPr>
            </a:br>
            <a:r>
              <a:rPr lang="ja-JP" altLang="en-US" sz="2700" dirty="0" smtClean="0">
                <a:latin typeface="+mn-ea"/>
                <a:ea typeface="+mn-ea"/>
              </a:rPr>
              <a:t>→残りの４人みんな台形の中へ。特に元々が後ろを守っていた２人（緑）はボール側のゴール付近を急いで守る。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7572396" y="5643578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30"/>
          <p:cNvGrpSpPr/>
          <p:nvPr/>
        </p:nvGrpSpPr>
        <p:grpSpPr>
          <a:xfrm rot="4192539">
            <a:off x="4474393" y="3616232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4"/>
          <p:cNvGrpSpPr/>
          <p:nvPr/>
        </p:nvGrpSpPr>
        <p:grpSpPr>
          <a:xfrm rot="3887728">
            <a:off x="6718892" y="5554272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4263414">
            <a:off x="3466761" y="4470689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0"/>
          <p:cNvGrpSpPr/>
          <p:nvPr/>
        </p:nvGrpSpPr>
        <p:grpSpPr>
          <a:xfrm rot="7552568">
            <a:off x="5522069" y="4450839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0"/>
          <p:cNvGrpSpPr/>
          <p:nvPr/>
        </p:nvGrpSpPr>
        <p:grpSpPr>
          <a:xfrm rot="4735819">
            <a:off x="4807687" y="5236658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53" name="角丸四角形 52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9" name="直線矢印コネクタ 38"/>
          <p:cNvCxnSpPr>
            <a:endCxn id="36" idx="2"/>
          </p:cNvCxnSpPr>
          <p:nvPr/>
        </p:nvCxnSpPr>
        <p:spPr>
          <a:xfrm>
            <a:off x="5643569" y="5036362"/>
            <a:ext cx="1392347" cy="92653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5400000">
            <a:off x="5888210" y="3530764"/>
            <a:ext cx="1368110" cy="1285882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29"/>
          <p:cNvGrpSpPr/>
          <p:nvPr/>
        </p:nvGrpSpPr>
        <p:grpSpPr>
          <a:xfrm rot="16633205">
            <a:off x="7382662" y="5501420"/>
            <a:ext cx="1000132" cy="642942"/>
            <a:chOff x="2571736" y="1428736"/>
            <a:chExt cx="1000132" cy="642942"/>
          </a:xfrm>
        </p:grpSpPr>
        <p:sp>
          <p:nvSpPr>
            <p:cNvPr id="50" name="角丸四角形 49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円/楕円 43"/>
          <p:cNvSpPr/>
          <p:nvPr/>
        </p:nvSpPr>
        <p:spPr>
          <a:xfrm rot="8044465">
            <a:off x="4762084" y="4517772"/>
            <a:ext cx="1785950" cy="1285884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矢印コネクタ 46"/>
          <p:cNvCxnSpPr/>
          <p:nvPr/>
        </p:nvCxnSpPr>
        <p:spPr>
          <a:xfrm flipV="1">
            <a:off x="3857620" y="5429264"/>
            <a:ext cx="1438286" cy="428628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サブタイトル 2"/>
          <p:cNvSpPr txBox="1">
            <a:spLocks/>
          </p:cNvSpPr>
          <p:nvPr/>
        </p:nvSpPr>
        <p:spPr>
          <a:xfrm>
            <a:off x="285720" y="1500174"/>
            <a:ext cx="8429684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（元（ページ１４）の形に戻るには、直前にボールに付いていた人、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つまり、元々、右後ろの緑の人が、再度ボールに急いでつく。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6429388" y="264318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29"/>
          <p:cNvGrpSpPr/>
          <p:nvPr/>
        </p:nvGrpSpPr>
        <p:grpSpPr>
          <a:xfrm rot="13616822">
            <a:off x="6143636" y="2428868"/>
            <a:ext cx="1000132" cy="642942"/>
            <a:chOff x="2571736" y="1428736"/>
            <a:chExt cx="1000132" cy="642942"/>
          </a:xfrm>
        </p:grpSpPr>
        <p:sp>
          <p:nvSpPr>
            <p:cNvPr id="15" name="角丸四角形 14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2216767">
            <a:off x="5711305" y="2980539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4"/>
          <p:cNvGrpSpPr/>
          <p:nvPr/>
        </p:nvGrpSpPr>
        <p:grpSpPr>
          <a:xfrm rot="3594603">
            <a:off x="4600795" y="4344320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1071538" y="571480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前ページの形から、上に戻されたら、元の形に戻る。</a:t>
            </a:r>
            <a:endParaRPr lang="ja-JP" altLang="en-US" sz="2400" dirty="0"/>
          </a:p>
        </p:txBody>
      </p:sp>
      <p:grpSp>
        <p:nvGrpSpPr>
          <p:cNvPr id="7" name="グループ化 30"/>
          <p:cNvGrpSpPr/>
          <p:nvPr/>
        </p:nvGrpSpPr>
        <p:grpSpPr>
          <a:xfrm rot="2216767">
            <a:off x="5879259" y="5379532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30"/>
          <p:cNvGrpSpPr/>
          <p:nvPr/>
        </p:nvGrpSpPr>
        <p:grpSpPr>
          <a:xfrm rot="2216767">
            <a:off x="3450364" y="3236393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9" name="角丸四角形 3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30"/>
          <p:cNvGrpSpPr/>
          <p:nvPr/>
        </p:nvGrpSpPr>
        <p:grpSpPr>
          <a:xfrm rot="2216767">
            <a:off x="2878863" y="4879466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2" name="角丸四角形 51"/>
          <p:cNvSpPr/>
          <p:nvPr/>
        </p:nvSpPr>
        <p:spPr>
          <a:xfrm rot="2593345">
            <a:off x="2607820" y="4020278"/>
            <a:ext cx="5072098" cy="107157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角丸四角形 52"/>
          <p:cNvSpPr/>
          <p:nvPr/>
        </p:nvSpPr>
        <p:spPr>
          <a:xfrm rot="2231647">
            <a:off x="5350133" y="2752346"/>
            <a:ext cx="1643074" cy="100013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 rot="2231647">
            <a:off x="2492612" y="4681172"/>
            <a:ext cx="1643074" cy="100013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5143504" y="2143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１</a:t>
            </a:r>
            <a:r>
              <a:rPr lang="ja-JP" altLang="en-US" sz="2400" dirty="0" err="1" smtClean="0"/>
              <a:t>ァ</a:t>
            </a:r>
            <a:endParaRPr lang="ja-JP" altLang="en-US" sz="2400" dirty="0"/>
          </a:p>
        </p:txBody>
      </p:sp>
      <p:sp>
        <p:nvSpPr>
          <p:cNvPr id="58" name="正方形/長方形 57"/>
          <p:cNvSpPr/>
          <p:nvPr/>
        </p:nvSpPr>
        <p:spPr>
          <a:xfrm>
            <a:off x="1857356" y="428625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１</a:t>
            </a:r>
            <a:r>
              <a:rPr lang="ja-JP" altLang="en-US" sz="2400" dirty="0" err="1" smtClean="0"/>
              <a:t>ィ</a:t>
            </a:r>
            <a:endParaRPr lang="ja-JP" altLang="en-US" sz="2400" dirty="0"/>
          </a:p>
        </p:txBody>
      </p:sp>
      <p:sp>
        <p:nvSpPr>
          <p:cNvPr id="59" name="正方形/長方形 58"/>
          <p:cNvSpPr/>
          <p:nvPr/>
        </p:nvSpPr>
        <p:spPr>
          <a:xfrm>
            <a:off x="2857488" y="2357430"/>
            <a:ext cx="419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３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7772400" cy="1470025"/>
          </a:xfrm>
        </p:spPr>
        <p:txBody>
          <a:bodyPr/>
          <a:lstStyle/>
          <a:p>
            <a:r>
              <a:rPr lang="ja-JP" altLang="en-US" dirty="0" smtClean="0"/>
              <a:t>ディフェンス編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286776" cy="4786346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①ワンツーマン（特定の人につく）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ボールを持っている人にはものすごく近距離でつく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ボール</a:t>
            </a:r>
            <a:r>
              <a:rPr lang="ja-JP" altLang="en-US" dirty="0">
                <a:solidFill>
                  <a:schemeClr val="tx1"/>
                </a:solidFill>
              </a:rPr>
              <a:t>を持っていない人</a:t>
            </a:r>
            <a:r>
              <a:rPr lang="ja-JP" altLang="en-US" dirty="0" smtClean="0">
                <a:solidFill>
                  <a:schemeClr val="tx1"/>
                </a:solidFill>
              </a:rPr>
              <a:t>につく場合：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ボール・ゴール・マークマンを結んだ三角形の真ん中らへんにいる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「重要</a:t>
            </a:r>
            <a:r>
              <a:rPr lang="ja-JP" altLang="en-US" dirty="0" smtClean="0">
                <a:solidFill>
                  <a:schemeClr val="tx1"/>
                </a:solidFill>
              </a:rPr>
              <a:t>事項</a:t>
            </a:r>
            <a:r>
              <a:rPr lang="ja-JP" altLang="en-US" dirty="0">
                <a:solidFill>
                  <a:schemeClr val="tx1"/>
                </a:solidFill>
              </a:rPr>
              <a:t>」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ボールとマークマンの両方を視野に入れとくこと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928670"/>
          </a:xfrm>
        </p:spPr>
        <p:txBody>
          <a:bodyPr/>
          <a:lstStyle/>
          <a:p>
            <a:r>
              <a:rPr kumimoji="1" lang="ja-JP" altLang="en-US" dirty="0" smtClean="0"/>
              <a:t>ワンツーマン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4214810" y="2143116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29"/>
          <p:cNvGrpSpPr/>
          <p:nvPr/>
        </p:nvGrpSpPr>
        <p:grpSpPr>
          <a:xfrm rot="10800000">
            <a:off x="3857620" y="1857364"/>
            <a:ext cx="1000132" cy="642942"/>
            <a:chOff x="2571736" y="1428736"/>
            <a:chExt cx="1000132" cy="642942"/>
          </a:xfrm>
        </p:grpSpPr>
        <p:sp>
          <p:nvSpPr>
            <p:cNvPr id="15" name="角丸四角形 14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3857620" y="2571744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 rot="19799662">
            <a:off x="2736916" y="4207495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 rot="6219758">
            <a:off x="787651" y="5312451"/>
            <a:ext cx="1000132" cy="642942"/>
            <a:chOff x="2571736" y="1428736"/>
            <a:chExt cx="1000132" cy="642942"/>
          </a:xfrm>
        </p:grpSpPr>
        <p:sp>
          <p:nvSpPr>
            <p:cNvPr id="40" name="角丸四角形 39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4" name="直線コネクタ 43"/>
          <p:cNvCxnSpPr>
            <a:stCxn id="15" idx="0"/>
          </p:cNvCxnSpPr>
          <p:nvPr/>
        </p:nvCxnSpPr>
        <p:spPr>
          <a:xfrm rot="16200000" flipH="1">
            <a:off x="2510570" y="3939339"/>
            <a:ext cx="3933417" cy="18944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142976" y="5715016"/>
            <a:ext cx="3429024" cy="285752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15" idx="0"/>
          </p:cNvCxnSpPr>
          <p:nvPr/>
        </p:nvCxnSpPr>
        <p:spPr>
          <a:xfrm rot="5400000">
            <a:off x="960056" y="2296841"/>
            <a:ext cx="3651989" cy="3193012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928662" y="928670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ボール・ゴール・マークマンを結んだ三角形の真ん中にいる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928670"/>
          </a:xfrm>
        </p:spPr>
        <p:txBody>
          <a:bodyPr/>
          <a:lstStyle/>
          <a:p>
            <a:r>
              <a:rPr kumimoji="1" lang="ja-JP" altLang="en-US" dirty="0" smtClean="0"/>
              <a:t>ワンツーマン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4214810" y="2143116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29"/>
          <p:cNvGrpSpPr/>
          <p:nvPr/>
        </p:nvGrpSpPr>
        <p:grpSpPr>
          <a:xfrm rot="10800000">
            <a:off x="3857620" y="1857364"/>
            <a:ext cx="1000132" cy="642942"/>
            <a:chOff x="2571736" y="1428736"/>
            <a:chExt cx="1000132" cy="642942"/>
          </a:xfrm>
        </p:grpSpPr>
        <p:sp>
          <p:nvSpPr>
            <p:cNvPr id="15" name="角丸四角形 14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>
            <a:off x="3857620" y="2571744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4"/>
          <p:cNvGrpSpPr/>
          <p:nvPr/>
        </p:nvGrpSpPr>
        <p:grpSpPr>
          <a:xfrm rot="19009542">
            <a:off x="2299123" y="4612820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8"/>
          <p:cNvGrpSpPr/>
          <p:nvPr/>
        </p:nvGrpSpPr>
        <p:grpSpPr>
          <a:xfrm rot="6219758">
            <a:off x="787651" y="5312451"/>
            <a:ext cx="1000132" cy="642942"/>
            <a:chOff x="2571736" y="1428736"/>
            <a:chExt cx="1000132" cy="642942"/>
          </a:xfrm>
        </p:grpSpPr>
        <p:sp>
          <p:nvSpPr>
            <p:cNvPr id="40" name="角丸四角形 39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4" name="直線コネクタ 43"/>
          <p:cNvCxnSpPr>
            <a:stCxn id="15" idx="0"/>
          </p:cNvCxnSpPr>
          <p:nvPr/>
        </p:nvCxnSpPr>
        <p:spPr>
          <a:xfrm rot="16200000" flipH="1">
            <a:off x="2510570" y="3939339"/>
            <a:ext cx="3933417" cy="18944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142976" y="5715016"/>
            <a:ext cx="3429024" cy="285752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15" idx="0"/>
          </p:cNvCxnSpPr>
          <p:nvPr/>
        </p:nvCxnSpPr>
        <p:spPr>
          <a:xfrm rot="5400000">
            <a:off x="960056" y="2296841"/>
            <a:ext cx="3651989" cy="3193012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2357422" y="857232"/>
            <a:ext cx="614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一歩マークマンよりの位置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928670"/>
          </a:xfrm>
        </p:spPr>
        <p:txBody>
          <a:bodyPr/>
          <a:lstStyle/>
          <a:p>
            <a:r>
              <a:rPr kumimoji="1" lang="ja-JP" altLang="en-US" dirty="0" smtClean="0"/>
              <a:t>ワンツーマン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6429388" y="264318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29"/>
          <p:cNvGrpSpPr/>
          <p:nvPr/>
        </p:nvGrpSpPr>
        <p:grpSpPr>
          <a:xfrm rot="13616822">
            <a:off x="6143636" y="2428868"/>
            <a:ext cx="1000132" cy="642942"/>
            <a:chOff x="2571736" y="1428736"/>
            <a:chExt cx="1000132" cy="642942"/>
          </a:xfrm>
        </p:grpSpPr>
        <p:sp>
          <p:nvSpPr>
            <p:cNvPr id="15" name="角丸四角形 14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2216767">
            <a:off x="5711305" y="2980539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4"/>
          <p:cNvGrpSpPr/>
          <p:nvPr/>
        </p:nvGrpSpPr>
        <p:grpSpPr>
          <a:xfrm rot="21278569">
            <a:off x="3671136" y="4474417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8"/>
          <p:cNvGrpSpPr/>
          <p:nvPr/>
        </p:nvGrpSpPr>
        <p:grpSpPr>
          <a:xfrm rot="6219758">
            <a:off x="787651" y="5312451"/>
            <a:ext cx="1000132" cy="642942"/>
            <a:chOff x="2571736" y="1428736"/>
            <a:chExt cx="1000132" cy="642942"/>
          </a:xfrm>
        </p:grpSpPr>
        <p:sp>
          <p:nvSpPr>
            <p:cNvPr id="40" name="角丸四角形 39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4" name="直線コネクタ 43"/>
          <p:cNvCxnSpPr/>
          <p:nvPr/>
        </p:nvCxnSpPr>
        <p:spPr>
          <a:xfrm rot="5400000">
            <a:off x="3857621" y="3214688"/>
            <a:ext cx="3429026" cy="2143139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142976" y="5715016"/>
            <a:ext cx="3429024" cy="285752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rot="10800000" flipV="1">
            <a:off x="1214414" y="2571744"/>
            <a:ext cx="5407590" cy="314327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928662" y="928670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ボール・ゴール・マークマンを結んだ三角形の真ん中にいる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928670"/>
          </a:xfrm>
        </p:spPr>
        <p:txBody>
          <a:bodyPr/>
          <a:lstStyle/>
          <a:p>
            <a:r>
              <a:rPr kumimoji="1" lang="ja-JP" altLang="en-US" dirty="0" smtClean="0"/>
              <a:t>ワンツーマン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6429388" y="264318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29"/>
          <p:cNvGrpSpPr/>
          <p:nvPr/>
        </p:nvGrpSpPr>
        <p:grpSpPr>
          <a:xfrm rot="13616822">
            <a:off x="6143636" y="2428868"/>
            <a:ext cx="1000132" cy="642942"/>
            <a:chOff x="2571736" y="1428736"/>
            <a:chExt cx="1000132" cy="642942"/>
          </a:xfrm>
        </p:grpSpPr>
        <p:sp>
          <p:nvSpPr>
            <p:cNvPr id="15" name="角丸四角形 14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2216767">
            <a:off x="5711305" y="2980539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4"/>
          <p:cNvGrpSpPr/>
          <p:nvPr/>
        </p:nvGrpSpPr>
        <p:grpSpPr>
          <a:xfrm rot="21278569">
            <a:off x="3385384" y="4688730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38"/>
          <p:cNvGrpSpPr/>
          <p:nvPr/>
        </p:nvGrpSpPr>
        <p:grpSpPr>
          <a:xfrm rot="6219758">
            <a:off x="787651" y="5312451"/>
            <a:ext cx="1000132" cy="642942"/>
            <a:chOff x="2571736" y="1428736"/>
            <a:chExt cx="1000132" cy="642942"/>
          </a:xfrm>
        </p:grpSpPr>
        <p:sp>
          <p:nvSpPr>
            <p:cNvPr id="40" name="角丸四角形 39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4" name="直線コネクタ 43"/>
          <p:cNvCxnSpPr/>
          <p:nvPr/>
        </p:nvCxnSpPr>
        <p:spPr>
          <a:xfrm rot="5400000">
            <a:off x="3857621" y="3214688"/>
            <a:ext cx="3429026" cy="2143139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142976" y="5715016"/>
            <a:ext cx="3429024" cy="285752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rot="10800000" flipV="1">
            <a:off x="1214414" y="2571744"/>
            <a:ext cx="5407590" cy="314327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2357422" y="857232"/>
            <a:ext cx="614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一歩マークマンよりの位置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7772400" cy="1470025"/>
          </a:xfrm>
        </p:spPr>
        <p:txBody>
          <a:bodyPr/>
          <a:lstStyle/>
          <a:p>
            <a:r>
              <a:rPr lang="ja-JP" altLang="en-US" dirty="0" smtClean="0"/>
              <a:t>ディフェンス編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286776" cy="478634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①ゾーン（場所を</a:t>
            </a:r>
            <a:r>
              <a:rPr lang="ja-JP" altLang="en-US" dirty="0">
                <a:solidFill>
                  <a:schemeClr val="tx1"/>
                </a:solidFill>
              </a:rPr>
              <a:t>守る</a:t>
            </a:r>
            <a:r>
              <a:rPr kumimoji="1" lang="ja-JP" altLang="en-US" dirty="0" smtClean="0">
                <a:solidFill>
                  <a:schemeClr val="tx1"/>
                </a:solidFill>
              </a:rPr>
              <a:t>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ボールを持っている人には最低一人がすごく近距離でつく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ボール</a:t>
            </a:r>
            <a:r>
              <a:rPr lang="ja-JP" altLang="en-US" dirty="0">
                <a:solidFill>
                  <a:schemeClr val="tx1"/>
                </a:solidFill>
              </a:rPr>
              <a:t>を持っていない人</a:t>
            </a:r>
            <a:r>
              <a:rPr lang="ja-JP" altLang="en-US" dirty="0" smtClean="0">
                <a:solidFill>
                  <a:schemeClr val="tx1"/>
                </a:solidFill>
              </a:rPr>
              <a:t>につく場合：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自分の守るべき「場所」に集中する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一般的に多い「２－１－２」を例にする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（当サークルも↑を採用します）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928670"/>
          </a:xfrm>
        </p:spPr>
        <p:txBody>
          <a:bodyPr/>
          <a:lstStyle/>
          <a:p>
            <a:r>
              <a:rPr kumimoji="1" lang="ja-JP" altLang="en-US" dirty="0" smtClean="0"/>
              <a:t>２</a:t>
            </a:r>
            <a:r>
              <a:rPr kumimoji="1" lang="ja-JP" altLang="en-US" sz="2400" dirty="0" smtClean="0"/>
              <a:t>ァ</a:t>
            </a:r>
            <a:r>
              <a:rPr kumimoji="1" lang="ja-JP" altLang="en-US" dirty="0" smtClean="0"/>
              <a:t>－１－２</a:t>
            </a:r>
            <a:r>
              <a:rPr kumimoji="1" lang="ja-JP" altLang="en-US" sz="2400" dirty="0" err="1" smtClean="0"/>
              <a:t>ゥ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4214810" y="157161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30"/>
          <p:cNvGrpSpPr/>
          <p:nvPr/>
        </p:nvGrpSpPr>
        <p:grpSpPr>
          <a:xfrm rot="2216767">
            <a:off x="5593505" y="2736326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4"/>
          <p:cNvGrpSpPr/>
          <p:nvPr/>
        </p:nvGrpSpPr>
        <p:grpSpPr>
          <a:xfrm rot="21278569">
            <a:off x="4028325" y="4117227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30"/>
          <p:cNvGrpSpPr/>
          <p:nvPr/>
        </p:nvGrpSpPr>
        <p:grpSpPr>
          <a:xfrm rot="2216767">
            <a:off x="2450233" y="2807764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6" name="グループ化 30"/>
          <p:cNvGrpSpPr/>
          <p:nvPr/>
        </p:nvGrpSpPr>
        <p:grpSpPr>
          <a:xfrm rot="2216767">
            <a:off x="5879258" y="5379533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30"/>
          <p:cNvGrpSpPr/>
          <p:nvPr/>
        </p:nvGrpSpPr>
        <p:grpSpPr>
          <a:xfrm rot="2216767">
            <a:off x="2164482" y="5450971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53" name="角丸四角形 52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角丸四角形 55"/>
          <p:cNvSpPr/>
          <p:nvPr/>
        </p:nvSpPr>
        <p:spPr>
          <a:xfrm>
            <a:off x="1928794" y="2428868"/>
            <a:ext cx="5072098" cy="107157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2000232" y="5143512"/>
            <a:ext cx="5072098" cy="107157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357158" y="2643182"/>
            <a:ext cx="849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/>
              <a:t>２</a:t>
            </a:r>
            <a:r>
              <a:rPr lang="ja-JP" altLang="en-US" sz="3600" dirty="0" err="1" smtClean="0"/>
              <a:t>ァ</a:t>
            </a:r>
            <a:endParaRPr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642910" y="4214818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/>
              <a:t>１</a:t>
            </a:r>
            <a:endParaRPr lang="ja-JP" altLang="en-US" sz="3600" dirty="0"/>
          </a:p>
        </p:txBody>
      </p:sp>
      <p:sp>
        <p:nvSpPr>
          <p:cNvPr id="62" name="正方形/長方形 61"/>
          <p:cNvSpPr/>
          <p:nvPr/>
        </p:nvSpPr>
        <p:spPr>
          <a:xfrm>
            <a:off x="428596" y="5429264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２</a:t>
            </a:r>
            <a:r>
              <a:rPr lang="ja-JP" altLang="en-US" sz="3600" dirty="0" err="1" smtClean="0"/>
              <a:t>ゥ</a:t>
            </a:r>
            <a:endParaRPr lang="ja-JP" altLang="en-US" sz="3600" dirty="0"/>
          </a:p>
        </p:txBody>
      </p:sp>
      <p:sp>
        <p:nvSpPr>
          <p:cNvPr id="63" name="角丸四角形 62"/>
          <p:cNvSpPr/>
          <p:nvPr/>
        </p:nvSpPr>
        <p:spPr>
          <a:xfrm>
            <a:off x="1928794" y="3857628"/>
            <a:ext cx="5072098" cy="107157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0273"/>
            <a:ext cx="9144000" cy="522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928670"/>
          </a:xfrm>
        </p:spPr>
        <p:txBody>
          <a:bodyPr/>
          <a:lstStyle/>
          <a:p>
            <a:r>
              <a:rPr lang="ja-JP" altLang="en-US" dirty="0"/>
              <a:t>２</a:t>
            </a:r>
            <a:r>
              <a:rPr lang="ja-JP" altLang="en-US" sz="2400" dirty="0"/>
              <a:t>ァ</a:t>
            </a:r>
            <a:r>
              <a:rPr lang="ja-JP" altLang="en-US" dirty="0"/>
              <a:t>－１－２</a:t>
            </a:r>
            <a:r>
              <a:rPr lang="ja-JP" altLang="en-US" sz="2400" dirty="0" err="1"/>
              <a:t>ゥ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6429388" y="264318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29"/>
          <p:cNvGrpSpPr/>
          <p:nvPr/>
        </p:nvGrpSpPr>
        <p:grpSpPr>
          <a:xfrm rot="13616822">
            <a:off x="6143636" y="2428868"/>
            <a:ext cx="1000132" cy="642942"/>
            <a:chOff x="2571736" y="1428736"/>
            <a:chExt cx="1000132" cy="642942"/>
          </a:xfrm>
        </p:grpSpPr>
        <p:sp>
          <p:nvSpPr>
            <p:cNvPr id="15" name="角丸四角形 14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0"/>
          <p:cNvGrpSpPr/>
          <p:nvPr/>
        </p:nvGrpSpPr>
        <p:grpSpPr>
          <a:xfrm rot="2216767">
            <a:off x="5711305" y="2980539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2" name="角丸四角形 31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4"/>
          <p:cNvGrpSpPr/>
          <p:nvPr/>
        </p:nvGrpSpPr>
        <p:grpSpPr>
          <a:xfrm rot="3594603">
            <a:off x="4600795" y="4344320"/>
            <a:ext cx="1000132" cy="642942"/>
            <a:chOff x="2571736" y="1428736"/>
            <a:chExt cx="1000132" cy="642942"/>
          </a:xfrm>
          <a:solidFill>
            <a:schemeClr val="tx1"/>
          </a:solidFill>
        </p:grpSpPr>
        <p:sp>
          <p:nvSpPr>
            <p:cNvPr id="36" name="角丸四角形 35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2357422" y="857232"/>
            <a:ext cx="614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普通は「１ァ－３－１ィ」に見える</a:t>
            </a:r>
            <a:endParaRPr lang="ja-JP" altLang="en-US" sz="2400" dirty="0"/>
          </a:p>
        </p:txBody>
      </p:sp>
      <p:grpSp>
        <p:nvGrpSpPr>
          <p:cNvPr id="7" name="グループ化 30"/>
          <p:cNvGrpSpPr/>
          <p:nvPr/>
        </p:nvGrpSpPr>
        <p:grpSpPr>
          <a:xfrm rot="2216767">
            <a:off x="5879259" y="5379532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29" name="角丸四角形 2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30"/>
          <p:cNvGrpSpPr/>
          <p:nvPr/>
        </p:nvGrpSpPr>
        <p:grpSpPr>
          <a:xfrm rot="2216767">
            <a:off x="3450364" y="3236393"/>
            <a:ext cx="1000132" cy="642942"/>
            <a:chOff x="2571736" y="1428736"/>
            <a:chExt cx="1000132" cy="642942"/>
          </a:xfrm>
          <a:solidFill>
            <a:srgbClr val="FF0000"/>
          </a:solidFill>
        </p:grpSpPr>
        <p:sp>
          <p:nvSpPr>
            <p:cNvPr id="39" name="角丸四角形 38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30"/>
          <p:cNvGrpSpPr/>
          <p:nvPr/>
        </p:nvGrpSpPr>
        <p:grpSpPr>
          <a:xfrm rot="2216767">
            <a:off x="2878863" y="4879466"/>
            <a:ext cx="1000132" cy="642942"/>
            <a:chOff x="2571736" y="1428736"/>
            <a:chExt cx="1000132" cy="642942"/>
          </a:xfrm>
          <a:solidFill>
            <a:schemeClr val="accent3">
              <a:lumMod val="75000"/>
            </a:schemeClr>
          </a:solidFill>
        </p:grpSpPr>
        <p:sp>
          <p:nvSpPr>
            <p:cNvPr id="48" name="角丸四角形 47"/>
            <p:cNvSpPr/>
            <p:nvPr/>
          </p:nvSpPr>
          <p:spPr>
            <a:xfrm rot="20653566">
              <a:off x="2664685" y="1859904"/>
              <a:ext cx="790268" cy="9481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2571736" y="1643050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286116" y="1428736"/>
              <a:ext cx="285752" cy="4286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2" name="角丸四角形 51"/>
          <p:cNvSpPr/>
          <p:nvPr/>
        </p:nvSpPr>
        <p:spPr>
          <a:xfrm rot="2593345">
            <a:off x="2607820" y="4020278"/>
            <a:ext cx="5072098" cy="107157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角丸四角形 52"/>
          <p:cNvSpPr/>
          <p:nvPr/>
        </p:nvSpPr>
        <p:spPr>
          <a:xfrm rot="2231647">
            <a:off x="5350133" y="2752346"/>
            <a:ext cx="1643074" cy="100013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 rot="2231647">
            <a:off x="2492612" y="4681172"/>
            <a:ext cx="1643074" cy="100013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5143504" y="2143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１</a:t>
            </a:r>
            <a:r>
              <a:rPr lang="ja-JP" altLang="en-US" sz="2400" dirty="0" err="1" smtClean="0"/>
              <a:t>ァ</a:t>
            </a:r>
            <a:endParaRPr lang="ja-JP" altLang="en-US" sz="2400" dirty="0"/>
          </a:p>
        </p:txBody>
      </p:sp>
      <p:sp>
        <p:nvSpPr>
          <p:cNvPr id="58" name="正方形/長方形 57"/>
          <p:cNvSpPr/>
          <p:nvPr/>
        </p:nvSpPr>
        <p:spPr>
          <a:xfrm>
            <a:off x="1857356" y="428625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１</a:t>
            </a:r>
            <a:r>
              <a:rPr lang="ja-JP" altLang="en-US" sz="2400" dirty="0" err="1" smtClean="0"/>
              <a:t>ィ</a:t>
            </a:r>
            <a:endParaRPr lang="ja-JP" altLang="en-US" sz="2400" dirty="0"/>
          </a:p>
        </p:txBody>
      </p:sp>
      <p:sp>
        <p:nvSpPr>
          <p:cNvPr id="59" name="正方形/長方形 58"/>
          <p:cNvSpPr/>
          <p:nvPr/>
        </p:nvSpPr>
        <p:spPr>
          <a:xfrm>
            <a:off x="2857488" y="2357430"/>
            <a:ext cx="419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３</a:t>
            </a:r>
            <a:endParaRPr lang="ja-JP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431</Words>
  <Application>Microsoft Office PowerPoint</Application>
  <PresentationFormat>画面に合わせる (4:3)</PresentationFormat>
  <Paragraphs>83</Paragraphs>
  <Slides>18</Slides>
  <Notes>18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テーマ</vt:lpstr>
      <vt:lpstr>バスケ講座</vt:lpstr>
      <vt:lpstr>ディフェンス編 </vt:lpstr>
      <vt:lpstr>ワンツーマン</vt:lpstr>
      <vt:lpstr>ワンツーマン</vt:lpstr>
      <vt:lpstr>ワンツーマン</vt:lpstr>
      <vt:lpstr>ワンツーマン</vt:lpstr>
      <vt:lpstr>ディフェンス編 </vt:lpstr>
      <vt:lpstr>２ァ－１－２ゥ</vt:lpstr>
      <vt:lpstr>２ァ－１－２ゥ</vt:lpstr>
      <vt:lpstr>スライド 10</vt:lpstr>
      <vt:lpstr>スライド 11</vt:lpstr>
      <vt:lpstr>スライド 12</vt:lpstr>
      <vt:lpstr>スライド 13</vt:lpstr>
      <vt:lpstr>   エンドライン際から攻められたら？ 下記のような、「１－２－２」になる。  ゾーンでボールに一人しかつかない場合は、 ボール保持者から見て、守りの形は、 「１－３－１」か「１－２－１」になっていると良い。  </vt:lpstr>
      <vt:lpstr>ド真ん中から攻められたら？→赤の人のどちらかがつく この場合、残りの４人は全体的に一歩右側に移動する ＝元々、右前の赤がいた『スペースを埋めるように動く』 別の言い方をすると、『全体が反時計まわりに回転する』</vt:lpstr>
      <vt:lpstr>いつもの形がとれずに崩れちゃったら？ （右後ろの人が前に出ちゃったら？） →真ん中の人がゴールにより近くを守る。エンドライン側に下がる</vt:lpstr>
      <vt:lpstr>さらにエンドライン際にボールがパスされ、 真ん中の人がつりだされたら？ →残りの４人みんな台形の中へ。特に元々が後ろを守っていた２人（緑）はボール側のゴール付近を急いで守る。 </vt:lpstr>
      <vt:lpstr>スライド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バスケの基本？</dc:title>
  <dc:creator>hirano</dc:creator>
  <cp:lastModifiedBy>hirano</cp:lastModifiedBy>
  <cp:revision>22</cp:revision>
  <dcterms:created xsi:type="dcterms:W3CDTF">2009-05-29T09:51:13Z</dcterms:created>
  <dcterms:modified xsi:type="dcterms:W3CDTF">2009-05-29T13:02:30Z</dcterms:modified>
</cp:coreProperties>
</file>