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31"/>
  </p:notesMasterIdLst>
  <p:sldIdLst>
    <p:sldId id="328" r:id="rId3"/>
    <p:sldId id="329" r:id="rId4"/>
    <p:sldId id="330" r:id="rId5"/>
    <p:sldId id="332" r:id="rId6"/>
    <p:sldId id="333" r:id="rId7"/>
    <p:sldId id="334" r:id="rId8"/>
    <p:sldId id="335" r:id="rId9"/>
    <p:sldId id="336" r:id="rId10"/>
    <p:sldId id="337" r:id="rId11"/>
    <p:sldId id="339" r:id="rId12"/>
    <p:sldId id="340" r:id="rId13"/>
    <p:sldId id="341" r:id="rId14"/>
    <p:sldId id="342" r:id="rId15"/>
    <p:sldId id="343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55" r:id="rId27"/>
    <p:sldId id="356" r:id="rId28"/>
    <p:sldId id="357" r:id="rId29"/>
    <p:sldId id="358" r:id="rId30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濃色スタイル 1 - アクセント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濃色スタイル 1 - アクセント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濃色スタイル 1 - アクセント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濃色スタイル 2 - アクセント 1/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7CE84F3-28C3-443E-9E96-99CF82512B78}" styleName="濃色スタイル 1 - アクセント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濃色スタイル 1 - アクセント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8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09CA3-9472-4D37-ACCD-162C86893BD1}" type="datetimeFigureOut">
              <a:rPr kumimoji="1" lang="ja-JP" altLang="en-US" smtClean="0"/>
              <a:t>2012/4/28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CE6C2-A068-4ADA-A1DD-6B265BA3F3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266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E6C2-A068-4ADA-A1DD-6B265BA3F3B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1453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E6C2-A068-4ADA-A1DD-6B265BA3F3B8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1453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2CE6C2-A068-4ADA-A1DD-6B265BA3F3B8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1453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791E8850-4AF1-45CE-86D9-333C125D1906}" type="datetime1">
              <a:rPr kumimoji="1" lang="ja-JP" altLang="en-US" smtClean="0"/>
              <a:pPr/>
              <a:t>2012/4/28</a:t>
            </a:fld>
            <a:endParaRPr kumimoji="1" lang="ja-JP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C84104EB-AF9B-4A05-B748-F20822902FB3}" type="slidenum">
              <a:rPr kumimoji="1" lang="ja-JP" altLang="en-US" smtClean="0">
                <a:solidFill>
                  <a:srgbClr val="EBDDC3"/>
                </a:solidFill>
              </a:rPr>
              <a:pPr/>
              <a:t>‹#›</a:t>
            </a:fld>
            <a:endParaRPr kumimoji="1" lang="ja-JP" altLang="en-US">
              <a:solidFill>
                <a:srgbClr val="EBDDC3"/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kumimoji="1" lang="ja-JP" altLang="en-US">
              <a:solidFill>
                <a:srgbClr val="EBDDC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454DD-B2A2-4905-9312-5850F7351E8A}" type="datetime1">
              <a:rPr kumimoji="1" lang="ja-JP" altLang="en-US" smtClean="0">
                <a:solidFill>
                  <a:srgbClr val="775F55"/>
                </a:solidFill>
              </a:rPr>
              <a:pPr/>
              <a:t>2012/4/28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C8037CCC-F623-4199-B98A-8DD1748B4FCF}" type="datetime1">
              <a:rPr kumimoji="1" lang="ja-JP" altLang="en-US" smtClean="0">
                <a:solidFill>
                  <a:srgbClr val="775F55"/>
                </a:solidFill>
              </a:rPr>
              <a:pPr/>
              <a:t>2012/4/28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2D12-88DD-4EE8-9B2E-CDB098CC7D94}" type="datetime1">
              <a:rPr kumimoji="1" lang="ja-JP" altLang="en-US" smtClean="0">
                <a:solidFill>
                  <a:srgbClr val="775F55"/>
                </a:solidFill>
              </a:rPr>
              <a:pPr/>
              <a:t>2012/4/28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1031-3166-46CB-99CA-400389931439}" type="datetime1">
              <a:rPr kumimoji="1" lang="ja-JP" altLang="en-US" smtClean="0">
                <a:solidFill>
                  <a:srgbClr val="775F55"/>
                </a:solidFill>
              </a:rPr>
              <a:pPr/>
              <a:t>2012/4/28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DF13E-7072-4076-AC76-ACB77AB32797}" type="datetime1">
              <a:rPr kumimoji="1" lang="ja-JP" altLang="en-US" smtClean="0">
                <a:solidFill>
                  <a:srgbClr val="775F55"/>
                </a:solidFill>
              </a:rPr>
              <a:pPr/>
              <a:t>2012/4/28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4265-17A7-4C36-9EBB-803260259792}" type="datetime1">
              <a:rPr kumimoji="1" lang="ja-JP" altLang="en-US" smtClean="0">
                <a:solidFill>
                  <a:srgbClr val="775F55"/>
                </a:solidFill>
              </a:rPr>
              <a:pPr/>
              <a:t>2012/4/28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>
                <a:solidFill>
                  <a:srgbClr val="775F55"/>
                </a:solidFill>
              </a:rPr>
              <a:pPr/>
              <a:t>‹#›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CDEF-A217-4BC8-B999-CD839327DE76}" type="datetime1">
              <a:rPr kumimoji="1" lang="ja-JP" altLang="en-US" smtClean="0">
                <a:solidFill>
                  <a:srgbClr val="775F55"/>
                </a:solidFill>
              </a:rPr>
              <a:pPr/>
              <a:t>2012/4/28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1B46-3718-4D1F-9C33-25D308B60B31}" type="datetime1">
              <a:rPr kumimoji="1" lang="ja-JP" altLang="en-US" smtClean="0">
                <a:solidFill>
                  <a:srgbClr val="775F55"/>
                </a:solidFill>
              </a:rPr>
              <a:pPr/>
              <a:t>2012/4/28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291CA-A8B8-4B9A-80CF-C40DCEE3850C}" type="datetime1">
              <a:rPr kumimoji="1" lang="ja-JP" altLang="en-US" smtClean="0">
                <a:solidFill>
                  <a:srgbClr val="775F55"/>
                </a:solidFill>
              </a:rPr>
              <a:pPr/>
              <a:t>2012/4/28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D432-6CEC-4758-9F2F-AC4DDC56E1EA}" type="datetime1">
              <a:rPr kumimoji="1" lang="ja-JP" altLang="en-US" smtClean="0">
                <a:solidFill>
                  <a:srgbClr val="775F55"/>
                </a:solidFill>
              </a:rPr>
              <a:pPr/>
              <a:t>2012/4/28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E8850-4AF1-45CE-86D9-333C125D1906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031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454DD-B2A2-4905-9312-5850F7351E8A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870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7CCC-F623-4199-B98A-8DD1748B4FCF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487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02D12-88DD-4EE8-9B2E-CDB098CC7D94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85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1031-3166-46CB-99CA-400389931439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855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DF13E-7072-4076-AC76-ACB77AB32797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0437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4265-17A7-4C36-9EBB-803260259792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158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ACDEF-A217-4BC8-B999-CD839327DE76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26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1B46-3718-4D1F-9C33-25D308B60B31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927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291CA-A8B8-4B9A-80CF-C40DCEE3850C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0857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D432-6CEC-4758-9F2F-AC4DDC56E1EA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578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84104EB-AF9B-4A05-B748-F20822902F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59A9863-9A44-460C-A07D-08B64E103409}" type="datetime1">
              <a:rPr kumimoji="1" lang="ja-JP" altLang="en-US" smtClean="0">
                <a:solidFill>
                  <a:srgbClr val="775F55"/>
                </a:solidFill>
              </a:rPr>
              <a:pPr/>
              <a:t>2012/4/28</a:t>
            </a:fld>
            <a:endParaRPr kumimoji="1" lang="ja-JP" altLang="en-US">
              <a:solidFill>
                <a:srgbClr val="775F5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kumimoji="1" lang="ja-JP" altLang="en-US">
              <a:solidFill>
                <a:srgbClr val="775F55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914400" rtl="0" eaLnBrk="1" latinLnBrk="0" hangingPunct="1">
        <a:spcBef>
          <a:spcPct val="0"/>
        </a:spcBef>
        <a:buNone/>
        <a:defRPr kumimoji="1"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kumimoji="1"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kumimoji="1"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kumimoji="1"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kumimoji="1"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kumimoji="1"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F639333-91BF-4EC0-A7C0-42B7A18243C0}" type="datetime1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2012/4/28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48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kumimoji="1"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kumimoji="1"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kumimoji="1"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kumimoji="1"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kumimoji="1"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kumimoji="1" lang="ja-JP" altLang="en-US" dirty="0" smtClean="0"/>
              <a:t>甲南大学マネジメント創造</a:t>
            </a:r>
            <a:r>
              <a:rPr lang="ja-JP" altLang="en-US" dirty="0" smtClean="0"/>
              <a:t>学部　</a:t>
            </a:r>
            <a:r>
              <a:rPr kumimoji="1" lang="ja-JP" altLang="en-US" dirty="0" smtClean="0"/>
              <a:t>講師　新井康平</a:t>
            </a:r>
            <a:endParaRPr kumimoji="1" lang="ja-JP" altLang="en-US" dirty="0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ja-JP" altLang="en-US" dirty="0"/>
              <a:t>簿記からはじめる</a:t>
            </a:r>
            <a:r>
              <a:rPr lang="ja-JP" altLang="en-US" dirty="0" smtClean="0"/>
              <a:t>会計学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 smtClean="0"/>
              <a:t>第</a:t>
            </a:r>
            <a:r>
              <a:rPr lang="en-US" altLang="ja-JP" dirty="0"/>
              <a:t>10</a:t>
            </a:r>
            <a:r>
              <a:rPr lang="ja-JP" altLang="en-US" dirty="0" smtClean="0"/>
              <a:t>回</a:t>
            </a:r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>
                <a:solidFill>
                  <a:srgbClr val="EBDDC3"/>
                </a:solidFill>
              </a:rPr>
              <a:pPr/>
              <a:t>1</a:t>
            </a:fld>
            <a:endParaRPr kumimoji="1" lang="ja-JP" altLang="en-US">
              <a:solidFill>
                <a:srgbClr val="EBDDC3"/>
              </a:solidFill>
            </a:endParaRPr>
          </a:p>
        </p:txBody>
      </p:sp>
      <p:sp>
        <p:nvSpPr>
          <p:cNvPr id="6" name="サブタイトル 4"/>
          <p:cNvSpPr txBox="1">
            <a:spLocks/>
          </p:cNvSpPr>
          <p:nvPr/>
        </p:nvSpPr>
        <p:spPr>
          <a:xfrm>
            <a:off x="-9347" y="6172200"/>
            <a:ext cx="6705600" cy="685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1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1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DD8047"/>
              </a:buClr>
            </a:pP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2012/5/12.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mail: arai@center.konan-u.ac.jp</a:t>
            </a:r>
            <a:endParaRPr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26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/>
              <a:t>仕訳帳は，一冊のノートのため，仕訳の度に引っ張りだこ。</a:t>
            </a:r>
            <a:endParaRPr kumimoji="1" lang="en-US" altLang="ja-JP" sz="3200" dirty="0" smtClean="0"/>
          </a:p>
          <a:p>
            <a:r>
              <a:rPr lang="ja-JP" altLang="en-US" sz="3200" dirty="0"/>
              <a:t>そこで</a:t>
            </a:r>
            <a:r>
              <a:rPr lang="ja-JP" altLang="en-US" sz="3200" dirty="0" smtClean="0"/>
              <a:t>，伝票というどこでも仕訳がきれる仕組みが出来た。</a:t>
            </a:r>
            <a:endParaRPr lang="en-US" altLang="ja-JP" sz="3200" dirty="0" smtClean="0"/>
          </a:p>
          <a:p>
            <a:pPr lvl="1"/>
            <a:r>
              <a:rPr kumimoji="1" lang="ja-JP" altLang="en-US" sz="2800" dirty="0" smtClean="0"/>
              <a:t>入金伝票・出金伝票・振替伝票からなる</a:t>
            </a:r>
            <a:r>
              <a:rPr kumimoji="1" lang="ja-JP" altLang="en-US" sz="2800" u="sng" dirty="0" smtClean="0"/>
              <a:t>三伝票制</a:t>
            </a:r>
            <a:endParaRPr kumimoji="1" lang="en-US" altLang="ja-JP" sz="2800" u="sng" dirty="0" smtClean="0"/>
          </a:p>
          <a:p>
            <a:pPr lvl="1"/>
            <a:r>
              <a:rPr kumimoji="1" lang="ja-JP" altLang="en-US" sz="2800" dirty="0" smtClean="0"/>
              <a:t>入金伝票・出金伝票・売上伝票・仕入伝票・振替伝票からなる</a:t>
            </a:r>
            <a:r>
              <a:rPr kumimoji="1" lang="ja-JP" altLang="en-US" sz="2800" u="sng" dirty="0" smtClean="0"/>
              <a:t>五伝票制</a:t>
            </a:r>
            <a:endParaRPr kumimoji="1" lang="ja-JP" altLang="en-US" sz="2800" u="sng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Case.103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三伝票制と五伝票制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09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売掛金</a:t>
            </a:r>
            <a:r>
              <a:rPr lang="en-US" altLang="ja-JP" sz="3200" dirty="0" smtClean="0"/>
              <a:t>100</a:t>
            </a:r>
            <a:r>
              <a:rPr lang="ja-JP" altLang="en-US" sz="3200" dirty="0" smtClean="0"/>
              <a:t>円を現金で受け取った。なお，三伝票制を採用している。</a:t>
            </a:r>
            <a:endParaRPr lang="en-US" altLang="ja-JP" sz="3200" dirty="0" smtClean="0"/>
          </a:p>
          <a:p>
            <a:pPr lvl="1"/>
            <a:r>
              <a:rPr lang="ja-JP" altLang="en-US" sz="2800" dirty="0"/>
              <a:t>借方</a:t>
            </a:r>
            <a:r>
              <a:rPr lang="ja-JP" altLang="en-US" sz="2800" dirty="0" smtClean="0"/>
              <a:t>は絶対に現金のため，記載しない。</a:t>
            </a:r>
            <a:endParaRPr lang="en-US" altLang="ja-JP" sz="2800" dirty="0" smtClean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Case.104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入金伝票の起票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592022"/>
              </p:ext>
            </p:extLst>
          </p:nvPr>
        </p:nvGraphicFramePr>
        <p:xfrm>
          <a:off x="683568" y="4005064"/>
          <a:ext cx="5400600" cy="138176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2700300"/>
                <a:gridCol w="27003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入金伝票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X1</a:t>
                      </a:r>
                      <a:r>
                        <a:rPr kumimoji="1" lang="ja-JP" altLang="en-US" dirty="0" smtClean="0"/>
                        <a:t>年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日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科目</a:t>
                      </a:r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/>
                        <a:t>売掛金</a:t>
                      </a:r>
                      <a:endParaRPr kumimoji="1" lang="ja-JP" altLang="en-US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100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718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買掛金</a:t>
            </a:r>
            <a:r>
              <a:rPr lang="en-US" altLang="ja-JP" sz="3200" dirty="0" smtClean="0"/>
              <a:t>100</a:t>
            </a:r>
            <a:r>
              <a:rPr lang="ja-JP" altLang="en-US" sz="3200" dirty="0" smtClean="0"/>
              <a:t>円を現金で支払った。なお，三伝票制を採用している。</a:t>
            </a:r>
            <a:endParaRPr lang="en-US" altLang="ja-JP" sz="3200" dirty="0" smtClean="0"/>
          </a:p>
          <a:p>
            <a:pPr lvl="1"/>
            <a:r>
              <a:rPr lang="ja-JP" altLang="en-US" sz="2800" dirty="0" smtClean="0"/>
              <a:t>貸方は絶対に現金のため，記載しない。</a:t>
            </a:r>
            <a:endParaRPr lang="en-US" altLang="ja-JP" sz="2800" dirty="0" smtClean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Case.105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 smtClean="0"/>
              <a:t>出</a:t>
            </a:r>
            <a:r>
              <a:rPr kumimoji="1" lang="ja-JP" altLang="en-US" dirty="0" smtClean="0"/>
              <a:t>金伝票の起票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735666"/>
              </p:ext>
            </p:extLst>
          </p:nvPr>
        </p:nvGraphicFramePr>
        <p:xfrm>
          <a:off x="683568" y="4005064"/>
          <a:ext cx="5400600" cy="138176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2700300"/>
                <a:gridCol w="27003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出金伝票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X1</a:t>
                      </a:r>
                      <a:r>
                        <a:rPr kumimoji="1" lang="ja-JP" altLang="en-US" dirty="0" smtClean="0"/>
                        <a:t>年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日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科目</a:t>
                      </a:r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/>
                        <a:t>買掛金</a:t>
                      </a:r>
                      <a:endParaRPr kumimoji="1" lang="ja-JP" altLang="en-US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100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38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商品</a:t>
            </a:r>
            <a:r>
              <a:rPr lang="en-US" altLang="ja-JP" sz="3200" dirty="0" smtClean="0"/>
              <a:t>100</a:t>
            </a:r>
            <a:r>
              <a:rPr lang="ja-JP" altLang="en-US" sz="3200" dirty="0" smtClean="0"/>
              <a:t>円を掛けで売り上げた。なお，三伝票制を採用している。</a:t>
            </a:r>
            <a:endParaRPr lang="en-US" altLang="ja-JP" sz="3200" dirty="0" smtClean="0"/>
          </a:p>
          <a:p>
            <a:pPr lvl="1"/>
            <a:r>
              <a:rPr lang="ja-JP" altLang="en-US" sz="2800" dirty="0" smtClean="0"/>
              <a:t>現金の出入を伴わない場合は，振替伝票で起票。</a:t>
            </a:r>
            <a:endParaRPr lang="en-US" altLang="ja-JP" sz="2800" dirty="0" smtClean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Case.106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/>
              <a:t>振替</a:t>
            </a:r>
            <a:r>
              <a:rPr kumimoji="1" lang="ja-JP" altLang="en-US" dirty="0" smtClean="0"/>
              <a:t>伝票の起票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498573"/>
              </p:ext>
            </p:extLst>
          </p:nvPr>
        </p:nvGraphicFramePr>
        <p:xfrm>
          <a:off x="683568" y="4005064"/>
          <a:ext cx="5400600" cy="138176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1350150"/>
                <a:gridCol w="1350150"/>
                <a:gridCol w="1350150"/>
                <a:gridCol w="135015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振替伝票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X1</a:t>
                      </a:r>
                      <a:r>
                        <a:rPr kumimoji="1" lang="ja-JP" altLang="en-US" dirty="0" smtClean="0"/>
                        <a:t>年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日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借方科目</a:t>
                      </a:r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貸方科目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売掛金</a:t>
                      </a:r>
                      <a:endParaRPr kumimoji="1" lang="ja-JP" altLang="en-US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売上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75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商品</a:t>
            </a:r>
            <a:r>
              <a:rPr lang="en-US" altLang="ja-JP" sz="3200" dirty="0" smtClean="0"/>
              <a:t>100</a:t>
            </a:r>
            <a:r>
              <a:rPr lang="ja-JP" altLang="en-US" sz="3200" dirty="0" smtClean="0"/>
              <a:t>円を仕入れ，</a:t>
            </a:r>
            <a:r>
              <a:rPr lang="en-US" altLang="ja-JP" sz="3200" dirty="0" smtClean="0"/>
              <a:t>60</a:t>
            </a:r>
            <a:r>
              <a:rPr lang="ja-JP" altLang="en-US" sz="3200" dirty="0" smtClean="0"/>
              <a:t>円を現金で支払い残りを掛けとした。なお，三伝票制を採用している。</a:t>
            </a:r>
            <a:endParaRPr lang="en-US" altLang="ja-JP" sz="3200" dirty="0" smtClean="0"/>
          </a:p>
          <a:p>
            <a:pPr marL="742950" lvl="1" indent="-514350">
              <a:buFont typeface="+mj-lt"/>
              <a:buAutoNum type="arabicPeriod"/>
            </a:pPr>
            <a:r>
              <a:rPr lang="ja-JP" altLang="en-US" sz="2800" dirty="0"/>
              <a:t>取引</a:t>
            </a:r>
            <a:r>
              <a:rPr lang="ja-JP" altLang="en-US" sz="2800" dirty="0" smtClean="0"/>
              <a:t>を分解する方法。</a:t>
            </a:r>
            <a:endParaRPr lang="en-US" altLang="ja-JP" sz="2800" dirty="0" smtClean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228600" lvl="1" indent="0">
              <a:buNone/>
            </a:pPr>
            <a:endParaRPr lang="en-US" altLang="ja-JP" sz="2800" dirty="0" smtClean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Case.107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一部現金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取引の起票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562395"/>
              </p:ext>
            </p:extLst>
          </p:nvPr>
        </p:nvGraphicFramePr>
        <p:xfrm>
          <a:off x="683568" y="4725144"/>
          <a:ext cx="5400600" cy="138176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1350150"/>
                <a:gridCol w="1350150"/>
                <a:gridCol w="1350150"/>
                <a:gridCol w="135015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振替伝票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X1</a:t>
                      </a:r>
                      <a:r>
                        <a:rPr kumimoji="1" lang="ja-JP" altLang="en-US" dirty="0" smtClean="0"/>
                        <a:t>年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日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借方科目</a:t>
                      </a:r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貸方科目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仕入</a:t>
                      </a:r>
                      <a:endParaRPr kumimoji="1" lang="ja-JP" altLang="en-US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40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/>
                        <a:t>買掛金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40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92119"/>
              </p:ext>
            </p:extLst>
          </p:nvPr>
        </p:nvGraphicFramePr>
        <p:xfrm>
          <a:off x="683568" y="2780928"/>
          <a:ext cx="5400600" cy="138176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2700300"/>
                <a:gridCol w="27003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出金伝票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X1</a:t>
                      </a:r>
                      <a:r>
                        <a:rPr kumimoji="1" lang="ja-JP" altLang="en-US" dirty="0" smtClean="0"/>
                        <a:t>年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日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科目</a:t>
                      </a:r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/>
                        <a:t>仕入</a:t>
                      </a:r>
                      <a:endParaRPr kumimoji="1" lang="ja-JP" altLang="en-US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60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119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商品</a:t>
            </a:r>
            <a:r>
              <a:rPr lang="en-US" altLang="ja-JP" sz="3200" dirty="0" smtClean="0"/>
              <a:t>100</a:t>
            </a:r>
            <a:r>
              <a:rPr lang="ja-JP" altLang="en-US" sz="3200" dirty="0" smtClean="0"/>
              <a:t>円を仕入れ，</a:t>
            </a:r>
            <a:r>
              <a:rPr lang="en-US" altLang="ja-JP" sz="3200" dirty="0" smtClean="0"/>
              <a:t>60</a:t>
            </a:r>
            <a:r>
              <a:rPr lang="ja-JP" altLang="en-US" sz="3200" dirty="0" smtClean="0"/>
              <a:t>円を現金で支払い残りを掛けとした。なお，三伝票制を採用している。</a:t>
            </a:r>
            <a:endParaRPr lang="en-US" altLang="ja-JP" sz="3200" dirty="0" smtClean="0"/>
          </a:p>
          <a:p>
            <a:pPr marL="228600" lvl="1" indent="0">
              <a:buNone/>
            </a:pPr>
            <a:r>
              <a:rPr lang="en-US" altLang="ja-JP" sz="2800" dirty="0" smtClean="0"/>
              <a:t>2.</a:t>
            </a:r>
            <a:r>
              <a:rPr lang="en-US" altLang="ja-JP" sz="2800" dirty="0"/>
              <a:t>	</a:t>
            </a:r>
            <a:r>
              <a:rPr lang="en-US" altLang="ja-JP" sz="2800" dirty="0" smtClean="0"/>
              <a:t>2</a:t>
            </a:r>
            <a:r>
              <a:rPr lang="ja-JP" altLang="en-US" sz="2800" dirty="0" err="1" smtClean="0"/>
              <a:t>つの</a:t>
            </a:r>
            <a:r>
              <a:rPr lang="ja-JP" altLang="en-US" sz="2800" dirty="0" smtClean="0"/>
              <a:t>取引が同時にあったとする</a:t>
            </a:r>
            <a:r>
              <a:rPr lang="en-US" altLang="ja-JP" sz="2800" dirty="0" smtClean="0"/>
              <a:t/>
            </a:r>
            <a:br>
              <a:rPr lang="en-US" altLang="ja-JP" sz="2800" dirty="0" smtClean="0"/>
            </a:br>
            <a:r>
              <a:rPr lang="en-US" altLang="ja-JP" sz="2800" dirty="0" smtClean="0"/>
              <a:t>	</a:t>
            </a:r>
            <a:r>
              <a:rPr lang="ja-JP" altLang="en-US" sz="2800" dirty="0" smtClean="0"/>
              <a:t>方法。</a:t>
            </a:r>
            <a:endParaRPr lang="en-US" altLang="ja-JP" sz="2800" dirty="0" smtClean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228600" lvl="1" indent="0">
              <a:buNone/>
            </a:pPr>
            <a:endParaRPr lang="en-US" altLang="ja-JP" sz="2800" dirty="0" smtClean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Case.107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一部現金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取引の起票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618910"/>
              </p:ext>
            </p:extLst>
          </p:nvPr>
        </p:nvGraphicFramePr>
        <p:xfrm>
          <a:off x="683568" y="2924944"/>
          <a:ext cx="5400600" cy="138176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1350150"/>
                <a:gridCol w="1350150"/>
                <a:gridCol w="1350150"/>
                <a:gridCol w="1350150"/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振替伝票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X1</a:t>
                      </a:r>
                      <a:r>
                        <a:rPr kumimoji="1" lang="ja-JP" altLang="en-US" dirty="0" smtClean="0"/>
                        <a:t>年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日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借方科目</a:t>
                      </a:r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貸方科目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dirty="0" smtClean="0"/>
                        <a:t>仕入</a:t>
                      </a:r>
                      <a:endParaRPr kumimoji="1" lang="ja-JP" altLang="en-US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100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/>
                        <a:t>買掛金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100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950938"/>
              </p:ext>
            </p:extLst>
          </p:nvPr>
        </p:nvGraphicFramePr>
        <p:xfrm>
          <a:off x="683568" y="4653136"/>
          <a:ext cx="5400600" cy="138176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2700300"/>
                <a:gridCol w="27003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出金伝票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X1</a:t>
                      </a:r>
                      <a:r>
                        <a:rPr kumimoji="1" lang="ja-JP" altLang="en-US" dirty="0" smtClean="0"/>
                        <a:t>年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日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科目</a:t>
                      </a:r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/>
                        <a:t>買掛金</a:t>
                      </a:r>
                      <a:endParaRPr kumimoji="1" lang="ja-JP" altLang="en-US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60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30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商品</a:t>
            </a:r>
            <a:r>
              <a:rPr lang="en-US" altLang="ja-JP" sz="3200" dirty="0" smtClean="0"/>
              <a:t>100</a:t>
            </a:r>
            <a:r>
              <a:rPr lang="ja-JP" altLang="en-US" sz="3200" dirty="0" smtClean="0"/>
              <a:t>円を，</a:t>
            </a:r>
            <a:r>
              <a:rPr lang="en-US" altLang="ja-JP" sz="3200" dirty="0" smtClean="0"/>
              <a:t>30</a:t>
            </a:r>
            <a:r>
              <a:rPr lang="ja-JP" altLang="en-US" sz="3200" dirty="0" smtClean="0"/>
              <a:t>円分は現金で受け取り残りを掛けとした。なお，五伝票制を採用している。</a:t>
            </a:r>
            <a:endParaRPr lang="en-US" altLang="ja-JP" sz="3200" dirty="0" smtClean="0"/>
          </a:p>
          <a:p>
            <a:pPr lvl="1"/>
            <a:r>
              <a:rPr lang="ja-JP" altLang="en-US" sz="2400" dirty="0"/>
              <a:t>売上伝票</a:t>
            </a:r>
            <a:r>
              <a:rPr lang="ja-JP" altLang="en-US" sz="2400" dirty="0" smtClean="0"/>
              <a:t>は，すべて売掛金を相方とする。そのため，次のようにただちに複数の取引が行われたとする。</a:t>
            </a:r>
            <a:endParaRPr lang="en-US" altLang="ja-JP" sz="2400" dirty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228600" lvl="1" indent="0">
              <a:buNone/>
            </a:pPr>
            <a:endParaRPr lang="en-US" altLang="ja-JP" sz="2800" dirty="0" smtClean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Case.108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 smtClean="0"/>
              <a:t>売上伝票</a:t>
            </a:r>
            <a:r>
              <a:rPr kumimoji="1" lang="ja-JP" altLang="en-US" dirty="0" smtClean="0"/>
              <a:t>の起票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065047"/>
              </p:ext>
            </p:extLst>
          </p:nvPr>
        </p:nvGraphicFramePr>
        <p:xfrm>
          <a:off x="683568" y="3271376"/>
          <a:ext cx="5400600" cy="138176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2700300"/>
                <a:gridCol w="27003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売上伝票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X1</a:t>
                      </a:r>
                      <a:r>
                        <a:rPr kumimoji="1" lang="ja-JP" altLang="en-US" dirty="0" smtClean="0"/>
                        <a:t>年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日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科目</a:t>
                      </a:r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/>
                        <a:t>売掛金</a:t>
                      </a:r>
                      <a:endParaRPr kumimoji="1" lang="ja-JP" altLang="en-US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100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065881"/>
              </p:ext>
            </p:extLst>
          </p:nvPr>
        </p:nvGraphicFramePr>
        <p:xfrm>
          <a:off x="683568" y="4855552"/>
          <a:ext cx="5400600" cy="1381760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2700300"/>
                <a:gridCol w="27003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入金伝票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X1</a:t>
                      </a:r>
                      <a:r>
                        <a:rPr kumimoji="1" lang="ja-JP" altLang="en-US" dirty="0" smtClean="0"/>
                        <a:t>年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日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科目</a:t>
                      </a:r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/>
                        <a:t>売掛金</a:t>
                      </a:r>
                      <a:endParaRPr kumimoji="1" lang="ja-JP" altLang="en-US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30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166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商品</a:t>
            </a:r>
            <a:r>
              <a:rPr lang="en-US" altLang="ja-JP" sz="3200" dirty="0" smtClean="0"/>
              <a:t>100</a:t>
            </a:r>
            <a:r>
              <a:rPr lang="ja-JP" altLang="en-US" sz="3200" dirty="0" smtClean="0"/>
              <a:t>円を仕入れ，</a:t>
            </a:r>
            <a:r>
              <a:rPr lang="en-US" altLang="ja-JP" sz="3200" dirty="0"/>
              <a:t>6</a:t>
            </a:r>
            <a:r>
              <a:rPr lang="en-US" altLang="ja-JP" sz="3200" dirty="0" smtClean="0"/>
              <a:t>0</a:t>
            </a:r>
            <a:r>
              <a:rPr lang="ja-JP" altLang="en-US" sz="3200" dirty="0" smtClean="0"/>
              <a:t>円は現金で支払い残りを掛けとした。なお，五伝票制を採用している。</a:t>
            </a:r>
            <a:endParaRPr lang="en-US" altLang="ja-JP" sz="3200" dirty="0" smtClean="0"/>
          </a:p>
          <a:p>
            <a:pPr lvl="1"/>
            <a:r>
              <a:rPr lang="ja-JP" altLang="en-US" sz="2400" dirty="0"/>
              <a:t>仕入</a:t>
            </a:r>
            <a:r>
              <a:rPr lang="ja-JP" altLang="en-US" sz="2400" dirty="0" smtClean="0"/>
              <a:t>伝票は，すべて買掛金を相方とする。そのため，次のようにただちに複数の取引が行われたとする。</a:t>
            </a:r>
            <a:endParaRPr lang="en-US" altLang="ja-JP" sz="2400" dirty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/>
          </a:p>
          <a:p>
            <a:pPr marL="742950" lvl="1" indent="-514350">
              <a:buFont typeface="+mj-lt"/>
              <a:buAutoNum type="arabicPeriod"/>
            </a:pPr>
            <a:endParaRPr lang="en-US" altLang="ja-JP" sz="2800" dirty="0" smtClean="0"/>
          </a:p>
          <a:p>
            <a:pPr marL="228600" lvl="1" indent="0">
              <a:buNone/>
            </a:pPr>
            <a:endParaRPr lang="en-US" altLang="ja-JP" sz="2800" dirty="0" smtClean="0"/>
          </a:p>
          <a:p>
            <a:endParaRPr lang="en-US" altLang="ja-JP" sz="3200" dirty="0"/>
          </a:p>
          <a:p>
            <a:endParaRPr lang="en-US" altLang="ja-JP" sz="3200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Case.108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/>
              <a:t>仕入</a:t>
            </a:r>
            <a:r>
              <a:rPr lang="ja-JP" altLang="en-US" dirty="0" smtClean="0"/>
              <a:t>伝票</a:t>
            </a:r>
            <a:r>
              <a:rPr kumimoji="1" lang="ja-JP" altLang="en-US" dirty="0" smtClean="0"/>
              <a:t>の起票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179274"/>
              </p:ext>
            </p:extLst>
          </p:nvPr>
        </p:nvGraphicFramePr>
        <p:xfrm>
          <a:off x="683568" y="3271376"/>
          <a:ext cx="5400600" cy="138176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2700300"/>
                <a:gridCol w="27003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仕入伝票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X1</a:t>
                      </a:r>
                      <a:r>
                        <a:rPr kumimoji="1" lang="ja-JP" altLang="en-US" dirty="0" smtClean="0"/>
                        <a:t>年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日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科目</a:t>
                      </a:r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/>
                        <a:t>買掛金</a:t>
                      </a:r>
                      <a:endParaRPr kumimoji="1" lang="ja-JP" altLang="en-US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100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532825"/>
              </p:ext>
            </p:extLst>
          </p:nvPr>
        </p:nvGraphicFramePr>
        <p:xfrm>
          <a:off x="683568" y="4941168"/>
          <a:ext cx="5400600" cy="1381760"/>
        </p:xfrm>
        <a:graphic>
          <a:graphicData uri="http://schemas.openxmlformats.org/drawingml/2006/table">
            <a:tbl>
              <a:tblPr firstRow="1" bandRow="1">
                <a:tableStyleId>{8FD4443E-F989-4FC4-A0C8-D5A2AF1F390B}</a:tableStyleId>
              </a:tblPr>
              <a:tblGrid>
                <a:gridCol w="2700300"/>
                <a:gridCol w="27003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出金伝票</a:t>
                      </a:r>
                      <a:r>
                        <a:rPr kumimoji="1" lang="en-US" altLang="ja-JP" dirty="0" smtClean="0"/>
                        <a:t/>
                      </a:r>
                      <a:br>
                        <a:rPr kumimoji="1" lang="en-US" altLang="ja-JP" dirty="0" smtClean="0"/>
                      </a:br>
                      <a:r>
                        <a:rPr kumimoji="1" lang="en-US" altLang="ja-JP" dirty="0" smtClean="0"/>
                        <a:t>X1</a:t>
                      </a:r>
                      <a:r>
                        <a:rPr kumimoji="1" lang="ja-JP" altLang="en-US" dirty="0" smtClean="0"/>
                        <a:t>年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日</a:t>
                      </a:r>
                      <a:endParaRPr kumimoji="1" lang="ja-JP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科目</a:t>
                      </a:r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金額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 smtClean="0"/>
                        <a:t>買掛金</a:t>
                      </a:r>
                      <a:endParaRPr kumimoji="1" lang="ja-JP" altLang="en-US" b="1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 smtClean="0"/>
                        <a:t>60</a:t>
                      </a:r>
                      <a:endParaRPr kumimoji="1" lang="ja-JP" altLang="en-US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70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800" dirty="0" smtClean="0"/>
              <a:t>【</a:t>
            </a:r>
            <a:r>
              <a:rPr kumimoji="1" lang="ja-JP" altLang="en-US" sz="4800" dirty="0" smtClean="0"/>
              <a:t>演習</a:t>
            </a:r>
            <a:r>
              <a:rPr kumimoji="1" lang="en-US" altLang="ja-JP" sz="4800" dirty="0" smtClean="0"/>
              <a:t>】</a:t>
            </a:r>
            <a:endParaRPr kumimoji="1" lang="ja-JP" altLang="en-US" sz="48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 lnSpcReduction="10000"/>
          </a:bodyPr>
          <a:lstStyle/>
          <a:p>
            <a:endParaRPr lang="en-US" altLang="ja-JP" sz="4800" dirty="0" smtClean="0"/>
          </a:p>
          <a:p>
            <a:r>
              <a:rPr lang="ja-JP" altLang="en-US" sz="4800" dirty="0" smtClean="0"/>
              <a:t>次の時間から精算表および帳簿の締切になります。</a:t>
            </a:r>
            <a:endParaRPr lang="en-US" altLang="ja-JP" sz="4800" dirty="0" smtClean="0"/>
          </a:p>
          <a:p>
            <a:r>
              <a:rPr lang="ja-JP" altLang="en-US" sz="4800" dirty="0" smtClean="0"/>
              <a:t>その前に，</a:t>
            </a:r>
            <a:r>
              <a:rPr lang="en-US" altLang="ja-JP" sz="4800" dirty="0" smtClean="0"/>
              <a:t>73</a:t>
            </a:r>
            <a:r>
              <a:rPr lang="ja-JP" altLang="en-US" sz="4800" dirty="0" smtClean="0"/>
              <a:t>の伝票問題と試算表の復習として</a:t>
            </a:r>
            <a:r>
              <a:rPr lang="en-US" altLang="ja-JP" sz="4800" dirty="0" smtClean="0"/>
              <a:t>72</a:t>
            </a:r>
            <a:r>
              <a:rPr lang="ja-JP" altLang="en-US" sz="4800" dirty="0" smtClean="0"/>
              <a:t>を行ってください。</a:t>
            </a:r>
            <a:r>
              <a:rPr lang="en-US" altLang="ja-JP" sz="4800" dirty="0"/>
              <a:t/>
            </a:r>
            <a:br>
              <a:rPr lang="en-US" altLang="ja-JP" sz="4800" dirty="0"/>
            </a:br>
            <a:endParaRPr lang="en-US" altLang="ja-JP" sz="4800" u="sng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84104EB-AF9B-4A05-B748-F20822902FB3}" type="slidenum">
              <a:rPr lang="ja-JP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10</a:t>
            </a:fld>
            <a:endParaRPr lang="ja-JP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56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kumimoji="1" lang="ja-JP" altLang="en-US" dirty="0" smtClean="0"/>
              <a:t>甲南大学マネジメント創造</a:t>
            </a:r>
            <a:r>
              <a:rPr lang="ja-JP" altLang="en-US" dirty="0" smtClean="0"/>
              <a:t>学部　</a:t>
            </a:r>
            <a:r>
              <a:rPr kumimoji="1" lang="ja-JP" altLang="en-US" dirty="0" smtClean="0"/>
              <a:t>講師　新井康平</a:t>
            </a:r>
            <a:endParaRPr kumimoji="1" lang="ja-JP" altLang="en-US" dirty="0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ja-JP" altLang="en-US" dirty="0"/>
              <a:t>簿記からはじめる</a:t>
            </a:r>
            <a:r>
              <a:rPr lang="ja-JP" altLang="en-US" dirty="0" smtClean="0"/>
              <a:t>会計学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 smtClean="0"/>
              <a:t>第</a:t>
            </a:r>
            <a:r>
              <a:rPr lang="en-US" altLang="ja-JP" dirty="0" smtClean="0"/>
              <a:t>11</a:t>
            </a:r>
            <a:r>
              <a:rPr lang="ja-JP" altLang="en-US" dirty="0" smtClean="0"/>
              <a:t>回</a:t>
            </a:r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>
                <a:solidFill>
                  <a:srgbClr val="EBDDC3"/>
                </a:solidFill>
              </a:rPr>
              <a:pPr/>
              <a:t>11</a:t>
            </a:fld>
            <a:endParaRPr kumimoji="1" lang="ja-JP" altLang="en-US">
              <a:solidFill>
                <a:srgbClr val="EBDDC3"/>
              </a:solidFill>
            </a:endParaRPr>
          </a:p>
        </p:txBody>
      </p:sp>
      <p:sp>
        <p:nvSpPr>
          <p:cNvPr id="6" name="サブタイトル 4"/>
          <p:cNvSpPr txBox="1">
            <a:spLocks/>
          </p:cNvSpPr>
          <p:nvPr/>
        </p:nvSpPr>
        <p:spPr>
          <a:xfrm>
            <a:off x="-9347" y="6172200"/>
            <a:ext cx="6705600" cy="685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1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1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DD8047"/>
              </a:buClr>
            </a:pP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2012/5/12.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mail: arai@center.konan-u.ac.jp</a:t>
            </a:r>
            <a:endParaRPr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69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ja-JP" altLang="en-US" sz="3200" dirty="0" smtClean="0"/>
              <a:t>年度末の試算表の作成</a:t>
            </a:r>
            <a:endParaRPr lang="en-US" altLang="ja-JP" sz="3200" u="sng" dirty="0" smtClean="0"/>
          </a:p>
          <a:p>
            <a:pPr lvl="1"/>
            <a:r>
              <a:rPr kumimoji="1" lang="ja-JP" altLang="en-US" sz="2400" dirty="0"/>
              <a:t>仕訳</a:t>
            </a:r>
            <a:r>
              <a:rPr kumimoji="1" lang="ja-JP" altLang="en-US" sz="2400" dirty="0" smtClean="0"/>
              <a:t>や</a:t>
            </a:r>
            <a:r>
              <a:rPr lang="ja-JP" altLang="en-US" sz="2400" dirty="0"/>
              <a:t>転記</a:t>
            </a:r>
            <a:r>
              <a:rPr lang="ja-JP" altLang="en-US" sz="2400" dirty="0" smtClean="0"/>
              <a:t>にミスがないかを確認</a:t>
            </a:r>
            <a:endParaRPr lang="en-US" altLang="ja-JP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sz="3200" dirty="0" smtClean="0"/>
              <a:t>決算整理仕訳</a:t>
            </a:r>
            <a:endParaRPr lang="en-US" altLang="ja-JP" sz="3200" u="sng" dirty="0"/>
          </a:p>
          <a:p>
            <a:pPr lvl="1"/>
            <a:r>
              <a:rPr lang="ja-JP" altLang="en-US" sz="2400" dirty="0" smtClean="0"/>
              <a:t>資産の状態や損益を正確に表すために必要となる処理</a:t>
            </a:r>
            <a:endParaRPr lang="en-US" altLang="ja-JP" sz="2400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sz="3200" dirty="0" smtClean="0"/>
              <a:t>精算表の</a:t>
            </a:r>
            <a:r>
              <a:rPr lang="ja-JP" altLang="en-US" sz="3200" dirty="0"/>
              <a:t>作成</a:t>
            </a:r>
            <a:endParaRPr lang="en-US" altLang="ja-JP" sz="3200" u="sng" dirty="0"/>
          </a:p>
          <a:p>
            <a:pPr lvl="1"/>
            <a:r>
              <a:rPr lang="ja-JP" altLang="en-US" sz="2400" dirty="0" smtClean="0"/>
              <a:t>試算表と決算整理とを合計するためのもの</a:t>
            </a:r>
            <a:endParaRPr lang="en-US" altLang="ja-JP" sz="2400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sz="3200" dirty="0" smtClean="0"/>
              <a:t>損益計算書・貸借対照表の</a:t>
            </a:r>
            <a:r>
              <a:rPr lang="en-US" altLang="ja-JP" sz="3200" dirty="0" smtClean="0"/>
              <a:t/>
            </a:r>
            <a:br>
              <a:rPr lang="en-US" altLang="ja-JP" sz="3200" dirty="0" smtClean="0"/>
            </a:br>
            <a:r>
              <a:rPr lang="ja-JP" altLang="en-US" sz="3200" dirty="0" smtClean="0"/>
              <a:t>作成</a:t>
            </a:r>
            <a:endParaRPr lang="en-US" altLang="ja-JP" sz="3200" u="sng" dirty="0"/>
          </a:p>
          <a:p>
            <a:pPr lvl="1"/>
            <a:r>
              <a:rPr lang="ja-JP" altLang="en-US" sz="2400" dirty="0"/>
              <a:t>様々な利害関係者</a:t>
            </a:r>
            <a:r>
              <a:rPr lang="ja-JP" altLang="en-US" sz="2400" dirty="0" smtClean="0"/>
              <a:t>に表示するための形式</a:t>
            </a:r>
            <a:endParaRPr lang="en-US" altLang="ja-JP" sz="2400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Case.110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決算手続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779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問題文に</a:t>
            </a:r>
            <a:r>
              <a:rPr lang="ja-JP" altLang="en-US" sz="3200" dirty="0" smtClean="0"/>
              <a:t>従い，「修正記入」欄に修正仕訳を記入</a:t>
            </a:r>
            <a:endParaRPr lang="en-US" altLang="ja-JP" sz="3200" dirty="0" smtClean="0"/>
          </a:p>
          <a:p>
            <a:r>
              <a:rPr lang="ja-JP" altLang="en-US" sz="3200" dirty="0"/>
              <a:t>現金</a:t>
            </a:r>
            <a:r>
              <a:rPr lang="ja-JP" altLang="en-US" sz="3200" dirty="0" smtClean="0"/>
              <a:t>過不足を消滅させるような仕訳。</a:t>
            </a:r>
            <a:endParaRPr lang="en-US" altLang="ja-JP" sz="3200" dirty="0" smtClean="0"/>
          </a:p>
          <a:p>
            <a:r>
              <a:rPr lang="ja-JP" altLang="en-US" sz="3200" dirty="0" smtClean="0"/>
              <a:t>決算時に借方の現金過不足を雑損または雑益として処理する。</a:t>
            </a:r>
            <a:endParaRPr lang="en-US" altLang="ja-JP" sz="3200" dirty="0" smtClean="0"/>
          </a:p>
          <a:p>
            <a:pPr lvl="1"/>
            <a:r>
              <a:rPr lang="ja-JP" altLang="en-US" sz="2800" u="sng" dirty="0" smtClean="0"/>
              <a:t>雑損　</a:t>
            </a:r>
            <a:r>
              <a:rPr lang="en-US" altLang="ja-JP" sz="2800" u="sng" dirty="0" smtClean="0"/>
              <a:t>10	</a:t>
            </a:r>
            <a:r>
              <a:rPr lang="ja-JP" altLang="en-US" sz="2800" u="sng" dirty="0" smtClean="0"/>
              <a:t>／</a:t>
            </a:r>
            <a:r>
              <a:rPr lang="en-US" altLang="ja-JP" sz="2800" u="sng" dirty="0" smtClean="0"/>
              <a:t>	</a:t>
            </a:r>
            <a:r>
              <a:rPr lang="ja-JP" altLang="en-US" sz="2800" u="sng" dirty="0" smtClean="0"/>
              <a:t>現金過不足</a:t>
            </a:r>
            <a:r>
              <a:rPr lang="en-US" altLang="ja-JP" sz="2800" u="sng" dirty="0" smtClean="0"/>
              <a:t>	</a:t>
            </a:r>
            <a:r>
              <a:rPr lang="ja-JP" altLang="en-US" sz="2800" u="sng" dirty="0" smtClean="0"/>
              <a:t>　</a:t>
            </a:r>
            <a:r>
              <a:rPr lang="en-US" altLang="ja-JP" sz="2800" u="sng" dirty="0" smtClean="0"/>
              <a:t>10</a:t>
            </a: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Case.111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/>
              <a:t>【</a:t>
            </a:r>
            <a:r>
              <a:rPr kumimoji="1" lang="ja-JP" altLang="en-US" dirty="0" smtClean="0"/>
              <a:t>決算仕訳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lang="ja-JP" altLang="en-US" dirty="0"/>
              <a:t>現金過不足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69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問題文に</a:t>
            </a:r>
            <a:r>
              <a:rPr lang="ja-JP" altLang="en-US" sz="3200" dirty="0" smtClean="0"/>
              <a:t>従い，「修正記入」欄に修正仕訳を記入。</a:t>
            </a:r>
            <a:endParaRPr lang="en-US" altLang="ja-JP" sz="3200" dirty="0" smtClean="0"/>
          </a:p>
          <a:p>
            <a:r>
              <a:rPr lang="en-US" altLang="ja-JP" sz="3200" dirty="0" smtClean="0"/>
              <a:t>55</a:t>
            </a:r>
            <a:r>
              <a:rPr lang="ja-JP" altLang="en-US" sz="3200" dirty="0" smtClean="0"/>
              <a:t>円の売買目的有価証券を</a:t>
            </a:r>
            <a:r>
              <a:rPr lang="en-US" altLang="ja-JP" sz="3200" dirty="0" smtClean="0"/>
              <a:t>60</a:t>
            </a:r>
            <a:r>
              <a:rPr lang="ja-JP" altLang="en-US" sz="3200" dirty="0" smtClean="0"/>
              <a:t>円に評価替えする。</a:t>
            </a:r>
            <a:endParaRPr lang="en-US" altLang="ja-JP" sz="3200" dirty="0" smtClean="0"/>
          </a:p>
          <a:p>
            <a:pPr lvl="1"/>
            <a:r>
              <a:rPr lang="ja-JP" altLang="en-US" sz="2800" u="sng" dirty="0"/>
              <a:t>売買</a:t>
            </a:r>
            <a:r>
              <a:rPr lang="ja-JP" altLang="en-US" sz="2800" u="sng" dirty="0" smtClean="0"/>
              <a:t>目的有価証券　</a:t>
            </a:r>
            <a:r>
              <a:rPr lang="en-US" altLang="ja-JP" sz="2800" u="sng" dirty="0" smtClean="0"/>
              <a:t>10</a:t>
            </a:r>
            <a:r>
              <a:rPr lang="ja-JP" altLang="en-US" sz="2800" u="sng" dirty="0" smtClean="0"/>
              <a:t>　</a:t>
            </a:r>
            <a:r>
              <a:rPr lang="en-US" altLang="ja-JP" sz="2800" u="sng" dirty="0" smtClean="0"/>
              <a:t>	</a:t>
            </a:r>
            <a:r>
              <a:rPr lang="ja-JP" altLang="en-US" sz="2800" u="sng" dirty="0" smtClean="0"/>
              <a:t>　／　</a:t>
            </a:r>
            <a:r>
              <a:rPr lang="en-US" altLang="ja-JP" sz="2800" u="sng" dirty="0" smtClean="0"/>
              <a:t/>
            </a:r>
            <a:br>
              <a:rPr lang="en-US" altLang="ja-JP" sz="2800" u="sng" dirty="0" smtClean="0"/>
            </a:br>
            <a:r>
              <a:rPr lang="en-US" altLang="ja-JP" sz="2800" u="sng" dirty="0" smtClean="0"/>
              <a:t>                          </a:t>
            </a:r>
            <a:r>
              <a:rPr lang="ja-JP" altLang="en-US" sz="2800" u="sng" dirty="0" smtClean="0"/>
              <a:t>　</a:t>
            </a:r>
            <a:r>
              <a:rPr lang="en-US" altLang="ja-JP" sz="2800" u="sng" dirty="0" smtClean="0"/>
              <a:t> </a:t>
            </a:r>
            <a:r>
              <a:rPr lang="ja-JP" altLang="en-US" sz="2800" u="sng" dirty="0" smtClean="0"/>
              <a:t>有価証券評価益　</a:t>
            </a:r>
            <a:r>
              <a:rPr lang="en-US" altLang="ja-JP" sz="2800" u="sng" dirty="0"/>
              <a:t>5</a:t>
            </a:r>
            <a:endParaRPr lang="en-US" altLang="ja-JP" sz="2800" u="sng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Case.112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/>
              <a:t>【</a:t>
            </a:r>
            <a:r>
              <a:rPr kumimoji="1" lang="ja-JP" altLang="en-US" dirty="0" smtClean="0"/>
              <a:t>決算仕訳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lang="ja-JP" altLang="en-US" dirty="0"/>
              <a:t>有価証券</a:t>
            </a:r>
            <a:r>
              <a:rPr lang="ja-JP" altLang="en-US" dirty="0" smtClean="0"/>
              <a:t>の評価替え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6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未使用の消耗品を資産に，使用した分を費用にする。</a:t>
            </a:r>
            <a:endParaRPr lang="en-US" altLang="ja-JP" sz="3200" dirty="0" smtClean="0"/>
          </a:p>
          <a:p>
            <a:r>
              <a:rPr lang="ja-JP" altLang="en-US" sz="3200" dirty="0"/>
              <a:t>最初</a:t>
            </a:r>
            <a:r>
              <a:rPr lang="ja-JP" altLang="en-US" sz="3200" dirty="0" smtClean="0"/>
              <a:t>をどちらの勘定科目で処理していたのかに注意。</a:t>
            </a:r>
            <a:endParaRPr lang="en-US" altLang="ja-JP" sz="3200" dirty="0" smtClean="0"/>
          </a:p>
          <a:p>
            <a:r>
              <a:rPr lang="ja-JP" altLang="en-US" sz="3200" dirty="0" smtClean="0"/>
              <a:t>消耗品</a:t>
            </a:r>
            <a:r>
              <a:rPr lang="en-US" altLang="ja-JP" sz="3200" dirty="0" smtClean="0"/>
              <a:t>100</a:t>
            </a:r>
            <a:r>
              <a:rPr lang="ja-JP" altLang="en-US" sz="3200" dirty="0" smtClean="0"/>
              <a:t>円のうち，未使用分は</a:t>
            </a:r>
            <a:r>
              <a:rPr lang="en-US" altLang="ja-JP" sz="3200" dirty="0" smtClean="0"/>
              <a:t>20</a:t>
            </a:r>
            <a:r>
              <a:rPr lang="ja-JP" altLang="en-US" sz="3200" dirty="0" smtClean="0"/>
              <a:t>円である。</a:t>
            </a:r>
            <a:endParaRPr lang="en-US" altLang="ja-JP" sz="3200" dirty="0" smtClean="0"/>
          </a:p>
          <a:p>
            <a:pPr lvl="1"/>
            <a:r>
              <a:rPr lang="ja-JP" altLang="en-US" sz="2800" u="sng" dirty="0" smtClean="0"/>
              <a:t>消耗品費　</a:t>
            </a:r>
            <a:r>
              <a:rPr lang="en-US" altLang="ja-JP" sz="2800" u="sng" dirty="0"/>
              <a:t>8</a:t>
            </a:r>
            <a:r>
              <a:rPr lang="en-US" altLang="ja-JP" sz="2800" u="sng" dirty="0" smtClean="0"/>
              <a:t>0</a:t>
            </a:r>
            <a:r>
              <a:rPr lang="ja-JP" altLang="en-US" sz="2800" u="sng" dirty="0" smtClean="0"/>
              <a:t>　</a:t>
            </a:r>
            <a:r>
              <a:rPr lang="en-US" altLang="ja-JP" sz="2800" u="sng" dirty="0" smtClean="0"/>
              <a:t>	</a:t>
            </a:r>
            <a:r>
              <a:rPr lang="ja-JP" altLang="en-US" sz="2800" u="sng" dirty="0" smtClean="0"/>
              <a:t>　／　消耗品　</a:t>
            </a:r>
            <a:r>
              <a:rPr lang="en-US" altLang="ja-JP" sz="2800" u="sng" dirty="0" smtClean="0"/>
              <a:t>80</a:t>
            </a:r>
            <a:endParaRPr lang="en-US" altLang="ja-JP" sz="2800" u="sng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Case.113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/>
              <a:t>【</a:t>
            </a:r>
            <a:r>
              <a:rPr kumimoji="1" lang="ja-JP" altLang="en-US" dirty="0" smtClean="0"/>
              <a:t>決算仕訳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kumimoji="1" lang="ja-JP" altLang="en-US" dirty="0" smtClean="0"/>
              <a:t>消耗品の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整理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84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貸倒引当金を設定する。</a:t>
            </a:r>
            <a:endParaRPr lang="en-US" altLang="ja-JP" sz="3200" dirty="0" smtClean="0"/>
          </a:p>
          <a:p>
            <a:r>
              <a:rPr lang="ja-JP" altLang="en-US" sz="3200" dirty="0"/>
              <a:t>貸倒引当金</a:t>
            </a:r>
            <a:r>
              <a:rPr lang="ja-JP" altLang="en-US" sz="3200" dirty="0" smtClean="0"/>
              <a:t>は「マイナスの資産勘定」。</a:t>
            </a:r>
            <a:endParaRPr lang="en-US" altLang="ja-JP" sz="3200" dirty="0" smtClean="0"/>
          </a:p>
          <a:p>
            <a:r>
              <a:rPr lang="ja-JP" altLang="en-US" sz="3200" dirty="0" smtClean="0"/>
              <a:t>売掛金の期末残高について，</a:t>
            </a:r>
            <a:r>
              <a:rPr lang="en-US" altLang="ja-JP" sz="3200" dirty="0" smtClean="0"/>
              <a:t>2%</a:t>
            </a:r>
            <a:r>
              <a:rPr lang="ja-JP" altLang="en-US" sz="3200" dirty="0" smtClean="0"/>
              <a:t>の貸倒引当金を設定する。</a:t>
            </a:r>
            <a:endParaRPr lang="en-US" altLang="ja-JP" sz="3200" dirty="0" smtClean="0"/>
          </a:p>
          <a:p>
            <a:pPr lvl="1"/>
            <a:r>
              <a:rPr lang="ja-JP" altLang="en-US" sz="2800" u="sng" dirty="0" smtClean="0"/>
              <a:t>貸倒引当金繰入　</a:t>
            </a:r>
            <a:r>
              <a:rPr lang="en-US" altLang="ja-JP" sz="2800" u="sng" dirty="0"/>
              <a:t>7</a:t>
            </a:r>
            <a:r>
              <a:rPr lang="ja-JP" altLang="en-US" sz="2800" u="sng" dirty="0" smtClean="0"/>
              <a:t>　</a:t>
            </a:r>
            <a:r>
              <a:rPr lang="en-US" altLang="ja-JP" sz="2800" u="sng" dirty="0" smtClean="0"/>
              <a:t>	</a:t>
            </a:r>
            <a:r>
              <a:rPr lang="ja-JP" altLang="en-US" sz="2800" u="sng" dirty="0" smtClean="0"/>
              <a:t>　／</a:t>
            </a:r>
            <a:r>
              <a:rPr lang="en-US" altLang="ja-JP" sz="2800" u="sng" dirty="0" smtClean="0"/>
              <a:t/>
            </a:r>
            <a:br>
              <a:rPr lang="en-US" altLang="ja-JP" sz="2800" u="sng" dirty="0" smtClean="0"/>
            </a:br>
            <a:r>
              <a:rPr lang="ja-JP" altLang="en-US" sz="2800" u="sng" dirty="0" smtClean="0"/>
              <a:t>　　　　　　　　　　　貸倒引当金　</a:t>
            </a:r>
            <a:r>
              <a:rPr lang="en-US" altLang="ja-JP" sz="2800" u="sng" dirty="0"/>
              <a:t>7</a:t>
            </a:r>
            <a:endParaRPr lang="en-US" altLang="ja-JP" sz="2800" u="sng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Case.114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/>
              <a:t>【</a:t>
            </a:r>
            <a:r>
              <a:rPr kumimoji="1" lang="ja-JP" altLang="en-US" dirty="0" smtClean="0"/>
              <a:t>決算仕訳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lang="ja-JP" altLang="en-US" dirty="0" smtClean="0"/>
              <a:t>貸倒引当金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945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勘定科目から直接固定資産の価値を減らす直接法か，減価償却累計額を用いる間接法か判断。</a:t>
            </a:r>
            <a:endParaRPr lang="en-US" altLang="ja-JP" sz="3200" dirty="0" smtClean="0"/>
          </a:p>
          <a:p>
            <a:r>
              <a:rPr lang="ja-JP" altLang="en-US" sz="3200" dirty="0" smtClean="0"/>
              <a:t>決算において減価償却を行う。</a:t>
            </a:r>
            <a:endParaRPr lang="en-US" altLang="ja-JP" sz="3200" dirty="0" smtClean="0"/>
          </a:p>
          <a:p>
            <a:pPr lvl="1"/>
            <a:r>
              <a:rPr lang="ja-JP" altLang="en-US" sz="2800" u="sng" dirty="0" smtClean="0"/>
              <a:t>減価償却費　</a:t>
            </a:r>
            <a:r>
              <a:rPr lang="en-US" altLang="ja-JP" sz="2800" u="sng" dirty="0" smtClean="0"/>
              <a:t>60</a:t>
            </a:r>
            <a:r>
              <a:rPr lang="ja-JP" altLang="en-US" sz="2800" u="sng" dirty="0" smtClean="0"/>
              <a:t>　</a:t>
            </a:r>
            <a:r>
              <a:rPr lang="en-US" altLang="ja-JP" sz="2800" u="sng" dirty="0" smtClean="0"/>
              <a:t>	</a:t>
            </a:r>
            <a:r>
              <a:rPr lang="ja-JP" altLang="en-US" sz="2800" u="sng" dirty="0" smtClean="0"/>
              <a:t>　／</a:t>
            </a:r>
            <a:r>
              <a:rPr lang="en-US" altLang="ja-JP" sz="2800" u="sng" dirty="0" smtClean="0"/>
              <a:t/>
            </a:r>
            <a:br>
              <a:rPr lang="en-US" altLang="ja-JP" sz="2800" u="sng" dirty="0" smtClean="0"/>
            </a:br>
            <a:r>
              <a:rPr lang="ja-JP" altLang="en-US" sz="2800" u="sng" dirty="0" smtClean="0"/>
              <a:t>　　　　　　　　　　減価償却累計額　</a:t>
            </a:r>
            <a:r>
              <a:rPr lang="en-US" altLang="ja-JP" sz="2800" u="sng" dirty="0" smtClean="0"/>
              <a:t>60</a:t>
            </a:r>
            <a:endParaRPr lang="en-US" altLang="ja-JP" sz="2800" u="sng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Case.115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/>
              <a:t>【</a:t>
            </a:r>
            <a:r>
              <a:rPr kumimoji="1" lang="ja-JP" altLang="en-US" dirty="0" smtClean="0"/>
              <a:t>決算仕訳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lang="ja-JP" altLang="en-US" dirty="0"/>
              <a:t>固定</a:t>
            </a:r>
            <a:r>
              <a:rPr lang="ja-JP" altLang="en-US" dirty="0" smtClean="0"/>
              <a:t>資産の減価償却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25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見越しや繰延べも大事な決算整理仕訳。</a:t>
            </a:r>
            <a:endParaRPr lang="en-US" altLang="ja-JP" sz="3200" dirty="0" smtClean="0"/>
          </a:p>
          <a:p>
            <a:r>
              <a:rPr lang="ja-JP" altLang="en-US" sz="3200" dirty="0" smtClean="0"/>
              <a:t>支払家賃</a:t>
            </a:r>
            <a:r>
              <a:rPr lang="en-US" altLang="ja-JP" sz="3200" dirty="0" smtClean="0"/>
              <a:t>70</a:t>
            </a:r>
            <a:r>
              <a:rPr lang="ja-JP" altLang="en-US" sz="3200" dirty="0" smtClean="0"/>
              <a:t>円を繰り延べる。支払利息の未払分</a:t>
            </a:r>
            <a:r>
              <a:rPr lang="en-US" altLang="ja-JP" sz="3200" dirty="0" smtClean="0"/>
              <a:t>4</a:t>
            </a:r>
            <a:r>
              <a:rPr lang="ja-JP" altLang="en-US" sz="3200" dirty="0" smtClean="0"/>
              <a:t>円を計上する。</a:t>
            </a:r>
            <a:endParaRPr lang="en-US" altLang="ja-JP" sz="3200" dirty="0" smtClean="0"/>
          </a:p>
          <a:p>
            <a:pPr lvl="1"/>
            <a:r>
              <a:rPr lang="ja-JP" altLang="en-US" sz="2800" u="sng" dirty="0" smtClean="0"/>
              <a:t>前払家賃　</a:t>
            </a:r>
            <a:r>
              <a:rPr lang="en-US" altLang="ja-JP" sz="2800" u="sng" dirty="0" smtClean="0"/>
              <a:t>70</a:t>
            </a:r>
            <a:r>
              <a:rPr lang="ja-JP" altLang="en-US" sz="2800" u="sng" dirty="0" smtClean="0"/>
              <a:t>　</a:t>
            </a:r>
            <a:r>
              <a:rPr lang="en-US" altLang="ja-JP" sz="2800" u="sng" dirty="0" smtClean="0"/>
              <a:t>	</a:t>
            </a:r>
            <a:r>
              <a:rPr lang="ja-JP" altLang="en-US" sz="2800" u="sng" dirty="0" smtClean="0"/>
              <a:t>　／　支払家賃　</a:t>
            </a:r>
            <a:r>
              <a:rPr lang="en-US" altLang="ja-JP" sz="2800" u="sng" dirty="0" smtClean="0"/>
              <a:t>70</a:t>
            </a:r>
          </a:p>
          <a:p>
            <a:pPr lvl="1"/>
            <a:r>
              <a:rPr lang="ja-JP" altLang="en-US" sz="2800" u="sng" dirty="0"/>
              <a:t>支払利息　</a:t>
            </a:r>
            <a:r>
              <a:rPr lang="en-US" altLang="ja-JP" sz="2800" u="sng" dirty="0"/>
              <a:t>4</a:t>
            </a:r>
            <a:r>
              <a:rPr lang="ja-JP" altLang="en-US" sz="2800" u="sng" dirty="0"/>
              <a:t>　</a:t>
            </a:r>
            <a:r>
              <a:rPr lang="en-US" altLang="ja-JP" sz="2800" u="sng" dirty="0"/>
              <a:t>	</a:t>
            </a:r>
            <a:r>
              <a:rPr lang="ja-JP" altLang="en-US" sz="2800" u="sng" dirty="0"/>
              <a:t>　／　</a:t>
            </a:r>
            <a:r>
              <a:rPr lang="ja-JP" altLang="en-US" sz="2800" u="sng" dirty="0" smtClean="0"/>
              <a:t>未払利息</a:t>
            </a:r>
            <a:r>
              <a:rPr lang="ja-JP" altLang="en-US" sz="2800" u="sng" dirty="0"/>
              <a:t>　</a:t>
            </a:r>
            <a:r>
              <a:rPr lang="en-US" altLang="ja-JP" sz="2800" u="sng" dirty="0" smtClean="0"/>
              <a:t>70</a:t>
            </a:r>
            <a:endParaRPr lang="en-US" altLang="ja-JP" sz="2800" u="sng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Case.116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/>
              <a:t>【</a:t>
            </a:r>
            <a:r>
              <a:rPr kumimoji="1" lang="ja-JP" altLang="en-US" dirty="0" smtClean="0"/>
              <a:t>決算仕訳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lang="ja-JP" altLang="en-US" dirty="0" smtClean="0"/>
              <a:t>費用・収益の繰延べ・見越し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394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仕入</a:t>
            </a:r>
            <a:r>
              <a:rPr lang="ja-JP" altLang="en-US" sz="3200" dirty="0" smtClean="0"/>
              <a:t>高</a:t>
            </a:r>
            <a:r>
              <a:rPr lang="en-US" altLang="ja-JP" sz="3200" dirty="0" smtClean="0"/>
              <a:t>800</a:t>
            </a:r>
            <a:r>
              <a:rPr lang="ja-JP" altLang="en-US" sz="3200" dirty="0" smtClean="0"/>
              <a:t>円のうち</a:t>
            </a:r>
            <a:r>
              <a:rPr lang="en-US" altLang="ja-JP" sz="3200" dirty="0" smtClean="0"/>
              <a:t>100</a:t>
            </a:r>
            <a:r>
              <a:rPr lang="ja-JP" altLang="en-US" sz="3200" dirty="0" smtClean="0"/>
              <a:t>円は，未販売の在庫である。</a:t>
            </a:r>
            <a:endParaRPr lang="en-US" altLang="ja-JP" sz="3200" dirty="0" smtClean="0"/>
          </a:p>
          <a:p>
            <a:pPr lvl="1"/>
            <a:r>
              <a:rPr lang="ja-JP" altLang="en-US" sz="2800" u="sng" dirty="0" smtClean="0"/>
              <a:t>繰越商品　</a:t>
            </a:r>
            <a:r>
              <a:rPr lang="en-US" altLang="ja-JP" sz="2800" u="sng" dirty="0" smtClean="0"/>
              <a:t>70</a:t>
            </a:r>
            <a:r>
              <a:rPr lang="ja-JP" altLang="en-US" sz="2800" u="sng" dirty="0" smtClean="0"/>
              <a:t>　</a:t>
            </a:r>
            <a:r>
              <a:rPr lang="en-US" altLang="ja-JP" sz="2800" u="sng" dirty="0" smtClean="0"/>
              <a:t>	</a:t>
            </a:r>
            <a:r>
              <a:rPr lang="ja-JP" altLang="en-US" sz="2800" u="sng" dirty="0" smtClean="0"/>
              <a:t>　／　仕入　</a:t>
            </a:r>
            <a:r>
              <a:rPr lang="en-US" altLang="ja-JP" sz="2800" u="sng" dirty="0"/>
              <a:t>10</a:t>
            </a:r>
            <a:r>
              <a:rPr lang="en-US" altLang="ja-JP" sz="2800" u="sng" dirty="0" smtClean="0"/>
              <a:t>0</a:t>
            </a: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Case.117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/>
              <a:t>【</a:t>
            </a:r>
            <a:r>
              <a:rPr kumimoji="1" lang="ja-JP" altLang="en-US" dirty="0" smtClean="0"/>
              <a:t>決算仕訳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kumimoji="1" lang="ja-JP" altLang="en-US" dirty="0" smtClean="0"/>
              <a:t>売上原価①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47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前期末の「繰越商品」は今期の仕入れに含め，今期末の売れ残り（棚卸高）は「繰越商品」に含める。</a:t>
            </a:r>
            <a:endParaRPr lang="en-US" altLang="ja-JP" sz="3200" dirty="0" smtClean="0"/>
          </a:p>
          <a:p>
            <a:pPr lvl="1"/>
            <a:r>
              <a:rPr lang="ja-JP" altLang="en-US" sz="2800" dirty="0" smtClean="0"/>
              <a:t>仕入・繰商</a:t>
            </a:r>
            <a:r>
              <a:rPr lang="en-US" altLang="ja-JP" sz="2800" dirty="0" smtClean="0"/>
              <a:t>―</a:t>
            </a:r>
            <a:r>
              <a:rPr lang="ja-JP" altLang="en-US" sz="2800" dirty="0" smtClean="0"/>
              <a:t>繰商・仕入と呼ばれる。</a:t>
            </a:r>
            <a:endParaRPr lang="en-US" altLang="ja-JP" sz="2800" dirty="0" smtClean="0"/>
          </a:p>
          <a:p>
            <a:pPr lvl="1"/>
            <a:r>
              <a:rPr lang="ja-JP" altLang="en-US" sz="2800" dirty="0"/>
              <a:t>つまり</a:t>
            </a:r>
            <a:r>
              <a:rPr lang="ja-JP" altLang="en-US" sz="2800" dirty="0" smtClean="0"/>
              <a:t>，試算表に掲載されている繰越商品を仕入に，期末商品棚卸高を繰越商品に振り替える。</a:t>
            </a:r>
            <a:endParaRPr lang="en-US" altLang="ja-JP" sz="2800" dirty="0" smtClean="0"/>
          </a:p>
          <a:p>
            <a:pPr lvl="1"/>
            <a:r>
              <a:rPr lang="ja-JP" altLang="en-US" sz="2800" dirty="0" smtClean="0"/>
              <a:t>期首商品棚卸高は</a:t>
            </a:r>
            <a:r>
              <a:rPr lang="en-US" altLang="ja-JP" sz="2800" dirty="0" smtClean="0"/>
              <a:t>100</a:t>
            </a:r>
            <a:r>
              <a:rPr lang="ja-JP" altLang="en-US" sz="2800" dirty="0" smtClean="0"/>
              <a:t>円，期末</a:t>
            </a:r>
            <a:r>
              <a:rPr lang="ja-JP" altLang="en-US" sz="2800" dirty="0"/>
              <a:t>商品棚卸</a:t>
            </a:r>
            <a:r>
              <a:rPr lang="ja-JP" altLang="en-US" sz="2800" dirty="0" smtClean="0"/>
              <a:t>高は</a:t>
            </a:r>
            <a:r>
              <a:rPr lang="en-US" altLang="ja-JP" sz="2800" dirty="0" smtClean="0"/>
              <a:t>50</a:t>
            </a:r>
            <a:r>
              <a:rPr lang="ja-JP" altLang="en-US" sz="2800" dirty="0" smtClean="0"/>
              <a:t>円。</a:t>
            </a:r>
            <a:endParaRPr lang="en-US" altLang="ja-JP" sz="2800" dirty="0" smtClean="0"/>
          </a:p>
          <a:p>
            <a:pPr lvl="1"/>
            <a:r>
              <a:rPr lang="ja-JP" altLang="en-US" sz="2800" u="sng" dirty="0" smtClean="0"/>
              <a:t>仕入　</a:t>
            </a:r>
            <a:r>
              <a:rPr lang="en-US" altLang="ja-JP" sz="2800" u="sng" dirty="0" smtClean="0"/>
              <a:t>100	</a:t>
            </a:r>
            <a:r>
              <a:rPr lang="ja-JP" altLang="en-US" sz="2800" u="sng" dirty="0" smtClean="0"/>
              <a:t>／　繰越商品　</a:t>
            </a:r>
            <a:r>
              <a:rPr lang="en-US" altLang="ja-JP" sz="2800" u="sng" dirty="0" smtClean="0"/>
              <a:t>100</a:t>
            </a:r>
            <a:br>
              <a:rPr lang="en-US" altLang="ja-JP" sz="2800" u="sng" dirty="0" smtClean="0"/>
            </a:br>
            <a:r>
              <a:rPr lang="ja-JP" altLang="en-US" sz="2800" u="sng" dirty="0" smtClean="0"/>
              <a:t>繰越商品　</a:t>
            </a:r>
            <a:r>
              <a:rPr lang="en-US" altLang="ja-JP" sz="2800" u="sng" dirty="0" smtClean="0"/>
              <a:t>50	</a:t>
            </a:r>
            <a:r>
              <a:rPr lang="ja-JP" altLang="en-US" sz="2800" u="sng" dirty="0" smtClean="0"/>
              <a:t>／　仕入　　　　</a:t>
            </a:r>
            <a:r>
              <a:rPr lang="en-US" altLang="ja-JP" sz="2800" u="sng" dirty="0" smtClean="0"/>
              <a:t>50</a:t>
            </a: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Case.118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/>
              <a:t>【</a:t>
            </a:r>
            <a:r>
              <a:rPr kumimoji="1" lang="ja-JP" altLang="en-US" dirty="0" smtClean="0"/>
              <a:t>決算仕訳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kumimoji="1" lang="ja-JP" altLang="en-US" dirty="0" smtClean="0"/>
              <a:t>売上原価②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899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資産・負債・純資産項目は「貸借対照表」に記載。</a:t>
            </a:r>
            <a:endParaRPr lang="en-US" altLang="ja-JP" sz="3200" dirty="0" smtClean="0"/>
          </a:p>
          <a:p>
            <a:r>
              <a:rPr lang="ja-JP" altLang="en-US" sz="3200" dirty="0" smtClean="0"/>
              <a:t>収益・費用項目は「損益計算書」に記載。</a:t>
            </a:r>
            <a:endParaRPr lang="en-US" altLang="ja-JP" sz="3200" dirty="0" smtClean="0"/>
          </a:p>
          <a:p>
            <a:pPr lvl="1"/>
            <a:r>
              <a:rPr lang="ja-JP" altLang="en-US" sz="2800" dirty="0" smtClean="0"/>
              <a:t>損益計算書の費用合計と収益合計の差額を「当期純利益（損失）」として計上。</a:t>
            </a:r>
            <a:endParaRPr lang="en-US" altLang="ja-JP" sz="2800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Case.119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/>
              <a:t>【</a:t>
            </a:r>
            <a:r>
              <a:rPr kumimoji="1" lang="ja-JP" altLang="en-US" dirty="0" smtClean="0"/>
              <a:t>決算仕訳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kumimoji="1" lang="ja-JP" altLang="en-US" dirty="0" smtClean="0"/>
              <a:t>当期純利益当期純損失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30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精算表で計算された財務諸表を完成させる。</a:t>
            </a:r>
            <a:endParaRPr lang="en-US" altLang="ja-JP" sz="3200" dirty="0" smtClean="0"/>
          </a:p>
          <a:p>
            <a:r>
              <a:rPr lang="ja-JP" altLang="en-US" sz="3200" dirty="0"/>
              <a:t>損益</a:t>
            </a:r>
            <a:r>
              <a:rPr lang="ja-JP" altLang="en-US" sz="3200" dirty="0" smtClean="0"/>
              <a:t>計算書</a:t>
            </a:r>
            <a:endParaRPr lang="en-US" altLang="ja-JP" sz="3200" dirty="0" smtClean="0"/>
          </a:p>
          <a:p>
            <a:pPr lvl="1"/>
            <a:r>
              <a:rPr lang="ja-JP" altLang="en-US" sz="2400" dirty="0" smtClean="0"/>
              <a:t>仕入ではなく「売上原価」と記載。</a:t>
            </a:r>
            <a:endParaRPr lang="en-US" altLang="ja-JP" sz="2400" dirty="0" smtClean="0"/>
          </a:p>
          <a:p>
            <a:pPr lvl="1"/>
            <a:r>
              <a:rPr lang="ja-JP" altLang="en-US" sz="2400" dirty="0" smtClean="0"/>
              <a:t>売上</a:t>
            </a:r>
            <a:r>
              <a:rPr lang="ja-JP" altLang="en-US" sz="2400" dirty="0"/>
              <a:t>では</a:t>
            </a:r>
            <a:r>
              <a:rPr lang="ja-JP" altLang="en-US" sz="2400" dirty="0" smtClean="0"/>
              <a:t>なく「売上高」と記載。</a:t>
            </a:r>
            <a:endParaRPr lang="en-US" altLang="ja-JP" sz="2400" dirty="0" smtClean="0"/>
          </a:p>
          <a:p>
            <a:pPr lvl="1"/>
            <a:r>
              <a:rPr lang="ja-JP" altLang="en-US" sz="2400" dirty="0"/>
              <a:t>当期純利益</a:t>
            </a:r>
            <a:r>
              <a:rPr lang="ja-JP" altLang="en-US" sz="2400" dirty="0" smtClean="0"/>
              <a:t>なら借方，当期純損失なら貸方に記入。</a:t>
            </a:r>
            <a:endParaRPr lang="en-US" altLang="ja-JP" sz="2400" dirty="0" smtClean="0"/>
          </a:p>
          <a:p>
            <a:r>
              <a:rPr lang="ja-JP" altLang="en-US" sz="2800" dirty="0"/>
              <a:t>貸借</a:t>
            </a:r>
            <a:r>
              <a:rPr lang="ja-JP" altLang="en-US" sz="2800" dirty="0" smtClean="0"/>
              <a:t>対照表</a:t>
            </a:r>
            <a:endParaRPr lang="en-US" altLang="ja-JP" sz="2800" dirty="0" smtClean="0"/>
          </a:p>
          <a:p>
            <a:pPr lvl="1"/>
            <a:r>
              <a:rPr lang="ja-JP" altLang="en-US" sz="2400" dirty="0"/>
              <a:t>引当金</a:t>
            </a:r>
            <a:r>
              <a:rPr lang="ja-JP" altLang="en-US" sz="2400" dirty="0" smtClean="0"/>
              <a:t>や減価償却累計額は差額も記載。</a:t>
            </a:r>
            <a:endParaRPr lang="en-US" altLang="ja-JP" sz="2400" dirty="0" smtClean="0"/>
          </a:p>
          <a:p>
            <a:pPr lvl="1"/>
            <a:r>
              <a:rPr lang="ja-JP" altLang="en-US" sz="2400" dirty="0"/>
              <a:t>繰越商品</a:t>
            </a:r>
            <a:r>
              <a:rPr lang="ja-JP" altLang="en-US" sz="2400" dirty="0" smtClean="0"/>
              <a:t>は「商品」と記載。</a:t>
            </a:r>
            <a:endParaRPr lang="en-US" altLang="ja-JP" sz="2400" dirty="0" smtClean="0"/>
          </a:p>
          <a:p>
            <a:pPr lvl="1"/>
            <a:r>
              <a:rPr lang="ja-JP" altLang="en-US" sz="2400" dirty="0" smtClean="0"/>
              <a:t>当期純利益を記載。</a:t>
            </a:r>
            <a:endParaRPr lang="en-US" altLang="ja-JP" sz="2400" dirty="0" smtClean="0"/>
          </a:p>
          <a:p>
            <a:pPr lvl="1"/>
            <a:endParaRPr lang="en-US" altLang="ja-JP" sz="2400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Case.120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/>
              <a:t>【</a:t>
            </a:r>
            <a:r>
              <a:rPr kumimoji="1" lang="ja-JP" altLang="en-US" dirty="0" smtClean="0"/>
              <a:t>決算仕訳</a:t>
            </a:r>
            <a:r>
              <a:rPr kumimoji="1" lang="en-US" altLang="ja-JP" dirty="0" smtClean="0"/>
              <a:t>】</a:t>
            </a:r>
            <a:br>
              <a:rPr kumimoji="1" lang="en-US" altLang="ja-JP" dirty="0" smtClean="0"/>
            </a:br>
            <a:r>
              <a:rPr kumimoji="1" lang="ja-JP" altLang="en-US" dirty="0" smtClean="0"/>
              <a:t>財務諸表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01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kumimoji="1" lang="ja-JP" altLang="en-US" dirty="0" smtClean="0"/>
              <a:t>甲南大学マネジメント創造</a:t>
            </a:r>
            <a:r>
              <a:rPr lang="ja-JP" altLang="en-US" dirty="0" smtClean="0"/>
              <a:t>学部　</a:t>
            </a:r>
            <a:r>
              <a:rPr kumimoji="1" lang="ja-JP" altLang="en-US" dirty="0" smtClean="0"/>
              <a:t>講師　新井康平</a:t>
            </a:r>
            <a:endParaRPr kumimoji="1" lang="ja-JP" altLang="en-US" dirty="0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ja-JP" altLang="en-US" dirty="0"/>
              <a:t>簿記からはじめる</a:t>
            </a:r>
            <a:r>
              <a:rPr lang="ja-JP" altLang="en-US" dirty="0" smtClean="0"/>
              <a:t>会計学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ja-JP" altLang="en-US" dirty="0" smtClean="0"/>
              <a:t>第</a:t>
            </a:r>
            <a:r>
              <a:rPr lang="en-US" altLang="ja-JP" dirty="0" smtClean="0"/>
              <a:t>11</a:t>
            </a:r>
            <a:r>
              <a:rPr lang="ja-JP" altLang="en-US" dirty="0" smtClean="0"/>
              <a:t>回</a:t>
            </a:r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>
                <a:solidFill>
                  <a:srgbClr val="EBDDC3"/>
                </a:solidFill>
              </a:rPr>
              <a:pPr/>
              <a:t>23</a:t>
            </a:fld>
            <a:endParaRPr kumimoji="1" lang="ja-JP" altLang="en-US">
              <a:solidFill>
                <a:srgbClr val="EBDDC3"/>
              </a:solidFill>
            </a:endParaRPr>
          </a:p>
        </p:txBody>
      </p:sp>
      <p:sp>
        <p:nvSpPr>
          <p:cNvPr id="6" name="サブタイトル 4"/>
          <p:cNvSpPr txBox="1">
            <a:spLocks/>
          </p:cNvSpPr>
          <p:nvPr/>
        </p:nvSpPr>
        <p:spPr>
          <a:xfrm>
            <a:off x="-9347" y="6172200"/>
            <a:ext cx="6705600" cy="685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1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1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DD8047"/>
              </a:buClr>
            </a:pP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2012/5/12. </a:t>
            </a:r>
            <a:r>
              <a:rPr lang="en-US" altLang="ja-JP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mail: arai@center.konan-u.ac.jp</a:t>
            </a:r>
            <a:endParaRPr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37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決算整理後</a:t>
            </a:r>
            <a:r>
              <a:rPr lang="ja-JP" altLang="en-US" sz="3200" dirty="0" smtClean="0"/>
              <a:t>に，帳簿が次期の記入である</a:t>
            </a:r>
            <a:r>
              <a:rPr lang="ja-JP" altLang="en-US" sz="3200" dirty="0"/>
              <a:t>こと</a:t>
            </a:r>
            <a:r>
              <a:rPr lang="ja-JP" altLang="en-US" sz="3200" dirty="0" smtClean="0"/>
              <a:t>を明らかにするために行う整理手続き。</a:t>
            </a:r>
            <a:endParaRPr lang="en-US" altLang="ja-JP" sz="3200" dirty="0" smtClean="0"/>
          </a:p>
          <a:p>
            <a:pPr marL="742950" lvl="1" indent="-514350">
              <a:buFont typeface="+mj-lt"/>
              <a:buAutoNum type="arabicPeriod"/>
            </a:pPr>
            <a:r>
              <a:rPr lang="ja-JP" altLang="en-US" sz="2800" dirty="0" smtClean="0"/>
              <a:t>収益・費用勘定残高を損益勘定へ振り替え</a:t>
            </a:r>
            <a:endParaRPr lang="en-US" altLang="ja-JP" sz="2800" dirty="0" smtClean="0"/>
          </a:p>
          <a:p>
            <a:pPr marL="742950" lvl="1" indent="-514350">
              <a:buFont typeface="+mj-lt"/>
              <a:buAutoNum type="arabicPeriod"/>
            </a:pPr>
            <a:r>
              <a:rPr lang="ja-JP" altLang="en-US" sz="2800" dirty="0"/>
              <a:t>当期純利</a:t>
            </a:r>
            <a:r>
              <a:rPr lang="ja-JP" altLang="en-US" sz="2800" dirty="0" smtClean="0"/>
              <a:t>益（損失）勘定を「資本金」勘定へ振り替え</a:t>
            </a:r>
            <a:endParaRPr lang="en-US" altLang="ja-JP" sz="2800" dirty="0" smtClean="0"/>
          </a:p>
          <a:p>
            <a:pPr marL="742950" lvl="1" indent="-514350">
              <a:buFont typeface="+mj-lt"/>
              <a:buAutoNum type="arabicPeriod"/>
            </a:pPr>
            <a:r>
              <a:rPr lang="ja-JP" altLang="en-US" sz="2800" dirty="0"/>
              <a:t>勘定の</a:t>
            </a:r>
            <a:r>
              <a:rPr lang="ja-JP" altLang="en-US" sz="2800" dirty="0" smtClean="0"/>
              <a:t>締め切り</a:t>
            </a:r>
            <a:endParaRPr lang="en-US" altLang="ja-JP" sz="2800" dirty="0" smtClean="0"/>
          </a:p>
          <a:p>
            <a:pPr marL="742950" lvl="1" indent="-514350">
              <a:buFont typeface="+mj-lt"/>
              <a:buAutoNum type="arabicPeriod"/>
            </a:pPr>
            <a:r>
              <a:rPr lang="ja-JP" altLang="en-US" sz="2800" dirty="0"/>
              <a:t>繰越</a:t>
            </a:r>
            <a:r>
              <a:rPr lang="ja-JP" altLang="en-US" sz="2800" dirty="0" smtClean="0"/>
              <a:t>試算表の作成</a:t>
            </a:r>
            <a:endParaRPr lang="en-US" altLang="ja-JP" sz="2000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Case.121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帳簿を締め切るとは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36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収益・費用勘定は，全て，貸借が一致する（残高がなくなる）ように「損益」勘定項目に飛ばす。</a:t>
            </a:r>
            <a:endParaRPr lang="en-US" altLang="ja-JP" sz="1600" dirty="0"/>
          </a:p>
          <a:p>
            <a:pPr lvl="1"/>
            <a:r>
              <a:rPr lang="ja-JP" altLang="en-US" sz="2800" u="sng" dirty="0" smtClean="0"/>
              <a:t>売上</a:t>
            </a:r>
            <a:r>
              <a:rPr lang="ja-JP" altLang="en-US" sz="2800" u="sng" dirty="0"/>
              <a:t>　</a:t>
            </a:r>
            <a:r>
              <a:rPr lang="en-US" altLang="ja-JP" sz="2800" u="sng" dirty="0" smtClean="0"/>
              <a:t>1200	</a:t>
            </a:r>
            <a:r>
              <a:rPr lang="ja-JP" altLang="en-US" sz="2800" u="sng" dirty="0" smtClean="0"/>
              <a:t>／損益　    </a:t>
            </a:r>
            <a:r>
              <a:rPr lang="en-US" altLang="ja-JP" sz="2800" u="sng" dirty="0" smtClean="0"/>
              <a:t>1200</a:t>
            </a:r>
          </a:p>
          <a:p>
            <a:pPr lvl="1"/>
            <a:r>
              <a:rPr lang="ja-JP" altLang="en-US" sz="2800" u="sng" dirty="0"/>
              <a:t>受取</a:t>
            </a:r>
            <a:r>
              <a:rPr lang="ja-JP" altLang="en-US" sz="2800" u="sng" dirty="0" smtClean="0"/>
              <a:t>地代　</a:t>
            </a:r>
            <a:r>
              <a:rPr lang="en-US" altLang="ja-JP" sz="2800" u="sng" dirty="0" smtClean="0"/>
              <a:t>60	</a:t>
            </a:r>
            <a:r>
              <a:rPr lang="ja-JP" altLang="en-US" sz="2800" u="sng" dirty="0" smtClean="0"/>
              <a:t>／損益　　　　</a:t>
            </a:r>
            <a:r>
              <a:rPr lang="en-US" altLang="ja-JP" sz="2800" u="sng" dirty="0" smtClean="0"/>
              <a:t>60</a:t>
            </a:r>
          </a:p>
          <a:p>
            <a:pPr lvl="1"/>
            <a:r>
              <a:rPr lang="ja-JP" altLang="en-US" sz="2800" u="sng" dirty="0" smtClean="0"/>
              <a:t>損益　</a:t>
            </a:r>
            <a:r>
              <a:rPr lang="en-US" altLang="ja-JP" sz="2800" u="sng" dirty="0" smtClean="0"/>
              <a:t>950	</a:t>
            </a:r>
            <a:r>
              <a:rPr lang="ja-JP" altLang="en-US" sz="2800" u="sng" dirty="0" smtClean="0"/>
              <a:t>／仕入　　　 </a:t>
            </a:r>
            <a:r>
              <a:rPr lang="en-US" altLang="ja-JP" sz="2800" u="sng" dirty="0" smtClean="0"/>
              <a:t>950</a:t>
            </a:r>
          </a:p>
          <a:p>
            <a:pPr lvl="1"/>
            <a:r>
              <a:rPr lang="ja-JP" altLang="en-US" sz="2800" u="sng" dirty="0" smtClean="0"/>
              <a:t>損益　</a:t>
            </a:r>
            <a:r>
              <a:rPr lang="en-US" altLang="ja-JP" sz="2800" u="sng" dirty="0" smtClean="0"/>
              <a:t>50		</a:t>
            </a:r>
            <a:r>
              <a:rPr lang="ja-JP" altLang="en-US" sz="2800" u="sng" dirty="0" smtClean="0"/>
              <a:t>／支払家賃　</a:t>
            </a:r>
            <a:r>
              <a:rPr lang="en-US" altLang="ja-JP" sz="2800" u="sng" dirty="0" smtClean="0"/>
              <a:t>50</a:t>
            </a:r>
          </a:p>
          <a:p>
            <a:pPr lvl="1"/>
            <a:r>
              <a:rPr lang="ja-JP" altLang="en-US" sz="2800" dirty="0"/>
              <a:t>この</a:t>
            </a:r>
            <a:r>
              <a:rPr lang="ja-JP" altLang="en-US" sz="2800" dirty="0" smtClean="0"/>
              <a:t>あと，損益勘定の元帳をみたとき，貸借差額が当期純利益（損失）。</a:t>
            </a:r>
            <a:endParaRPr lang="en-US" altLang="ja-JP" sz="2800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Case.122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収益・費用勘定を損益勘定へ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41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損益勘定</a:t>
            </a:r>
            <a:r>
              <a:rPr lang="ja-JP" altLang="en-US" sz="3200" dirty="0" smtClean="0"/>
              <a:t>の貸借差額である当期純利益（損失）を資本金勘定へ振り替える。</a:t>
            </a:r>
            <a:endParaRPr lang="en-US" altLang="ja-JP" sz="3200" dirty="0" smtClean="0"/>
          </a:p>
          <a:p>
            <a:pPr lvl="1"/>
            <a:r>
              <a:rPr lang="ja-JP" altLang="en-US" sz="2400" u="sng" dirty="0"/>
              <a:t>損益</a:t>
            </a:r>
            <a:r>
              <a:rPr lang="ja-JP" altLang="en-US" sz="2400" u="sng" dirty="0" smtClean="0"/>
              <a:t>　</a:t>
            </a:r>
            <a:r>
              <a:rPr lang="en-US" altLang="ja-JP" sz="2400" u="sng" dirty="0" smtClean="0"/>
              <a:t>200	</a:t>
            </a:r>
            <a:r>
              <a:rPr lang="ja-JP" altLang="en-US" sz="2400" u="sng" dirty="0" smtClean="0"/>
              <a:t>／　資本金</a:t>
            </a:r>
            <a:r>
              <a:rPr lang="ja-JP" altLang="en-US" sz="2400" u="sng" dirty="0"/>
              <a:t>　</a:t>
            </a:r>
            <a:r>
              <a:rPr lang="en-US" altLang="ja-JP" sz="2400" u="sng" dirty="0" smtClean="0"/>
              <a:t>200</a:t>
            </a: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Case.123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損益を資本金勘定へ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88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収益・費用項目の諸勘定</a:t>
            </a:r>
            <a:endParaRPr lang="en-US" altLang="ja-JP" sz="2000" u="sng" dirty="0"/>
          </a:p>
          <a:p>
            <a:pPr lvl="1"/>
            <a:r>
              <a:rPr lang="ja-JP" altLang="en-US" sz="2800" dirty="0" smtClean="0"/>
              <a:t>二重線で締め切る</a:t>
            </a:r>
            <a:endParaRPr lang="en-US" altLang="ja-JP" sz="2800" dirty="0" smtClean="0"/>
          </a:p>
          <a:p>
            <a:r>
              <a:rPr lang="ja-JP" altLang="en-US" sz="3200" dirty="0" smtClean="0"/>
              <a:t>「損益」勘定</a:t>
            </a:r>
            <a:endParaRPr lang="en-US" altLang="ja-JP" sz="3200" dirty="0" smtClean="0"/>
          </a:p>
          <a:p>
            <a:pPr lvl="1"/>
            <a:r>
              <a:rPr lang="ja-JP" altLang="en-US" sz="2800" dirty="0"/>
              <a:t>二重線の下</a:t>
            </a:r>
            <a:r>
              <a:rPr lang="ja-JP" altLang="en-US" sz="2800" dirty="0" smtClean="0"/>
              <a:t>に合計額を記入</a:t>
            </a:r>
            <a:endParaRPr lang="en-US" altLang="ja-JP" sz="2800" dirty="0" smtClean="0"/>
          </a:p>
          <a:p>
            <a:r>
              <a:rPr lang="ja-JP" altLang="en-US" sz="3200" dirty="0" smtClean="0"/>
              <a:t>資産・負債・純資産項目</a:t>
            </a:r>
            <a:endParaRPr lang="en-US" altLang="ja-JP" sz="3200" dirty="0" smtClean="0"/>
          </a:p>
          <a:p>
            <a:pPr lvl="1"/>
            <a:r>
              <a:rPr lang="ja-JP" altLang="en-US" sz="2800" dirty="0" smtClean="0"/>
              <a:t>「次期繰越」という項目で左右の合計額を一致させてから，二重線で締め切る。</a:t>
            </a:r>
            <a:endParaRPr lang="en-US" altLang="ja-JP" sz="2800" dirty="0" smtClean="0"/>
          </a:p>
          <a:p>
            <a:pPr lvl="1"/>
            <a:r>
              <a:rPr lang="ja-JP" altLang="en-US" sz="2800" dirty="0"/>
              <a:t>二重線</a:t>
            </a:r>
            <a:r>
              <a:rPr lang="ja-JP" altLang="en-US" sz="2800" dirty="0" smtClean="0"/>
              <a:t>の下に，次期繰越とは左右（貸借）を反転させ「前期繰越」を記載。</a:t>
            </a:r>
            <a:endParaRPr lang="en-US" altLang="ja-JP" sz="2800" dirty="0" smtClean="0"/>
          </a:p>
          <a:p>
            <a:pPr lvl="1"/>
            <a:endParaRPr lang="en-US" altLang="ja-JP" sz="2800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Case.124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帳簿の締切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8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76063"/>
            <a:ext cx="6131024" cy="6277274"/>
          </a:xfrm>
        </p:spPr>
        <p:txBody>
          <a:bodyPr>
            <a:normAutofit/>
          </a:bodyPr>
          <a:lstStyle/>
          <a:p>
            <a:r>
              <a:rPr lang="ja-JP" altLang="en-US" sz="3200" dirty="0"/>
              <a:t>次期</a:t>
            </a:r>
            <a:r>
              <a:rPr lang="ja-JP" altLang="en-US" sz="3200" dirty="0" smtClean="0"/>
              <a:t>繰越勘定を試算表に表し，貸借が一致するかを確認する</a:t>
            </a:r>
            <a:r>
              <a:rPr lang="ja-JP" altLang="en-US" sz="2800" dirty="0" smtClean="0"/>
              <a:t>。</a:t>
            </a:r>
            <a:endParaRPr lang="en-US" altLang="ja-JP" sz="2800" dirty="0" smtClean="0"/>
          </a:p>
          <a:p>
            <a:pPr lvl="1"/>
            <a:endParaRPr lang="en-US" altLang="ja-JP" sz="2800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6660232" y="476672"/>
            <a:ext cx="204408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kumimoji="1" lang="en-US" altLang="ja-JP" dirty="0" smtClean="0"/>
              <a:t>Case.125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繰越試算表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84104EB-AF9B-4A05-B748-F20822902FB3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42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コンポジット">
  <a:themeElements>
    <a:clrScheme name="コンポジット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コンポジット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コンポジッ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エグゼクティブ">
  <a:themeElements>
    <a:clrScheme name="エグゼクティブ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エグゼクティブ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エグゼクティブ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1208</Words>
  <Application>Microsoft Office PowerPoint</Application>
  <PresentationFormat>画面に合わせる (4:3)</PresentationFormat>
  <Paragraphs>241</Paragraphs>
  <Slides>28</Slides>
  <Notes>3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28</vt:i4>
      </vt:variant>
    </vt:vector>
  </HeadingPairs>
  <TitlesOfParts>
    <vt:vector size="30" baseType="lpstr">
      <vt:lpstr>コンポジット</vt:lpstr>
      <vt:lpstr>エグゼクティブ</vt:lpstr>
      <vt:lpstr>簿記からはじめる会計学 第10回</vt:lpstr>
      <vt:lpstr>Case.103  三伝票制と五伝票制</vt:lpstr>
      <vt:lpstr>Case.104  入金伝票の起票</vt:lpstr>
      <vt:lpstr>Case.105  出金伝票の起票</vt:lpstr>
      <vt:lpstr>Case.106  振替伝票の起票</vt:lpstr>
      <vt:lpstr>Case.107  一部現金 取引の起票</vt:lpstr>
      <vt:lpstr>Case.107  一部現金 取引の起票</vt:lpstr>
      <vt:lpstr>Case.108  売上伝票の起票</vt:lpstr>
      <vt:lpstr>Case.108  仕入伝票の起票</vt:lpstr>
      <vt:lpstr>【演習】</vt:lpstr>
      <vt:lpstr>簿記からはじめる会計学 第11回</vt:lpstr>
      <vt:lpstr>Case.110  決算手続</vt:lpstr>
      <vt:lpstr>Case.111  【決算仕訳】 現金過不足</vt:lpstr>
      <vt:lpstr>Case.112  【決算仕訳】 有価証券の評価替え</vt:lpstr>
      <vt:lpstr>Case.113  【決算仕訳】 消耗品の 整理</vt:lpstr>
      <vt:lpstr>Case.114  【決算仕訳】 貸倒引当金</vt:lpstr>
      <vt:lpstr>Case.115  【決算仕訳】 固定資産の減価償却</vt:lpstr>
      <vt:lpstr>Case.116  【決算仕訳】 費用・収益の繰延べ・見越し</vt:lpstr>
      <vt:lpstr>Case.117  【決算仕訳】 売上原価①</vt:lpstr>
      <vt:lpstr>Case.118  【決算仕訳】 売上原価②</vt:lpstr>
      <vt:lpstr>Case.119  【決算仕訳】 当期純利益当期純損失</vt:lpstr>
      <vt:lpstr>Case.120  【決算仕訳】 財務諸表</vt:lpstr>
      <vt:lpstr>簿記からはじめる会計学 第11回</vt:lpstr>
      <vt:lpstr>Case.121  帳簿を締め切るとは</vt:lpstr>
      <vt:lpstr>Case.122  収益・費用勘定を損益勘定へ</vt:lpstr>
      <vt:lpstr>Case.123  損益を資本金勘定へ</vt:lpstr>
      <vt:lpstr>Case.124  帳簿の締切</vt:lpstr>
      <vt:lpstr>Case.125  繰越試算表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簿記からはじめる会計学 第4回</dc:title>
  <dc:creator>kohei</dc:creator>
  <cp:lastModifiedBy>kohei</cp:lastModifiedBy>
  <cp:revision>58</cp:revision>
  <cp:lastPrinted>2012-04-28T00:36:43Z</cp:lastPrinted>
  <dcterms:created xsi:type="dcterms:W3CDTF">2012-04-22T05:28:07Z</dcterms:created>
  <dcterms:modified xsi:type="dcterms:W3CDTF">2012-04-28T13:57:17Z</dcterms:modified>
</cp:coreProperties>
</file>