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8" r:id="rId2"/>
    <p:sldMasterId id="2147483720" r:id="rId3"/>
    <p:sldMasterId id="2147483732" r:id="rId4"/>
    <p:sldMasterId id="2147483744" r:id="rId5"/>
  </p:sldMasterIdLst>
  <p:notesMasterIdLst>
    <p:notesMasterId r:id="rId59"/>
  </p:notesMasterIdLst>
  <p:sldIdLst>
    <p:sldId id="256" r:id="rId6"/>
    <p:sldId id="257" r:id="rId7"/>
    <p:sldId id="258" r:id="rId8"/>
    <p:sldId id="260" r:id="rId9"/>
    <p:sldId id="259" r:id="rId10"/>
    <p:sldId id="262" r:id="rId11"/>
    <p:sldId id="263" r:id="rId12"/>
    <p:sldId id="264" r:id="rId13"/>
    <p:sldId id="265" r:id="rId14"/>
    <p:sldId id="261"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5" r:id="rId32"/>
    <p:sldId id="282" r:id="rId33"/>
    <p:sldId id="283" r:id="rId34"/>
    <p:sldId id="284"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7" r:id="rId55"/>
    <p:sldId id="305" r:id="rId56"/>
    <p:sldId id="306" r:id="rId57"/>
    <p:sldId id="311" r:id="rId58"/>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9" d="100"/>
          <a:sy n="79" d="100"/>
        </p:scale>
        <p:origin x="-20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C97A41-3DF8-462C-96FB-A1A24C421ADC}"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kumimoji="1" lang="ja-JP" altLang="en-US"/>
        </a:p>
      </dgm:t>
    </dgm:pt>
    <dgm:pt modelId="{8DD9DC30-2D2B-4BF6-A3ED-B3249750E96E}">
      <dgm:prSet phldrT="[テキスト]" custT="1"/>
      <dgm:spPr/>
      <dgm:t>
        <a:bodyPr/>
        <a:lstStyle/>
        <a:p>
          <a:r>
            <a:rPr kumimoji="1" lang="ja-JP" altLang="en-US" sz="2000" dirty="0" smtClean="0"/>
            <a:t>会計学</a:t>
          </a:r>
          <a:r>
            <a:rPr kumimoji="1" lang="en-US" altLang="ja-JP" sz="2000" dirty="0" smtClean="0"/>
            <a:t>1</a:t>
          </a:r>
          <a:endParaRPr kumimoji="1" lang="ja-JP" altLang="en-US" sz="2000" dirty="0"/>
        </a:p>
      </dgm:t>
    </dgm:pt>
    <dgm:pt modelId="{AC0B6405-4693-4C3B-9091-4BD0E2D056F7}" type="parTrans" cxnId="{F622F412-281D-42FC-8143-BDE6FDC20B19}">
      <dgm:prSet/>
      <dgm:spPr/>
      <dgm:t>
        <a:bodyPr/>
        <a:lstStyle/>
        <a:p>
          <a:endParaRPr kumimoji="1" lang="ja-JP" altLang="en-US"/>
        </a:p>
      </dgm:t>
    </dgm:pt>
    <dgm:pt modelId="{1C07B990-18F5-40F1-868B-02AD7417B7FA}" type="sibTrans" cxnId="{F622F412-281D-42FC-8143-BDE6FDC20B19}">
      <dgm:prSet/>
      <dgm:spPr/>
      <dgm:t>
        <a:bodyPr/>
        <a:lstStyle/>
        <a:p>
          <a:endParaRPr kumimoji="1" lang="ja-JP" altLang="en-US"/>
        </a:p>
      </dgm:t>
    </dgm:pt>
    <dgm:pt modelId="{A8775540-3C31-4C3F-91AF-0F8619120AD0}">
      <dgm:prSet phldrT="[テキスト]" custT="1"/>
      <dgm:spPr/>
      <dgm:t>
        <a:bodyPr/>
        <a:lstStyle/>
        <a:p>
          <a:r>
            <a:rPr kumimoji="1" lang="ja-JP" altLang="en-US" sz="2400" dirty="0" smtClean="0"/>
            <a:t>簿記の習得による財務諸表作成能力・読解能力の養成</a:t>
          </a:r>
          <a:endParaRPr kumimoji="1" lang="ja-JP" altLang="en-US" sz="2400" dirty="0"/>
        </a:p>
      </dgm:t>
    </dgm:pt>
    <dgm:pt modelId="{7C1C3CB9-DF54-4EAA-891D-4629F03426C0}" type="parTrans" cxnId="{226BE3E3-0AE0-47F0-B871-E115581657CC}">
      <dgm:prSet/>
      <dgm:spPr/>
      <dgm:t>
        <a:bodyPr/>
        <a:lstStyle/>
        <a:p>
          <a:endParaRPr kumimoji="1" lang="ja-JP" altLang="en-US"/>
        </a:p>
      </dgm:t>
    </dgm:pt>
    <dgm:pt modelId="{05296947-6F19-453D-8335-0F071218D8EB}" type="sibTrans" cxnId="{226BE3E3-0AE0-47F0-B871-E115581657CC}">
      <dgm:prSet/>
      <dgm:spPr/>
      <dgm:t>
        <a:bodyPr/>
        <a:lstStyle/>
        <a:p>
          <a:endParaRPr kumimoji="1" lang="ja-JP" altLang="en-US"/>
        </a:p>
      </dgm:t>
    </dgm:pt>
    <dgm:pt modelId="{F9DCE2DF-EC03-4C4A-AADD-BB9CF072129E}">
      <dgm:prSet phldrT="[テキスト]" custT="1">
        <dgm:style>
          <a:lnRef idx="3">
            <a:schemeClr val="lt1"/>
          </a:lnRef>
          <a:fillRef idx="1">
            <a:schemeClr val="accent2"/>
          </a:fillRef>
          <a:effectRef idx="1">
            <a:schemeClr val="accent2"/>
          </a:effectRef>
          <a:fontRef idx="minor">
            <a:schemeClr val="lt1"/>
          </a:fontRef>
        </dgm:style>
      </dgm:prSet>
      <dgm:spPr/>
      <dgm:t>
        <a:bodyPr/>
        <a:lstStyle/>
        <a:p>
          <a:r>
            <a:rPr kumimoji="1" lang="ja-JP" altLang="en-US" sz="2000" dirty="0" smtClean="0"/>
            <a:t>会計学</a:t>
          </a:r>
          <a:r>
            <a:rPr kumimoji="1" lang="en-US" altLang="ja-JP" sz="2000" dirty="0" smtClean="0"/>
            <a:t>2</a:t>
          </a:r>
          <a:endParaRPr kumimoji="1" lang="ja-JP" altLang="en-US" sz="2000" dirty="0"/>
        </a:p>
      </dgm:t>
    </dgm:pt>
    <dgm:pt modelId="{052487DC-F466-4977-98DE-DE918978A599}" type="parTrans" cxnId="{34594C3D-D807-4051-BB74-345C1D903B7C}">
      <dgm:prSet/>
      <dgm:spPr/>
      <dgm:t>
        <a:bodyPr/>
        <a:lstStyle/>
        <a:p>
          <a:endParaRPr kumimoji="1" lang="ja-JP" altLang="en-US"/>
        </a:p>
      </dgm:t>
    </dgm:pt>
    <dgm:pt modelId="{E7E40638-0863-4C65-B919-B9136F096193}" type="sibTrans" cxnId="{34594C3D-D807-4051-BB74-345C1D903B7C}">
      <dgm:prSet/>
      <dgm:spPr/>
      <dgm:t>
        <a:bodyPr/>
        <a:lstStyle/>
        <a:p>
          <a:endParaRPr kumimoji="1" lang="ja-JP" altLang="en-US"/>
        </a:p>
      </dgm:t>
    </dgm:pt>
    <dgm:pt modelId="{FDFD1D8C-B248-4491-9DD3-3ED2C6E3FFC7}">
      <dgm:prSet phldrT="[テキスト]"/>
      <dgm:spPr/>
      <dgm:t>
        <a:bodyPr/>
        <a:lstStyle/>
        <a:p>
          <a:r>
            <a:rPr kumimoji="1" lang="ja-JP" altLang="en-US" dirty="0" smtClean="0"/>
            <a:t>会計を経営管理に使うための予算管理・原価管理の仕組みの理解</a:t>
          </a:r>
          <a:endParaRPr kumimoji="1" lang="ja-JP" altLang="en-US" dirty="0"/>
        </a:p>
      </dgm:t>
    </dgm:pt>
    <dgm:pt modelId="{9F144E30-FCB0-432C-AD77-0EDFB5AE0E4A}" type="parTrans" cxnId="{89C574F2-04BE-4FDF-8F9B-AA7D3966F721}">
      <dgm:prSet/>
      <dgm:spPr/>
      <dgm:t>
        <a:bodyPr/>
        <a:lstStyle/>
        <a:p>
          <a:endParaRPr kumimoji="1" lang="ja-JP" altLang="en-US"/>
        </a:p>
      </dgm:t>
    </dgm:pt>
    <dgm:pt modelId="{38CD211F-A8B3-4BC5-B648-736BFD0A3DB5}" type="sibTrans" cxnId="{89C574F2-04BE-4FDF-8F9B-AA7D3966F721}">
      <dgm:prSet/>
      <dgm:spPr/>
      <dgm:t>
        <a:bodyPr/>
        <a:lstStyle/>
        <a:p>
          <a:endParaRPr kumimoji="1" lang="ja-JP" altLang="en-US"/>
        </a:p>
      </dgm:t>
    </dgm:pt>
    <dgm:pt modelId="{5D832431-A3A4-4C74-BDD3-F875DA309237}">
      <dgm:prSet phldrT="[テキスト]" custT="1">
        <dgm:style>
          <a:lnRef idx="3">
            <a:schemeClr val="lt1"/>
          </a:lnRef>
          <a:fillRef idx="1">
            <a:schemeClr val="accent5"/>
          </a:fillRef>
          <a:effectRef idx="1">
            <a:schemeClr val="accent5"/>
          </a:effectRef>
          <a:fontRef idx="minor">
            <a:schemeClr val="lt1"/>
          </a:fontRef>
        </dgm:style>
      </dgm:prSet>
      <dgm:spPr/>
      <dgm:t>
        <a:bodyPr/>
        <a:lstStyle/>
        <a:p>
          <a:r>
            <a:rPr kumimoji="1" lang="ja-JP" altLang="en-US" sz="2000" dirty="0" smtClean="0"/>
            <a:t>会計情報システム</a:t>
          </a:r>
          <a:endParaRPr kumimoji="1" lang="ja-JP" altLang="en-US" sz="2000" dirty="0"/>
        </a:p>
      </dgm:t>
    </dgm:pt>
    <dgm:pt modelId="{5D67DB9A-76F7-4624-9DC6-EF28F358ABA1}" type="parTrans" cxnId="{A70878EF-5BE6-4B95-9FD3-665C84603C6C}">
      <dgm:prSet/>
      <dgm:spPr/>
      <dgm:t>
        <a:bodyPr/>
        <a:lstStyle/>
        <a:p>
          <a:endParaRPr kumimoji="1" lang="ja-JP" altLang="en-US"/>
        </a:p>
      </dgm:t>
    </dgm:pt>
    <dgm:pt modelId="{F3BB4B95-6231-4CE1-B7E7-256FBDAE2EBF}" type="sibTrans" cxnId="{A70878EF-5BE6-4B95-9FD3-665C84603C6C}">
      <dgm:prSet/>
      <dgm:spPr/>
      <dgm:t>
        <a:bodyPr/>
        <a:lstStyle/>
        <a:p>
          <a:endParaRPr kumimoji="1" lang="ja-JP" altLang="en-US"/>
        </a:p>
      </dgm:t>
    </dgm:pt>
    <dgm:pt modelId="{EAB2FA47-07C5-4A0E-96A2-9E65014F0682}">
      <dgm:prSet phldrT="[テキスト]"/>
      <dgm:spPr/>
      <dgm:t>
        <a:bodyPr/>
        <a:lstStyle/>
        <a:p>
          <a:r>
            <a:rPr kumimoji="1" lang="ja-JP" altLang="en-US" dirty="0" smtClean="0"/>
            <a:t>実証的な経営分析を行うことで，経営・投資計画の立案に活かす</a:t>
          </a:r>
          <a:endParaRPr kumimoji="1" lang="ja-JP" altLang="en-US" dirty="0"/>
        </a:p>
      </dgm:t>
    </dgm:pt>
    <dgm:pt modelId="{41D056E8-4FB4-4A64-8631-AC18CDA17DDE}" type="parTrans" cxnId="{1F8FE03B-F7AB-4D73-AC61-F5BE70A9E27D}">
      <dgm:prSet/>
      <dgm:spPr/>
      <dgm:t>
        <a:bodyPr/>
        <a:lstStyle/>
        <a:p>
          <a:endParaRPr kumimoji="1" lang="ja-JP" altLang="en-US"/>
        </a:p>
      </dgm:t>
    </dgm:pt>
    <dgm:pt modelId="{75352024-2242-4093-BFAF-56BF0A41B37C}" type="sibTrans" cxnId="{1F8FE03B-F7AB-4D73-AC61-F5BE70A9E27D}">
      <dgm:prSet/>
      <dgm:spPr/>
      <dgm:t>
        <a:bodyPr/>
        <a:lstStyle/>
        <a:p>
          <a:endParaRPr kumimoji="1" lang="ja-JP" altLang="en-US"/>
        </a:p>
      </dgm:t>
    </dgm:pt>
    <dgm:pt modelId="{CDBCC0A8-1830-4D9E-BAA6-26657536F8D5}" type="pres">
      <dgm:prSet presAssocID="{91C97A41-3DF8-462C-96FB-A1A24C421ADC}" presName="Name0" presStyleCnt="0">
        <dgm:presLayoutVars>
          <dgm:chMax val="5"/>
          <dgm:chPref val="5"/>
          <dgm:dir/>
          <dgm:animLvl val="lvl"/>
        </dgm:presLayoutVars>
      </dgm:prSet>
      <dgm:spPr/>
      <dgm:t>
        <a:bodyPr/>
        <a:lstStyle/>
        <a:p>
          <a:endParaRPr kumimoji="1" lang="ja-JP" altLang="en-US"/>
        </a:p>
      </dgm:t>
    </dgm:pt>
    <dgm:pt modelId="{11C5E522-D493-4110-9779-7341435B7AC9}" type="pres">
      <dgm:prSet presAssocID="{8DD9DC30-2D2B-4BF6-A3ED-B3249750E96E}" presName="parentText1" presStyleLbl="node1" presStyleIdx="0" presStyleCnt="3">
        <dgm:presLayoutVars>
          <dgm:chMax/>
          <dgm:chPref val="3"/>
          <dgm:bulletEnabled val="1"/>
        </dgm:presLayoutVars>
      </dgm:prSet>
      <dgm:spPr/>
      <dgm:t>
        <a:bodyPr/>
        <a:lstStyle/>
        <a:p>
          <a:endParaRPr kumimoji="1" lang="ja-JP" altLang="en-US"/>
        </a:p>
      </dgm:t>
    </dgm:pt>
    <dgm:pt modelId="{CD3B4F36-49C2-48E2-882E-018E16D1408A}" type="pres">
      <dgm:prSet presAssocID="{8DD9DC30-2D2B-4BF6-A3ED-B3249750E96E}" presName="childText1" presStyleLbl="solidAlignAcc1" presStyleIdx="0" presStyleCnt="3">
        <dgm:presLayoutVars>
          <dgm:chMax val="0"/>
          <dgm:chPref val="0"/>
          <dgm:bulletEnabled val="1"/>
        </dgm:presLayoutVars>
      </dgm:prSet>
      <dgm:spPr/>
      <dgm:t>
        <a:bodyPr/>
        <a:lstStyle/>
        <a:p>
          <a:endParaRPr kumimoji="1" lang="ja-JP" altLang="en-US"/>
        </a:p>
      </dgm:t>
    </dgm:pt>
    <dgm:pt modelId="{B688D35C-5054-44B3-946B-243D396DFC13}" type="pres">
      <dgm:prSet presAssocID="{F9DCE2DF-EC03-4C4A-AADD-BB9CF072129E}" presName="parentText2" presStyleLbl="node1" presStyleIdx="1" presStyleCnt="3">
        <dgm:presLayoutVars>
          <dgm:chMax/>
          <dgm:chPref val="3"/>
          <dgm:bulletEnabled val="1"/>
        </dgm:presLayoutVars>
      </dgm:prSet>
      <dgm:spPr/>
      <dgm:t>
        <a:bodyPr/>
        <a:lstStyle/>
        <a:p>
          <a:endParaRPr kumimoji="1" lang="ja-JP" altLang="en-US"/>
        </a:p>
      </dgm:t>
    </dgm:pt>
    <dgm:pt modelId="{10B40EB4-A7CD-4B2C-9EF0-315322846D16}" type="pres">
      <dgm:prSet presAssocID="{F9DCE2DF-EC03-4C4A-AADD-BB9CF072129E}" presName="childText2" presStyleLbl="solidAlignAcc1" presStyleIdx="1" presStyleCnt="3">
        <dgm:presLayoutVars>
          <dgm:chMax val="0"/>
          <dgm:chPref val="0"/>
          <dgm:bulletEnabled val="1"/>
        </dgm:presLayoutVars>
      </dgm:prSet>
      <dgm:spPr/>
      <dgm:t>
        <a:bodyPr/>
        <a:lstStyle/>
        <a:p>
          <a:endParaRPr kumimoji="1" lang="ja-JP" altLang="en-US"/>
        </a:p>
      </dgm:t>
    </dgm:pt>
    <dgm:pt modelId="{6FA6BA9D-0D11-46F8-9A2A-D8B730ADFB57}" type="pres">
      <dgm:prSet presAssocID="{5D832431-A3A4-4C74-BDD3-F875DA309237}" presName="parentText3" presStyleLbl="node1" presStyleIdx="2" presStyleCnt="3">
        <dgm:presLayoutVars>
          <dgm:chMax/>
          <dgm:chPref val="3"/>
          <dgm:bulletEnabled val="1"/>
        </dgm:presLayoutVars>
      </dgm:prSet>
      <dgm:spPr/>
      <dgm:t>
        <a:bodyPr/>
        <a:lstStyle/>
        <a:p>
          <a:endParaRPr kumimoji="1" lang="ja-JP" altLang="en-US"/>
        </a:p>
      </dgm:t>
    </dgm:pt>
    <dgm:pt modelId="{E240800B-0F31-4C66-9FA1-482F1ED1A83B}" type="pres">
      <dgm:prSet presAssocID="{5D832431-A3A4-4C74-BDD3-F875DA309237}" presName="childText3" presStyleLbl="solidAlignAcc1" presStyleIdx="2" presStyleCnt="3">
        <dgm:presLayoutVars>
          <dgm:chMax val="0"/>
          <dgm:chPref val="0"/>
          <dgm:bulletEnabled val="1"/>
        </dgm:presLayoutVars>
      </dgm:prSet>
      <dgm:spPr/>
      <dgm:t>
        <a:bodyPr/>
        <a:lstStyle/>
        <a:p>
          <a:endParaRPr kumimoji="1" lang="ja-JP" altLang="en-US"/>
        </a:p>
      </dgm:t>
    </dgm:pt>
  </dgm:ptLst>
  <dgm:cxnLst>
    <dgm:cxn modelId="{D1A50AD8-65A7-459F-BA2E-6055B37273A9}" type="presOf" srcId="{8DD9DC30-2D2B-4BF6-A3ED-B3249750E96E}" destId="{11C5E522-D493-4110-9779-7341435B7AC9}" srcOrd="0" destOrd="0" presId="urn:microsoft.com/office/officeart/2009/3/layout/IncreasingArrowsProcess"/>
    <dgm:cxn modelId="{89C574F2-04BE-4FDF-8F9B-AA7D3966F721}" srcId="{F9DCE2DF-EC03-4C4A-AADD-BB9CF072129E}" destId="{FDFD1D8C-B248-4491-9DD3-3ED2C6E3FFC7}" srcOrd="0" destOrd="0" parTransId="{9F144E30-FCB0-432C-AD77-0EDFB5AE0E4A}" sibTransId="{38CD211F-A8B3-4BC5-B648-736BFD0A3DB5}"/>
    <dgm:cxn modelId="{6847FF49-0340-4C6A-828D-8EB654B2217B}" type="presOf" srcId="{91C97A41-3DF8-462C-96FB-A1A24C421ADC}" destId="{CDBCC0A8-1830-4D9E-BAA6-26657536F8D5}" srcOrd="0" destOrd="0" presId="urn:microsoft.com/office/officeart/2009/3/layout/IncreasingArrowsProcess"/>
    <dgm:cxn modelId="{1E589A1D-0586-40ED-9424-973F77D20339}" type="presOf" srcId="{FDFD1D8C-B248-4491-9DD3-3ED2C6E3FFC7}" destId="{10B40EB4-A7CD-4B2C-9EF0-315322846D16}" srcOrd="0" destOrd="0" presId="urn:microsoft.com/office/officeart/2009/3/layout/IncreasingArrowsProcess"/>
    <dgm:cxn modelId="{8DD28E17-F8C7-48CE-B657-612B03761E0F}" type="presOf" srcId="{F9DCE2DF-EC03-4C4A-AADD-BB9CF072129E}" destId="{B688D35C-5054-44B3-946B-243D396DFC13}" srcOrd="0" destOrd="0" presId="urn:microsoft.com/office/officeart/2009/3/layout/IncreasingArrowsProcess"/>
    <dgm:cxn modelId="{226BE3E3-0AE0-47F0-B871-E115581657CC}" srcId="{8DD9DC30-2D2B-4BF6-A3ED-B3249750E96E}" destId="{A8775540-3C31-4C3F-91AF-0F8619120AD0}" srcOrd="0" destOrd="0" parTransId="{7C1C3CB9-DF54-4EAA-891D-4629F03426C0}" sibTransId="{05296947-6F19-453D-8335-0F071218D8EB}"/>
    <dgm:cxn modelId="{5E0A61EB-4327-48BD-A75B-73AFAB61A996}" type="presOf" srcId="{5D832431-A3A4-4C74-BDD3-F875DA309237}" destId="{6FA6BA9D-0D11-46F8-9A2A-D8B730ADFB57}" srcOrd="0" destOrd="0" presId="urn:microsoft.com/office/officeart/2009/3/layout/IncreasingArrowsProcess"/>
    <dgm:cxn modelId="{F622F412-281D-42FC-8143-BDE6FDC20B19}" srcId="{91C97A41-3DF8-462C-96FB-A1A24C421ADC}" destId="{8DD9DC30-2D2B-4BF6-A3ED-B3249750E96E}" srcOrd="0" destOrd="0" parTransId="{AC0B6405-4693-4C3B-9091-4BD0E2D056F7}" sibTransId="{1C07B990-18F5-40F1-868B-02AD7417B7FA}"/>
    <dgm:cxn modelId="{1F8FE03B-F7AB-4D73-AC61-F5BE70A9E27D}" srcId="{5D832431-A3A4-4C74-BDD3-F875DA309237}" destId="{EAB2FA47-07C5-4A0E-96A2-9E65014F0682}" srcOrd="0" destOrd="0" parTransId="{41D056E8-4FB4-4A64-8631-AC18CDA17DDE}" sibTransId="{75352024-2242-4093-BFAF-56BF0A41B37C}"/>
    <dgm:cxn modelId="{34594C3D-D807-4051-BB74-345C1D903B7C}" srcId="{91C97A41-3DF8-462C-96FB-A1A24C421ADC}" destId="{F9DCE2DF-EC03-4C4A-AADD-BB9CF072129E}" srcOrd="1" destOrd="0" parTransId="{052487DC-F466-4977-98DE-DE918978A599}" sibTransId="{E7E40638-0863-4C65-B919-B9136F096193}"/>
    <dgm:cxn modelId="{35E9696E-0864-4129-82A6-E1CEBE6B2017}" type="presOf" srcId="{EAB2FA47-07C5-4A0E-96A2-9E65014F0682}" destId="{E240800B-0F31-4C66-9FA1-482F1ED1A83B}" srcOrd="0" destOrd="0" presId="urn:microsoft.com/office/officeart/2009/3/layout/IncreasingArrowsProcess"/>
    <dgm:cxn modelId="{A70878EF-5BE6-4B95-9FD3-665C84603C6C}" srcId="{91C97A41-3DF8-462C-96FB-A1A24C421ADC}" destId="{5D832431-A3A4-4C74-BDD3-F875DA309237}" srcOrd="2" destOrd="0" parTransId="{5D67DB9A-76F7-4624-9DC6-EF28F358ABA1}" sibTransId="{F3BB4B95-6231-4CE1-B7E7-256FBDAE2EBF}"/>
    <dgm:cxn modelId="{0EB09079-7031-49C5-B247-2ED1D4387232}" type="presOf" srcId="{A8775540-3C31-4C3F-91AF-0F8619120AD0}" destId="{CD3B4F36-49C2-48E2-882E-018E16D1408A}" srcOrd="0" destOrd="0" presId="urn:microsoft.com/office/officeart/2009/3/layout/IncreasingArrowsProcess"/>
    <dgm:cxn modelId="{259DE043-1899-4132-92FD-563D09EA4F91}" type="presParOf" srcId="{CDBCC0A8-1830-4D9E-BAA6-26657536F8D5}" destId="{11C5E522-D493-4110-9779-7341435B7AC9}" srcOrd="0" destOrd="0" presId="urn:microsoft.com/office/officeart/2009/3/layout/IncreasingArrowsProcess"/>
    <dgm:cxn modelId="{99DCD504-03D2-4AC2-B6FB-95D0A3EFB13D}" type="presParOf" srcId="{CDBCC0A8-1830-4D9E-BAA6-26657536F8D5}" destId="{CD3B4F36-49C2-48E2-882E-018E16D1408A}" srcOrd="1" destOrd="0" presId="urn:microsoft.com/office/officeart/2009/3/layout/IncreasingArrowsProcess"/>
    <dgm:cxn modelId="{D4E84F76-CB17-4474-954A-3C3B47FFAAA9}" type="presParOf" srcId="{CDBCC0A8-1830-4D9E-BAA6-26657536F8D5}" destId="{B688D35C-5054-44B3-946B-243D396DFC13}" srcOrd="2" destOrd="0" presId="urn:microsoft.com/office/officeart/2009/3/layout/IncreasingArrowsProcess"/>
    <dgm:cxn modelId="{29E6BDFF-A0F9-47C6-9ADF-9DECE4F4999A}" type="presParOf" srcId="{CDBCC0A8-1830-4D9E-BAA6-26657536F8D5}" destId="{10B40EB4-A7CD-4B2C-9EF0-315322846D16}" srcOrd="3" destOrd="0" presId="urn:microsoft.com/office/officeart/2009/3/layout/IncreasingArrowsProcess"/>
    <dgm:cxn modelId="{4985D9EC-E511-4866-B348-3DA92E94EFD0}" type="presParOf" srcId="{CDBCC0A8-1830-4D9E-BAA6-26657536F8D5}" destId="{6FA6BA9D-0D11-46F8-9A2A-D8B730ADFB57}" srcOrd="4" destOrd="0" presId="urn:microsoft.com/office/officeart/2009/3/layout/IncreasingArrowsProcess"/>
    <dgm:cxn modelId="{001BC9A4-2406-4397-B5DB-C1F50B1663A6}" type="presParOf" srcId="{CDBCC0A8-1830-4D9E-BAA6-26657536F8D5}" destId="{E240800B-0F31-4C66-9FA1-482F1ED1A83B}"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5E522-D493-4110-9779-7341435B7AC9}">
      <dsp:nvSpPr>
        <dsp:cNvPr id="0" name=""/>
        <dsp:cNvSpPr/>
      </dsp:nvSpPr>
      <dsp:spPr>
        <a:xfrm>
          <a:off x="19931" y="31599"/>
          <a:ext cx="6872905" cy="1000956"/>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58902" numCol="1" spcCol="1270" anchor="ctr" anchorCtr="0">
          <a:noAutofit/>
        </a:bodyPr>
        <a:lstStyle/>
        <a:p>
          <a:pPr lvl="0" algn="l" defTabSz="889000">
            <a:lnSpc>
              <a:spcPct val="90000"/>
            </a:lnSpc>
            <a:spcBef>
              <a:spcPct val="0"/>
            </a:spcBef>
            <a:spcAft>
              <a:spcPct val="35000"/>
            </a:spcAft>
          </a:pPr>
          <a:r>
            <a:rPr kumimoji="1" lang="ja-JP" altLang="en-US" sz="2000" kern="1200" dirty="0" smtClean="0"/>
            <a:t>会計学</a:t>
          </a:r>
          <a:r>
            <a:rPr kumimoji="1" lang="en-US" altLang="ja-JP" sz="2000" kern="1200" dirty="0" smtClean="0"/>
            <a:t>1</a:t>
          </a:r>
          <a:endParaRPr kumimoji="1" lang="ja-JP" altLang="en-US" sz="2000" kern="1200" dirty="0"/>
        </a:p>
      </dsp:txBody>
      <dsp:txXfrm>
        <a:off x="19931" y="281838"/>
        <a:ext cx="6622666" cy="500478"/>
      </dsp:txXfrm>
    </dsp:sp>
    <dsp:sp modelId="{CD3B4F36-49C2-48E2-882E-018E16D1408A}">
      <dsp:nvSpPr>
        <dsp:cNvPr id="0" name=""/>
        <dsp:cNvSpPr/>
      </dsp:nvSpPr>
      <dsp:spPr>
        <a:xfrm>
          <a:off x="19931" y="803481"/>
          <a:ext cx="2116854" cy="1928211"/>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kumimoji="1" lang="ja-JP" altLang="en-US" sz="2400" kern="1200" dirty="0" smtClean="0"/>
            <a:t>簿記の習得による財務諸表作成能力・読解能力の養成</a:t>
          </a:r>
          <a:endParaRPr kumimoji="1" lang="ja-JP" altLang="en-US" sz="2400" kern="1200" dirty="0"/>
        </a:p>
      </dsp:txBody>
      <dsp:txXfrm>
        <a:off x="19931" y="803481"/>
        <a:ext cx="2116854" cy="1928211"/>
      </dsp:txXfrm>
    </dsp:sp>
    <dsp:sp modelId="{B688D35C-5054-44B3-946B-243D396DFC13}">
      <dsp:nvSpPr>
        <dsp:cNvPr id="0" name=""/>
        <dsp:cNvSpPr/>
      </dsp:nvSpPr>
      <dsp:spPr>
        <a:xfrm>
          <a:off x="2136786" y="365251"/>
          <a:ext cx="4756050" cy="1000956"/>
        </a:xfrm>
        <a:prstGeom prst="rightArrow">
          <a:avLst>
            <a:gd name="adj1" fmla="val 50000"/>
            <a:gd name="adj2" fmla="val 50000"/>
          </a:avLst>
        </a:prstGeom>
        <a:solidFill>
          <a:schemeClr val="accent2"/>
        </a:solidFill>
        <a:ln w="38100" cap="flat" cmpd="sng" algn="ctr">
          <a:solidFill>
            <a:schemeClr val="lt1"/>
          </a:solidFill>
          <a:prstDash val="solid"/>
        </a:ln>
        <a:effectLst/>
      </dsp:spPr>
      <dsp:style>
        <a:lnRef idx="3">
          <a:schemeClr val="lt1"/>
        </a:lnRef>
        <a:fillRef idx="1">
          <a:schemeClr val="accent2"/>
        </a:fillRef>
        <a:effectRef idx="1">
          <a:schemeClr val="accent2"/>
        </a:effectRef>
        <a:fontRef idx="minor">
          <a:schemeClr val="lt1"/>
        </a:fontRef>
      </dsp:style>
      <dsp:txBody>
        <a:bodyPr spcFirstLastPara="0" vert="horz" wrap="square" lIns="76200" tIns="76200" rIns="254000" bIns="158902" numCol="1" spcCol="1270" anchor="ctr" anchorCtr="0">
          <a:noAutofit/>
        </a:bodyPr>
        <a:lstStyle/>
        <a:p>
          <a:pPr lvl="0" algn="l" defTabSz="889000">
            <a:lnSpc>
              <a:spcPct val="90000"/>
            </a:lnSpc>
            <a:spcBef>
              <a:spcPct val="0"/>
            </a:spcBef>
            <a:spcAft>
              <a:spcPct val="35000"/>
            </a:spcAft>
          </a:pPr>
          <a:r>
            <a:rPr kumimoji="1" lang="ja-JP" altLang="en-US" sz="2000" kern="1200" dirty="0" smtClean="0"/>
            <a:t>会計学</a:t>
          </a:r>
          <a:r>
            <a:rPr kumimoji="1" lang="en-US" altLang="ja-JP" sz="2000" kern="1200" dirty="0" smtClean="0"/>
            <a:t>2</a:t>
          </a:r>
          <a:endParaRPr kumimoji="1" lang="ja-JP" altLang="en-US" sz="2000" kern="1200" dirty="0"/>
        </a:p>
      </dsp:txBody>
      <dsp:txXfrm>
        <a:off x="2136786" y="615490"/>
        <a:ext cx="4505811" cy="500478"/>
      </dsp:txXfrm>
    </dsp:sp>
    <dsp:sp modelId="{10B40EB4-A7CD-4B2C-9EF0-315322846D16}">
      <dsp:nvSpPr>
        <dsp:cNvPr id="0" name=""/>
        <dsp:cNvSpPr/>
      </dsp:nvSpPr>
      <dsp:spPr>
        <a:xfrm>
          <a:off x="2136786" y="1137134"/>
          <a:ext cx="2116854" cy="1928211"/>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kumimoji="1" lang="ja-JP" altLang="en-US" sz="2300" kern="1200" dirty="0" smtClean="0"/>
            <a:t>会計を経営管理に使うための予算管理・原価管理の仕組みの理解</a:t>
          </a:r>
          <a:endParaRPr kumimoji="1" lang="ja-JP" altLang="en-US" sz="2300" kern="1200" dirty="0"/>
        </a:p>
      </dsp:txBody>
      <dsp:txXfrm>
        <a:off x="2136786" y="1137134"/>
        <a:ext cx="2116854" cy="1928211"/>
      </dsp:txXfrm>
    </dsp:sp>
    <dsp:sp modelId="{6FA6BA9D-0D11-46F8-9A2A-D8B730ADFB57}">
      <dsp:nvSpPr>
        <dsp:cNvPr id="0" name=""/>
        <dsp:cNvSpPr/>
      </dsp:nvSpPr>
      <dsp:spPr>
        <a:xfrm>
          <a:off x="4253640" y="698904"/>
          <a:ext cx="2639195" cy="1000956"/>
        </a:xfrm>
        <a:prstGeom prst="rightArrow">
          <a:avLst>
            <a:gd name="adj1" fmla="val 50000"/>
            <a:gd name="adj2" fmla="val 50000"/>
          </a:avLst>
        </a:prstGeom>
        <a:solidFill>
          <a:schemeClr val="accent5"/>
        </a:solidFill>
        <a:ln w="38100" cap="flat" cmpd="sng" algn="ctr">
          <a:solidFill>
            <a:schemeClr val="lt1"/>
          </a:solidFill>
          <a:prstDash val="solid"/>
        </a:ln>
        <a:effectLst/>
      </dsp:spPr>
      <dsp:style>
        <a:lnRef idx="3">
          <a:schemeClr val="lt1"/>
        </a:lnRef>
        <a:fillRef idx="1">
          <a:schemeClr val="accent5"/>
        </a:fillRef>
        <a:effectRef idx="1">
          <a:schemeClr val="accent5"/>
        </a:effectRef>
        <a:fontRef idx="minor">
          <a:schemeClr val="lt1"/>
        </a:fontRef>
      </dsp:style>
      <dsp:txBody>
        <a:bodyPr spcFirstLastPara="0" vert="horz" wrap="square" lIns="76200" tIns="76200" rIns="254000" bIns="158902" numCol="1" spcCol="1270" anchor="ctr" anchorCtr="0">
          <a:noAutofit/>
        </a:bodyPr>
        <a:lstStyle/>
        <a:p>
          <a:pPr lvl="0" algn="l" defTabSz="889000">
            <a:lnSpc>
              <a:spcPct val="90000"/>
            </a:lnSpc>
            <a:spcBef>
              <a:spcPct val="0"/>
            </a:spcBef>
            <a:spcAft>
              <a:spcPct val="35000"/>
            </a:spcAft>
          </a:pPr>
          <a:r>
            <a:rPr kumimoji="1" lang="ja-JP" altLang="en-US" sz="2000" kern="1200" dirty="0" smtClean="0"/>
            <a:t>会計情報システム</a:t>
          </a:r>
          <a:endParaRPr kumimoji="1" lang="ja-JP" altLang="en-US" sz="2000" kern="1200" dirty="0"/>
        </a:p>
      </dsp:txBody>
      <dsp:txXfrm>
        <a:off x="4253640" y="949143"/>
        <a:ext cx="2388956" cy="500478"/>
      </dsp:txXfrm>
    </dsp:sp>
    <dsp:sp modelId="{E240800B-0F31-4C66-9FA1-482F1ED1A83B}">
      <dsp:nvSpPr>
        <dsp:cNvPr id="0" name=""/>
        <dsp:cNvSpPr/>
      </dsp:nvSpPr>
      <dsp:spPr>
        <a:xfrm>
          <a:off x="4253640" y="1470786"/>
          <a:ext cx="2116854" cy="1899992"/>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kumimoji="1" lang="ja-JP" altLang="en-US" sz="2300" kern="1200" dirty="0" smtClean="0"/>
            <a:t>実証的な経営分析を行うことで，経営・投資計画の立案に活かす</a:t>
          </a:r>
          <a:endParaRPr kumimoji="1" lang="ja-JP" altLang="en-US" sz="2300" kern="1200" dirty="0"/>
        </a:p>
      </dsp:txBody>
      <dsp:txXfrm>
        <a:off x="4253640" y="1470786"/>
        <a:ext cx="2116854" cy="1899992"/>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12E6F7F-4B9B-42C6-A8B3-7FD5B31AF0CB}" type="datetimeFigureOut">
              <a:rPr kumimoji="1" lang="ja-JP" altLang="en-US" smtClean="0"/>
              <a:t>2012/4/22</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E4F1C05F-87C4-45FA-A52C-6F2CB185805B}" type="slidenum">
              <a:rPr kumimoji="1" lang="ja-JP" altLang="en-US" smtClean="0"/>
              <a:t>‹#›</a:t>
            </a:fld>
            <a:endParaRPr kumimoji="1" lang="ja-JP" altLang="en-US"/>
          </a:p>
        </p:txBody>
      </p:sp>
    </p:spTree>
    <p:extLst>
      <p:ext uri="{BB962C8B-B14F-4D97-AF65-F5344CB8AC3E}">
        <p14:creationId xmlns:p14="http://schemas.microsoft.com/office/powerpoint/2010/main" val="10222072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8</a:t>
            </a:fld>
            <a:endParaRPr kumimoji="1" lang="ja-JP" altLang="en-US"/>
          </a:p>
        </p:txBody>
      </p:sp>
    </p:spTree>
    <p:extLst>
      <p:ext uri="{BB962C8B-B14F-4D97-AF65-F5344CB8AC3E}">
        <p14:creationId xmlns:p14="http://schemas.microsoft.com/office/powerpoint/2010/main" val="2313870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30</a:t>
            </a:fld>
            <a:endParaRPr kumimoji="1" lang="ja-JP" altLang="en-US"/>
          </a:p>
        </p:txBody>
      </p:sp>
    </p:spTree>
    <p:extLst>
      <p:ext uri="{BB962C8B-B14F-4D97-AF65-F5344CB8AC3E}">
        <p14:creationId xmlns:p14="http://schemas.microsoft.com/office/powerpoint/2010/main" val="486077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31</a:t>
            </a:fld>
            <a:endParaRPr kumimoji="1" lang="ja-JP" altLang="en-US"/>
          </a:p>
        </p:txBody>
      </p:sp>
    </p:spTree>
    <p:extLst>
      <p:ext uri="{BB962C8B-B14F-4D97-AF65-F5344CB8AC3E}">
        <p14:creationId xmlns:p14="http://schemas.microsoft.com/office/powerpoint/2010/main" val="486077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33</a:t>
            </a:fld>
            <a:endParaRPr kumimoji="1" lang="ja-JP" altLang="en-US"/>
          </a:p>
        </p:txBody>
      </p:sp>
    </p:spTree>
    <p:extLst>
      <p:ext uri="{BB962C8B-B14F-4D97-AF65-F5344CB8AC3E}">
        <p14:creationId xmlns:p14="http://schemas.microsoft.com/office/powerpoint/2010/main" val="486077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34</a:t>
            </a:fld>
            <a:endParaRPr kumimoji="1" lang="ja-JP" altLang="en-US"/>
          </a:p>
        </p:txBody>
      </p:sp>
    </p:spTree>
    <p:extLst>
      <p:ext uri="{BB962C8B-B14F-4D97-AF65-F5344CB8AC3E}">
        <p14:creationId xmlns:p14="http://schemas.microsoft.com/office/powerpoint/2010/main" val="486077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35</a:t>
            </a:fld>
            <a:endParaRPr kumimoji="1" lang="ja-JP" altLang="en-US"/>
          </a:p>
        </p:txBody>
      </p:sp>
    </p:spTree>
    <p:extLst>
      <p:ext uri="{BB962C8B-B14F-4D97-AF65-F5344CB8AC3E}">
        <p14:creationId xmlns:p14="http://schemas.microsoft.com/office/powerpoint/2010/main" val="486077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36</a:t>
            </a:fld>
            <a:endParaRPr kumimoji="1" lang="ja-JP" altLang="en-US"/>
          </a:p>
        </p:txBody>
      </p:sp>
    </p:spTree>
    <p:extLst>
      <p:ext uri="{BB962C8B-B14F-4D97-AF65-F5344CB8AC3E}">
        <p14:creationId xmlns:p14="http://schemas.microsoft.com/office/powerpoint/2010/main" val="486077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38</a:t>
            </a:fld>
            <a:endParaRPr kumimoji="1" lang="ja-JP" altLang="en-US"/>
          </a:p>
        </p:txBody>
      </p:sp>
    </p:spTree>
    <p:extLst>
      <p:ext uri="{BB962C8B-B14F-4D97-AF65-F5344CB8AC3E}">
        <p14:creationId xmlns:p14="http://schemas.microsoft.com/office/powerpoint/2010/main" val="486077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39</a:t>
            </a:fld>
            <a:endParaRPr kumimoji="1" lang="ja-JP" altLang="en-US"/>
          </a:p>
        </p:txBody>
      </p:sp>
    </p:spTree>
    <p:extLst>
      <p:ext uri="{BB962C8B-B14F-4D97-AF65-F5344CB8AC3E}">
        <p14:creationId xmlns:p14="http://schemas.microsoft.com/office/powerpoint/2010/main" val="486077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40</a:t>
            </a:fld>
            <a:endParaRPr kumimoji="1" lang="ja-JP" altLang="en-US"/>
          </a:p>
        </p:txBody>
      </p:sp>
    </p:spTree>
    <p:extLst>
      <p:ext uri="{BB962C8B-B14F-4D97-AF65-F5344CB8AC3E}">
        <p14:creationId xmlns:p14="http://schemas.microsoft.com/office/powerpoint/2010/main" val="486077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F1C05F-87C4-45FA-A52C-6F2CB185805B}" type="slidenum">
              <a:rPr kumimoji="1" lang="ja-JP" altLang="en-US" smtClean="0"/>
              <a:t>41</a:t>
            </a:fld>
            <a:endParaRPr kumimoji="1" lang="ja-JP" altLang="en-US"/>
          </a:p>
        </p:txBody>
      </p:sp>
    </p:spTree>
    <p:extLst>
      <p:ext uri="{BB962C8B-B14F-4D97-AF65-F5344CB8AC3E}">
        <p14:creationId xmlns:p14="http://schemas.microsoft.com/office/powerpoint/2010/main" val="486077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4109B95A-E1E6-45E2-B0E8-95BB4FF36133}"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3F28BD22-84F3-4277-A33B-19585AE7DD22}"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AFD6A972-7C7F-4B2C-B4E8-625C78A8831F}"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2A623F83-8107-47BA-B329-EFBAAFEC172F}" type="datetime1">
              <a:rPr kumimoji="1" lang="ja-JP" altLang="en-US" smtClean="0"/>
              <a:t>2012/4/22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6ECB3335-2D25-41C9-A835-230173081A31}" type="datetime1">
              <a:rPr kumimoji="1" lang="ja-JP" altLang="en-US" smtClean="0"/>
              <a:t>2012/4/22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7526DF10-3A67-4A1F-B34D-69EB682991A6}" type="datetime1">
              <a:rPr kumimoji="1" lang="ja-JP" altLang="en-US" smtClean="0"/>
              <a:t>2012/4/22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41DEF9-3FFE-4F1F-92AE-8EDA57CC6D62}" type="datetime1">
              <a:rPr kumimoji="1" lang="ja-JP" altLang="en-US" smtClean="0"/>
              <a:t>2012/4/22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639F965-DA8C-4D47-A382-B84C3A693C38}" type="datetime1">
              <a:rPr kumimoji="1" lang="ja-JP" altLang="en-US" smtClean="0"/>
              <a:t>2012/4/22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C05D9686-AA5B-4940-91FF-3859CD70F3FB}" type="datetime1">
              <a:rPr kumimoji="1" lang="ja-JP" altLang="en-US" smtClean="0"/>
              <a:t>2012/4/22</a:t>
            </a:fld>
            <a:endParaRPr kumimoji="1" lang="ja-JP" altLang="en-US"/>
          </a:p>
        </p:txBody>
      </p:sp>
      <p:sp>
        <p:nvSpPr>
          <p:cNvPr id="9" name="Slide Number Placeholder 8"/>
          <p:cNvSpPr>
            <a:spLocks noGrp="1"/>
          </p:cNvSpPr>
          <p:nvPr>
            <p:ph type="sldNum" sz="quarter" idx="11"/>
          </p:nvPr>
        </p:nvSpPr>
        <p:spPr/>
        <p:txBody>
          <a:bodyPr/>
          <a:lstStyle/>
          <a:p>
            <a:fld id="{C84104EB-AF9B-4A05-B748-F20822902FB3}"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FA7F03B1-05CE-44F0-B002-36BC783E4D92}"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2A4483C4-023C-497D-BCA9-048532728346}"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1">
        <a:schemeClr val="bg2"/>
      </p:bgRef>
    </p:bg>
    <p:spTree>
      <p:nvGrpSpPr>
        <p:cNvPr id="1" name=""/>
        <p:cNvGrpSpPr/>
        <p:nvPr/>
      </p:nvGrpSpPr>
      <p:grpSpPr>
        <a:xfrm>
          <a:off x="0" y="0"/>
          <a:ext cx="0" cy="0"/>
          <a:chOff x="0" y="0"/>
          <a:chExt cx="0" cy="0"/>
        </a:xfrm>
      </p:grpSpPr>
      <p:sp>
        <p:nvSpPr>
          <p:cNvPr id="7" name="正方形/長方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2362200" y="4038600"/>
            <a:ext cx="6477000" cy="1828800"/>
          </a:xfrm>
        </p:spPr>
        <p:txBody>
          <a:bodyPr anchor="b"/>
          <a:lstStyle>
            <a:lvl1pPr>
              <a:defRPr cap="all" baseline="0"/>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91E8850-4AF1-45CE-86D9-333C125D1906}" type="datetime1">
              <a:rPr kumimoji="1" lang="ja-JP" altLang="en-US" smtClean="0"/>
              <a:t>2012/4/22</a:t>
            </a:fld>
            <a:endParaRPr kumimoji="1" lang="ja-JP" altLang="en-US"/>
          </a:p>
        </p:txBody>
      </p:sp>
      <p:sp>
        <p:nvSpPr>
          <p:cNvPr id="17" name="フッター プレースホルダー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kumimoji="1" lang="ja-JP" altLang="en-US"/>
          </a:p>
        </p:txBody>
      </p:sp>
      <p:sp>
        <p:nvSpPr>
          <p:cNvPr id="29" name="スライド番号プレースホルダー 28"/>
          <p:cNvSpPr>
            <a:spLocks noGrp="1"/>
          </p:cNvSpPr>
          <p:nvPr>
            <p:ph type="sldNum" sz="quarter" idx="12"/>
          </p:nvPr>
        </p:nvSpPr>
        <p:spPr>
          <a:xfrm>
            <a:off x="8001000" y="228600"/>
            <a:ext cx="838200" cy="381000"/>
          </a:xfrm>
        </p:spPr>
        <p:txBody>
          <a:bodyPr/>
          <a:lstStyle>
            <a:lvl1pPr>
              <a:defRPr>
                <a:solidFill>
                  <a:schemeClr val="tx2"/>
                </a:solidFill>
              </a:defRPr>
            </a:lvl1pPr>
          </a:lstStyle>
          <a:p>
            <a:fld id="{C84104EB-AF9B-4A05-B748-F20822902FB3}"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228600"/>
            <a:ext cx="8153400" cy="990600"/>
          </a:xfrm>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E96454DD-B2A2-4905-9312-5850F7351E8A}" type="datetime1">
              <a:rPr kumimoji="1" lang="ja-JP" altLang="en-US" smtClean="0"/>
              <a:t>2012/4/22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t>‹#›</a:t>
            </a:fld>
            <a:endParaRPr kumimoji="1" lang="ja-JP" altLang="en-US"/>
          </a:p>
        </p:txBody>
      </p:sp>
      <p:sp>
        <p:nvSpPr>
          <p:cNvPr id="8" name="コンテンツ プレースホルダー 7"/>
          <p:cNvSpPr>
            <a:spLocks noGrp="1"/>
          </p:cNvSpPr>
          <p:nvPr>
            <p:ph sz="quarter" idx="1"/>
          </p:nvPr>
        </p:nvSpPr>
        <p:spPr>
          <a:xfrm>
            <a:off x="612648" y="1600200"/>
            <a:ext cx="8153400" cy="44958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7" name="正方形/長方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正方形/長方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タイトル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ja-JP" altLang="en-US" smtClean="0"/>
              <a:t>マスター タイトルの書式設定</a:t>
            </a:r>
            <a:endParaRPr kumimoji="0" lang="en-US"/>
          </a:p>
        </p:txBody>
      </p:sp>
      <p:sp>
        <p:nvSpPr>
          <p:cNvPr id="12" name="日付プレースホルダー 11"/>
          <p:cNvSpPr>
            <a:spLocks noGrp="1"/>
          </p:cNvSpPr>
          <p:nvPr>
            <p:ph type="dt" sz="half" idx="10"/>
          </p:nvPr>
        </p:nvSpPr>
        <p:spPr/>
        <p:txBody>
          <a:bodyPr/>
          <a:lstStyle/>
          <a:p>
            <a:fld id="{C8037CCC-F623-4199-B98A-8DD1748B4FCF}" type="datetime1">
              <a:rPr kumimoji="1" lang="ja-JP" altLang="en-US" smtClean="0"/>
              <a:t>2012/4/22</a:t>
            </a:fld>
            <a:endParaRPr kumimoji="1" lang="ja-JP" altLang="en-US"/>
          </a:p>
        </p:txBody>
      </p:sp>
      <p:sp>
        <p:nvSpPr>
          <p:cNvPr id="13" name="スライド番号プレースホルダー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84104EB-AF9B-4A05-B748-F20822902FB3}" type="slidenum">
              <a:rPr kumimoji="1" lang="ja-JP" altLang="en-US" smtClean="0"/>
              <a:t>‹#›</a:t>
            </a:fld>
            <a:endParaRPr kumimoji="1" lang="ja-JP" altLang="en-US"/>
          </a:p>
        </p:txBody>
      </p:sp>
      <p:sp>
        <p:nvSpPr>
          <p:cNvPr id="14" name="フッター プレースホルダー 13"/>
          <p:cNvSpPr>
            <a:spLocks noGrp="1"/>
          </p:cNvSpPr>
          <p:nvPr>
            <p:ph type="ftr" sz="quarter" idx="12"/>
          </p:nvPr>
        </p:nvSpPr>
        <p:spPr/>
        <p:txBody>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9" name="コンテンツ プレースホルダー 8"/>
          <p:cNvSpPr>
            <a:spLocks noGrp="1"/>
          </p:cNvSpPr>
          <p:nvPr>
            <p:ph sz="quarter" idx="1"/>
          </p:nvPr>
        </p:nvSpPr>
        <p:spPr>
          <a:xfrm>
            <a:off x="609600" y="1589567"/>
            <a:ext cx="388620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844901" y="1589567"/>
            <a:ext cx="388620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8" name="日付プレースホルダー 7"/>
          <p:cNvSpPr>
            <a:spLocks noGrp="1"/>
          </p:cNvSpPr>
          <p:nvPr>
            <p:ph type="dt" sz="half" idx="15"/>
          </p:nvPr>
        </p:nvSpPr>
        <p:spPr/>
        <p:txBody>
          <a:bodyPr rtlCol="0"/>
          <a:lstStyle/>
          <a:p>
            <a:fld id="{ADD02D12-88DD-4EE8-9B2E-CDB098CC7D94}" type="datetime1">
              <a:rPr kumimoji="1" lang="ja-JP" altLang="en-US" smtClean="0"/>
              <a:t>2012/4/22</a:t>
            </a:fld>
            <a:endParaRPr kumimoji="1" lang="ja-JP" altLang="en-US"/>
          </a:p>
        </p:txBody>
      </p:sp>
      <p:sp>
        <p:nvSpPr>
          <p:cNvPr id="10" name="スライド番号プレースホルダー 9"/>
          <p:cNvSpPr>
            <a:spLocks noGrp="1"/>
          </p:cNvSpPr>
          <p:nvPr>
            <p:ph type="sldNum" sz="quarter" idx="16"/>
          </p:nvPr>
        </p:nvSpPr>
        <p:spPr/>
        <p:txBody>
          <a:bodyPr rtlCol="0"/>
          <a:lstStyle/>
          <a:p>
            <a:fld id="{C84104EB-AF9B-4A05-B748-F20822902FB3}" type="slidenum">
              <a:rPr kumimoji="1" lang="ja-JP" altLang="en-US" smtClean="0"/>
              <a:t>‹#›</a:t>
            </a:fld>
            <a:endParaRPr kumimoji="1" lang="ja-JP" altLang="en-US"/>
          </a:p>
        </p:txBody>
      </p:sp>
      <p:sp>
        <p:nvSpPr>
          <p:cNvPr id="12" name="フッター プレースホルダー 11"/>
          <p:cNvSpPr>
            <a:spLocks noGrp="1"/>
          </p:cNvSpPr>
          <p:nvPr>
            <p:ph type="ftr" sz="quarter" idx="17"/>
          </p:nvPr>
        </p:nvSpPr>
        <p:spPr/>
        <p:txBody>
          <a:bodyPr rtlCol="0"/>
          <a:lstStyle/>
          <a:p>
            <a:endParaRPr kumimoji="1" lang="ja-JP"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33400" y="273050"/>
            <a:ext cx="8153400" cy="869950"/>
          </a:xfrm>
        </p:spPr>
        <p:txBody>
          <a:bodyPr anchor="ctr"/>
          <a:lstStyle>
            <a:lvl1pPr>
              <a:defRPr/>
            </a:lvl1pPr>
          </a:lstStyle>
          <a:p>
            <a:r>
              <a:rPr kumimoji="0" lang="ja-JP" altLang="en-US" smtClean="0"/>
              <a:t>マスター タイトルの書式設定</a:t>
            </a:r>
            <a:endParaRPr kumimoji="0" lang="en-US"/>
          </a:p>
        </p:txBody>
      </p:sp>
      <p:sp>
        <p:nvSpPr>
          <p:cNvPr id="11" name="コンテンツ プレースホルダー 10"/>
          <p:cNvSpPr>
            <a:spLocks noGrp="1"/>
          </p:cNvSpPr>
          <p:nvPr>
            <p:ph sz="quarter" idx="2"/>
          </p:nvPr>
        </p:nvSpPr>
        <p:spPr>
          <a:xfrm>
            <a:off x="609600" y="2438400"/>
            <a:ext cx="3886200" cy="35814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quarter" idx="4"/>
          </p:nvPr>
        </p:nvSpPr>
        <p:spPr>
          <a:xfrm>
            <a:off x="4800600" y="2438400"/>
            <a:ext cx="3886200" cy="35814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0" name="日付プレースホルダー 9"/>
          <p:cNvSpPr>
            <a:spLocks noGrp="1"/>
          </p:cNvSpPr>
          <p:nvPr>
            <p:ph type="dt" sz="half" idx="15"/>
          </p:nvPr>
        </p:nvSpPr>
        <p:spPr/>
        <p:txBody>
          <a:bodyPr rtlCol="0"/>
          <a:lstStyle/>
          <a:p>
            <a:fld id="{54021031-3166-46CB-99CA-400389931439}" type="datetime1">
              <a:rPr kumimoji="1" lang="ja-JP" altLang="en-US" smtClean="0"/>
              <a:t>2012/4/22</a:t>
            </a:fld>
            <a:endParaRPr kumimoji="1" lang="ja-JP" altLang="en-US"/>
          </a:p>
        </p:txBody>
      </p:sp>
      <p:sp>
        <p:nvSpPr>
          <p:cNvPr id="12" name="スライド番号プレースホルダー 11"/>
          <p:cNvSpPr>
            <a:spLocks noGrp="1"/>
          </p:cNvSpPr>
          <p:nvPr>
            <p:ph type="sldNum" sz="quarter" idx="16"/>
          </p:nvPr>
        </p:nvSpPr>
        <p:spPr/>
        <p:txBody>
          <a:bodyPr rtlCol="0"/>
          <a:lstStyle/>
          <a:p>
            <a:fld id="{C84104EB-AF9B-4A05-B748-F20822902FB3}" type="slidenum">
              <a:rPr kumimoji="1" lang="ja-JP" altLang="en-US" smtClean="0"/>
              <a:t>‹#›</a:t>
            </a:fld>
            <a:endParaRPr kumimoji="1" lang="ja-JP" altLang="en-US"/>
          </a:p>
        </p:txBody>
      </p:sp>
      <p:sp>
        <p:nvSpPr>
          <p:cNvPr id="14" name="フッター プレースホルダー 13"/>
          <p:cNvSpPr>
            <a:spLocks noGrp="1"/>
          </p:cNvSpPr>
          <p:nvPr>
            <p:ph type="ftr" sz="quarter" idx="17"/>
          </p:nvPr>
        </p:nvSpPr>
        <p:spPr/>
        <p:txBody>
          <a:bodyPr rtlCol="0"/>
          <a:lstStyle/>
          <a:p>
            <a:endParaRPr kumimoji="1" lang="ja-JP" altLang="en-US"/>
          </a:p>
        </p:txBody>
      </p:sp>
      <p:sp>
        <p:nvSpPr>
          <p:cNvPr id="16" name="テキスト プレースホルダー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ja-JP" altLang="en-US" smtClean="0"/>
              <a:t>マスター テキストの書式設定</a:t>
            </a:r>
          </a:p>
        </p:txBody>
      </p:sp>
      <p:sp>
        <p:nvSpPr>
          <p:cNvPr id="15" name="テキスト プレースホルダー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ja-JP" altLang="en-US" smtClean="0"/>
              <a:t>マスター テキストの書式設定</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DE5DF13E-7072-4076-AC76-ACB77AB32797}" type="datetime1">
              <a:rPr kumimoji="1" lang="ja-JP" altLang="en-US" smtClean="0"/>
              <a:t>2012/4/22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8564265-17A7-4C36-9EBB-803260259792}" type="datetime1">
              <a:rPr kumimoji="1" lang="ja-JP" altLang="en-US" smtClean="0"/>
              <a:t>2012/4/22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a:xfrm>
            <a:off x="0" y="6248400"/>
            <a:ext cx="533400" cy="381000"/>
          </a:xfrm>
        </p:spPr>
        <p:txBody>
          <a:bodyPr/>
          <a:lstStyle>
            <a:lvl1pPr>
              <a:defRPr>
                <a:solidFill>
                  <a:schemeClr val="tx2"/>
                </a:solidFill>
              </a:defRPr>
            </a:lvl1p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3050"/>
            <a:ext cx="8077200" cy="869950"/>
          </a:xfrm>
        </p:spPr>
        <p:txBody>
          <a:bodyPr anchor="ctr"/>
          <a:lstStyle>
            <a:lvl1pPr algn="l">
              <a:buNone/>
              <a:defRPr sz="4400" b="0"/>
            </a:lvl1p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A54ACDEF-A217-4BC8-B999-CD839327DE76}" type="datetime1">
              <a:rPr kumimoji="1" lang="ja-JP" altLang="en-US" smtClean="0"/>
              <a:t>2012/4/22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t>‹#›</a:t>
            </a:fld>
            <a:endParaRPr kumimoji="1" lang="ja-JP" altLang="en-US"/>
          </a:p>
        </p:txBody>
      </p:sp>
      <p:sp>
        <p:nvSpPr>
          <p:cNvPr id="3" name="テキスト プレースホルダー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9" name="コンテンツ プレースホルダー 8"/>
          <p:cNvSpPr>
            <a:spLocks noGrp="1"/>
          </p:cNvSpPr>
          <p:nvPr>
            <p:ph sz="quarter" idx="1"/>
          </p:nvPr>
        </p:nvSpPr>
        <p:spPr>
          <a:xfrm>
            <a:off x="2362200" y="1752600"/>
            <a:ext cx="6400800" cy="4419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3">
        <a:schemeClr val="bg2"/>
      </p:bgRef>
    </p:bg>
    <p:spTree>
      <p:nvGrpSpPr>
        <p:cNvPr id="1" name=""/>
        <p:cNvGrpSpPr/>
        <p:nvPr/>
      </p:nvGrpSpPr>
      <p:grpSpPr>
        <a:xfrm>
          <a:off x="0" y="0"/>
          <a:ext cx="0" cy="0"/>
          <a:chOff x="0" y="0"/>
          <a:chExt cx="0" cy="0"/>
        </a:xfrm>
      </p:grpSpPr>
      <p:sp>
        <p:nvSpPr>
          <p:cNvPr id="4" name="テキスト プレースホルダー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8" name="正方形/長方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正方形/長方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タイトル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ja-JP" altLang="en-US" smtClean="0"/>
              <a:t>マスター タイトルの書式設定</a:t>
            </a:r>
            <a:endParaRPr kumimoji="0" lang="en-US"/>
          </a:p>
        </p:txBody>
      </p:sp>
      <p:sp>
        <p:nvSpPr>
          <p:cNvPr id="11" name="正方形/長方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付プレースホルダー 11"/>
          <p:cNvSpPr>
            <a:spLocks noGrp="1"/>
          </p:cNvSpPr>
          <p:nvPr>
            <p:ph type="dt" sz="half" idx="10"/>
          </p:nvPr>
        </p:nvSpPr>
        <p:spPr>
          <a:xfrm>
            <a:off x="6248400" y="6248400"/>
            <a:ext cx="2667000" cy="365125"/>
          </a:xfrm>
        </p:spPr>
        <p:txBody>
          <a:bodyPr rtlCol="0"/>
          <a:lstStyle/>
          <a:p>
            <a:fld id="{E10B1B46-3718-4D1F-9C33-25D308B60B31}" type="datetime1">
              <a:rPr kumimoji="1" lang="ja-JP" altLang="en-US" smtClean="0"/>
              <a:t>2012/4/22</a:t>
            </a:fld>
            <a:endParaRPr kumimoji="1" lang="ja-JP" altLang="en-US"/>
          </a:p>
        </p:txBody>
      </p:sp>
      <p:sp>
        <p:nvSpPr>
          <p:cNvPr id="13" name="スライド番号プレースホルダー 12"/>
          <p:cNvSpPr>
            <a:spLocks noGrp="1"/>
          </p:cNvSpPr>
          <p:nvPr>
            <p:ph type="sldNum" sz="quarter" idx="11"/>
          </p:nvPr>
        </p:nvSpPr>
        <p:spPr>
          <a:xfrm>
            <a:off x="0" y="4667249"/>
            <a:ext cx="1447800" cy="663578"/>
          </a:xfrm>
        </p:spPr>
        <p:txBody>
          <a:bodyPr rtlCol="0"/>
          <a:lstStyle>
            <a:lvl1pPr>
              <a:defRPr sz="2800"/>
            </a:lvl1pPr>
          </a:lstStyle>
          <a:p>
            <a:fld id="{C84104EB-AF9B-4A05-B748-F20822902FB3}" type="slidenum">
              <a:rPr kumimoji="1" lang="ja-JP" altLang="en-US" smtClean="0"/>
              <a:t>‹#›</a:t>
            </a:fld>
            <a:endParaRPr kumimoji="1" lang="ja-JP" altLang="en-US"/>
          </a:p>
        </p:txBody>
      </p:sp>
      <p:sp>
        <p:nvSpPr>
          <p:cNvPr id="14" name="フッター プレースホルダー 13"/>
          <p:cNvSpPr>
            <a:spLocks noGrp="1"/>
          </p:cNvSpPr>
          <p:nvPr>
            <p:ph type="ftr" sz="quarter" idx="12"/>
          </p:nvPr>
        </p:nvSpPr>
        <p:spPr>
          <a:xfrm>
            <a:off x="1600200" y="6248206"/>
            <a:ext cx="4572000" cy="365125"/>
          </a:xfrm>
        </p:spPr>
        <p:txBody>
          <a:bodyPr rtlCol="0"/>
          <a:lstStyle/>
          <a:p>
            <a:endParaRPr kumimoji="1" lang="ja-JP" altLang="en-US"/>
          </a:p>
        </p:txBody>
      </p:sp>
      <p:sp>
        <p:nvSpPr>
          <p:cNvPr id="3" name="図プレースホルダー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ja-JP" altLang="en-US" smtClean="0"/>
              <a:t>アイコンをクリックして図を追加</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4F0291CA-A8B8-4B9A-80CF-C40DCEE3850C}" type="datetime1">
              <a:rPr kumimoji="1" lang="ja-JP" altLang="en-US" smtClean="0"/>
              <a:t>2012/4/22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bg>
      <p:bgRef idx="1001">
        <a:schemeClr val="bg1"/>
      </p:bgRef>
    </p:bg>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53200" y="609600"/>
            <a:ext cx="2057400" cy="5516563"/>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609600"/>
            <a:ext cx="5562600" cy="5516564"/>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a:xfrm>
            <a:off x="6553200" y="6248402"/>
            <a:ext cx="2209800" cy="365125"/>
          </a:xfrm>
        </p:spPr>
        <p:txBody>
          <a:bodyPr/>
          <a:lstStyle/>
          <a:p>
            <a:fld id="{7E85D432-6CEC-4758-9F2F-AC4DDC56E1EA}" type="datetime1">
              <a:rPr kumimoji="1" lang="ja-JP" altLang="en-US" smtClean="0"/>
              <a:t>2012/4/22</a:t>
            </a:fld>
            <a:endParaRPr kumimoji="1" lang="ja-JP" altLang="en-US"/>
          </a:p>
        </p:txBody>
      </p:sp>
      <p:sp>
        <p:nvSpPr>
          <p:cNvPr id="5" name="フッター プレースホルダー 4"/>
          <p:cNvSpPr>
            <a:spLocks noGrp="1"/>
          </p:cNvSpPr>
          <p:nvPr>
            <p:ph type="ftr" sz="quarter" idx="11"/>
          </p:nvPr>
        </p:nvSpPr>
        <p:spPr>
          <a:xfrm>
            <a:off x="457201" y="6248207"/>
            <a:ext cx="5573483" cy="365125"/>
          </a:xfrm>
        </p:spPr>
        <p:txBody>
          <a:bodyPr/>
          <a:lstStyle/>
          <a:p>
            <a:endParaRPr kumimoji="1" lang="ja-JP" altLang="en-US"/>
          </a:p>
        </p:txBody>
      </p:sp>
      <p:sp>
        <p:nvSpPr>
          <p:cNvPr id="7" name="正方形/長方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正方形/長方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正方形/長方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スライド番号プレースホルダー 5"/>
          <p:cNvSpPr>
            <a:spLocks noGrp="1"/>
          </p:cNvSpPr>
          <p:nvPr>
            <p:ph type="sldNum" sz="quarter" idx="12"/>
          </p:nvPr>
        </p:nvSpPr>
        <p:spPr>
          <a:xfrm rot="5400000">
            <a:off x="5989638" y="144462"/>
            <a:ext cx="533400" cy="244476"/>
          </a:xfrm>
        </p:spPr>
        <p:txBody>
          <a:bodyPr/>
          <a:lstStyle/>
          <a:p>
            <a:fld id="{C84104EB-AF9B-4A05-B748-F20822902FB3}" type="slidenum">
              <a:rPr kumimoji="1" lang="ja-JP" altLang="en-US" smtClean="0"/>
              <a: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1">
        <a:schemeClr val="bg2"/>
      </p:bgRef>
    </p:bg>
    <p:spTree>
      <p:nvGrpSpPr>
        <p:cNvPr id="1" name=""/>
        <p:cNvGrpSpPr/>
        <p:nvPr/>
      </p:nvGrpSpPr>
      <p:grpSpPr>
        <a:xfrm>
          <a:off x="0" y="0"/>
          <a:ext cx="0" cy="0"/>
          <a:chOff x="0" y="0"/>
          <a:chExt cx="0" cy="0"/>
        </a:xfrm>
      </p:grpSpPr>
      <p:sp>
        <p:nvSpPr>
          <p:cNvPr id="7" name="正方形/長方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2362200" y="4038600"/>
            <a:ext cx="6477000" cy="1828800"/>
          </a:xfrm>
        </p:spPr>
        <p:txBody>
          <a:bodyPr anchor="b"/>
          <a:lstStyle>
            <a:lvl1pPr>
              <a:defRPr cap="all" baseline="0"/>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02148F97-D16B-4AE3-A1BB-F63C201FE508}" type="datetime1">
              <a:rPr kumimoji="1" lang="ja-JP" altLang="en-US" smtClean="0"/>
              <a:t>2012/4/22</a:t>
            </a:fld>
            <a:endParaRPr kumimoji="1" lang="ja-JP" altLang="en-US"/>
          </a:p>
        </p:txBody>
      </p:sp>
      <p:sp>
        <p:nvSpPr>
          <p:cNvPr id="17" name="フッター プレースホルダー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kumimoji="1" lang="ja-JP" altLang="en-US"/>
          </a:p>
        </p:txBody>
      </p:sp>
      <p:sp>
        <p:nvSpPr>
          <p:cNvPr id="29" name="スライド番号プレースホルダー 28"/>
          <p:cNvSpPr>
            <a:spLocks noGrp="1"/>
          </p:cNvSpPr>
          <p:nvPr>
            <p:ph type="sldNum" sz="quarter" idx="12"/>
          </p:nvPr>
        </p:nvSpPr>
        <p:spPr>
          <a:xfrm>
            <a:off x="8001000" y="228600"/>
            <a:ext cx="838200" cy="381000"/>
          </a:xfrm>
        </p:spPr>
        <p:txBody>
          <a:bodyPr/>
          <a:lstStyle>
            <a:lvl1pPr>
              <a:defRPr>
                <a:solidFill>
                  <a:schemeClr val="tx2"/>
                </a:solidFill>
              </a:defRPr>
            </a:lvl1pPr>
          </a:lstStyle>
          <a:p>
            <a:fld id="{C84104EB-AF9B-4A05-B748-F20822902FB3}"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228600"/>
            <a:ext cx="8153400" cy="990600"/>
          </a:xfrm>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8C6880A0-331C-4B94-8818-4EAA0B50D0FA}" type="datetime1">
              <a:rPr kumimoji="1" lang="ja-JP" altLang="en-US" smtClean="0"/>
              <a:t>2012/4/22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t>‹#›</a:t>
            </a:fld>
            <a:endParaRPr kumimoji="1" lang="ja-JP" altLang="en-US"/>
          </a:p>
        </p:txBody>
      </p:sp>
      <p:sp>
        <p:nvSpPr>
          <p:cNvPr id="8" name="コンテンツ プレースホルダー 7"/>
          <p:cNvSpPr>
            <a:spLocks noGrp="1"/>
          </p:cNvSpPr>
          <p:nvPr>
            <p:ph sz="quarter" idx="1"/>
          </p:nvPr>
        </p:nvSpPr>
        <p:spPr>
          <a:xfrm>
            <a:off x="612648" y="1600200"/>
            <a:ext cx="8153400" cy="44958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7" name="正方形/長方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正方形/長方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タイトル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ja-JP" altLang="en-US" smtClean="0"/>
              <a:t>マスター タイトルの書式設定</a:t>
            </a:r>
            <a:endParaRPr kumimoji="0" lang="en-US"/>
          </a:p>
        </p:txBody>
      </p:sp>
      <p:sp>
        <p:nvSpPr>
          <p:cNvPr id="12" name="日付プレースホルダー 11"/>
          <p:cNvSpPr>
            <a:spLocks noGrp="1"/>
          </p:cNvSpPr>
          <p:nvPr>
            <p:ph type="dt" sz="half" idx="10"/>
          </p:nvPr>
        </p:nvSpPr>
        <p:spPr/>
        <p:txBody>
          <a:bodyPr/>
          <a:lstStyle/>
          <a:p>
            <a:fld id="{0C797859-E005-442C-B4F6-23BD1D5762C7}" type="datetime1">
              <a:rPr kumimoji="1" lang="ja-JP" altLang="en-US" smtClean="0"/>
              <a:t>2012/4/22</a:t>
            </a:fld>
            <a:endParaRPr kumimoji="1" lang="ja-JP" altLang="en-US"/>
          </a:p>
        </p:txBody>
      </p:sp>
      <p:sp>
        <p:nvSpPr>
          <p:cNvPr id="13" name="スライド番号プレースホルダー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84104EB-AF9B-4A05-B748-F20822902FB3}" type="slidenum">
              <a:rPr kumimoji="1" lang="ja-JP" altLang="en-US" smtClean="0"/>
              <a:t>‹#›</a:t>
            </a:fld>
            <a:endParaRPr kumimoji="1" lang="ja-JP" altLang="en-US"/>
          </a:p>
        </p:txBody>
      </p:sp>
      <p:sp>
        <p:nvSpPr>
          <p:cNvPr id="14" name="フッター プレースホルダー 13"/>
          <p:cNvSpPr>
            <a:spLocks noGrp="1"/>
          </p:cNvSpPr>
          <p:nvPr>
            <p:ph type="ftr" sz="quarter" idx="12"/>
          </p:nvPr>
        </p:nvSpPr>
        <p:spPr/>
        <p:txBody>
          <a:bodyPr/>
          <a:lstStyle/>
          <a:p>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9" name="コンテンツ プレースホルダー 8"/>
          <p:cNvSpPr>
            <a:spLocks noGrp="1"/>
          </p:cNvSpPr>
          <p:nvPr>
            <p:ph sz="quarter" idx="1"/>
          </p:nvPr>
        </p:nvSpPr>
        <p:spPr>
          <a:xfrm>
            <a:off x="609600" y="1589567"/>
            <a:ext cx="388620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844901" y="1589567"/>
            <a:ext cx="388620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8" name="日付プレースホルダー 7"/>
          <p:cNvSpPr>
            <a:spLocks noGrp="1"/>
          </p:cNvSpPr>
          <p:nvPr>
            <p:ph type="dt" sz="half" idx="15"/>
          </p:nvPr>
        </p:nvSpPr>
        <p:spPr/>
        <p:txBody>
          <a:bodyPr rtlCol="0"/>
          <a:lstStyle/>
          <a:p>
            <a:fld id="{E096002E-4DFB-41E4-8646-2D3F28B22E13}" type="datetime1">
              <a:rPr kumimoji="1" lang="ja-JP" altLang="en-US" smtClean="0"/>
              <a:t>2012/4/22</a:t>
            </a:fld>
            <a:endParaRPr kumimoji="1" lang="ja-JP" altLang="en-US"/>
          </a:p>
        </p:txBody>
      </p:sp>
      <p:sp>
        <p:nvSpPr>
          <p:cNvPr id="10" name="スライド番号プレースホルダー 9"/>
          <p:cNvSpPr>
            <a:spLocks noGrp="1"/>
          </p:cNvSpPr>
          <p:nvPr>
            <p:ph type="sldNum" sz="quarter" idx="16"/>
          </p:nvPr>
        </p:nvSpPr>
        <p:spPr/>
        <p:txBody>
          <a:bodyPr rtlCol="0"/>
          <a:lstStyle/>
          <a:p>
            <a:fld id="{C84104EB-AF9B-4A05-B748-F20822902FB3}" type="slidenum">
              <a:rPr kumimoji="1" lang="ja-JP" altLang="en-US" smtClean="0"/>
              <a:t>‹#›</a:t>
            </a:fld>
            <a:endParaRPr kumimoji="1" lang="ja-JP" altLang="en-US"/>
          </a:p>
        </p:txBody>
      </p:sp>
      <p:sp>
        <p:nvSpPr>
          <p:cNvPr id="12" name="フッター プレースホルダー 11"/>
          <p:cNvSpPr>
            <a:spLocks noGrp="1"/>
          </p:cNvSpPr>
          <p:nvPr>
            <p:ph type="ftr" sz="quarter" idx="17"/>
          </p:nvPr>
        </p:nvSpPr>
        <p:spPr/>
        <p:txBody>
          <a:bodyPr rtlCol="0"/>
          <a:lstStyle/>
          <a:p>
            <a:endParaRPr kumimoji="1" lang="ja-JP"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33400" y="273050"/>
            <a:ext cx="8153400" cy="869950"/>
          </a:xfrm>
        </p:spPr>
        <p:txBody>
          <a:bodyPr anchor="ctr"/>
          <a:lstStyle>
            <a:lvl1pPr>
              <a:defRPr/>
            </a:lvl1pPr>
          </a:lstStyle>
          <a:p>
            <a:r>
              <a:rPr kumimoji="0" lang="ja-JP" altLang="en-US" smtClean="0"/>
              <a:t>マスター タイトルの書式設定</a:t>
            </a:r>
            <a:endParaRPr kumimoji="0" lang="en-US"/>
          </a:p>
        </p:txBody>
      </p:sp>
      <p:sp>
        <p:nvSpPr>
          <p:cNvPr id="11" name="コンテンツ プレースホルダー 10"/>
          <p:cNvSpPr>
            <a:spLocks noGrp="1"/>
          </p:cNvSpPr>
          <p:nvPr>
            <p:ph sz="quarter" idx="2"/>
          </p:nvPr>
        </p:nvSpPr>
        <p:spPr>
          <a:xfrm>
            <a:off x="609600" y="2438400"/>
            <a:ext cx="3886200" cy="35814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quarter" idx="4"/>
          </p:nvPr>
        </p:nvSpPr>
        <p:spPr>
          <a:xfrm>
            <a:off x="4800600" y="2438400"/>
            <a:ext cx="3886200" cy="35814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0" name="日付プレースホルダー 9"/>
          <p:cNvSpPr>
            <a:spLocks noGrp="1"/>
          </p:cNvSpPr>
          <p:nvPr>
            <p:ph type="dt" sz="half" idx="15"/>
          </p:nvPr>
        </p:nvSpPr>
        <p:spPr/>
        <p:txBody>
          <a:bodyPr rtlCol="0"/>
          <a:lstStyle/>
          <a:p>
            <a:fld id="{AD4280CB-1BC7-419E-ABEE-5FDBBAD2463C}" type="datetime1">
              <a:rPr kumimoji="1" lang="ja-JP" altLang="en-US" smtClean="0"/>
              <a:t>2012/4/22</a:t>
            </a:fld>
            <a:endParaRPr kumimoji="1" lang="ja-JP" altLang="en-US"/>
          </a:p>
        </p:txBody>
      </p:sp>
      <p:sp>
        <p:nvSpPr>
          <p:cNvPr id="12" name="スライド番号プレースホルダー 11"/>
          <p:cNvSpPr>
            <a:spLocks noGrp="1"/>
          </p:cNvSpPr>
          <p:nvPr>
            <p:ph type="sldNum" sz="quarter" idx="16"/>
          </p:nvPr>
        </p:nvSpPr>
        <p:spPr/>
        <p:txBody>
          <a:bodyPr rtlCol="0"/>
          <a:lstStyle/>
          <a:p>
            <a:fld id="{C84104EB-AF9B-4A05-B748-F20822902FB3}" type="slidenum">
              <a:rPr kumimoji="1" lang="ja-JP" altLang="en-US" smtClean="0"/>
              <a:t>‹#›</a:t>
            </a:fld>
            <a:endParaRPr kumimoji="1" lang="ja-JP" altLang="en-US"/>
          </a:p>
        </p:txBody>
      </p:sp>
      <p:sp>
        <p:nvSpPr>
          <p:cNvPr id="14" name="フッター プレースホルダー 13"/>
          <p:cNvSpPr>
            <a:spLocks noGrp="1"/>
          </p:cNvSpPr>
          <p:nvPr>
            <p:ph type="ftr" sz="quarter" idx="17"/>
          </p:nvPr>
        </p:nvSpPr>
        <p:spPr/>
        <p:txBody>
          <a:bodyPr rtlCol="0"/>
          <a:lstStyle/>
          <a:p>
            <a:endParaRPr kumimoji="1" lang="ja-JP" altLang="en-US"/>
          </a:p>
        </p:txBody>
      </p:sp>
      <p:sp>
        <p:nvSpPr>
          <p:cNvPr id="16" name="テキスト プレースホルダー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ja-JP" altLang="en-US" smtClean="0"/>
              <a:t>マスター テキストの書式設定</a:t>
            </a:r>
          </a:p>
        </p:txBody>
      </p:sp>
      <p:sp>
        <p:nvSpPr>
          <p:cNvPr id="15" name="テキスト プレースホルダー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ja-JP" altLang="en-US" smtClean="0"/>
              <a:t>マスター テキストの書式設定</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0A1A16E3-EFF7-4AA3-BDF8-557C61468F6A}" type="datetime1">
              <a:rPr kumimoji="1" lang="ja-JP" altLang="en-US" smtClean="0"/>
              <a:t>2012/4/22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6E2ECE7-C63C-4661-A52B-928F3E839EDF}" type="datetime1">
              <a:rPr kumimoji="1" lang="ja-JP" altLang="en-US" smtClean="0"/>
              <a:t>2012/4/22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a:xfrm>
            <a:off x="0" y="6248400"/>
            <a:ext cx="533400" cy="381000"/>
          </a:xfrm>
        </p:spPr>
        <p:txBody>
          <a:bodyPr/>
          <a:lstStyle>
            <a:lvl1pPr>
              <a:defRPr>
                <a:solidFill>
                  <a:schemeClr val="tx2"/>
                </a:solidFill>
              </a:defRPr>
            </a:lvl1p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3050"/>
            <a:ext cx="8077200" cy="869950"/>
          </a:xfrm>
        </p:spPr>
        <p:txBody>
          <a:bodyPr anchor="ctr"/>
          <a:lstStyle>
            <a:lvl1pPr algn="l">
              <a:buNone/>
              <a:defRPr sz="4400" b="0"/>
            </a:lvl1p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3740C72A-B296-42F7-AB43-43D1959410E5}" type="datetime1">
              <a:rPr kumimoji="1" lang="ja-JP" altLang="en-US" smtClean="0"/>
              <a:t>2012/4/22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t>‹#›</a:t>
            </a:fld>
            <a:endParaRPr kumimoji="1" lang="ja-JP" altLang="en-US"/>
          </a:p>
        </p:txBody>
      </p:sp>
      <p:sp>
        <p:nvSpPr>
          <p:cNvPr id="3" name="テキスト プレースホルダー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9" name="コンテンツ プレースホルダー 8"/>
          <p:cNvSpPr>
            <a:spLocks noGrp="1"/>
          </p:cNvSpPr>
          <p:nvPr>
            <p:ph sz="quarter" idx="1"/>
          </p:nvPr>
        </p:nvSpPr>
        <p:spPr>
          <a:xfrm>
            <a:off x="2362200" y="1752600"/>
            <a:ext cx="6400800" cy="4419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3">
        <a:schemeClr val="bg2"/>
      </p:bgRef>
    </p:bg>
    <p:spTree>
      <p:nvGrpSpPr>
        <p:cNvPr id="1" name=""/>
        <p:cNvGrpSpPr/>
        <p:nvPr/>
      </p:nvGrpSpPr>
      <p:grpSpPr>
        <a:xfrm>
          <a:off x="0" y="0"/>
          <a:ext cx="0" cy="0"/>
          <a:chOff x="0" y="0"/>
          <a:chExt cx="0" cy="0"/>
        </a:xfrm>
      </p:grpSpPr>
      <p:sp>
        <p:nvSpPr>
          <p:cNvPr id="4" name="テキスト プレースホルダー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8" name="正方形/長方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正方形/長方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タイトル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ja-JP" altLang="en-US" smtClean="0"/>
              <a:t>マスター タイトルの書式設定</a:t>
            </a:r>
            <a:endParaRPr kumimoji="0" lang="en-US"/>
          </a:p>
        </p:txBody>
      </p:sp>
      <p:sp>
        <p:nvSpPr>
          <p:cNvPr id="11" name="正方形/長方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付プレースホルダー 11"/>
          <p:cNvSpPr>
            <a:spLocks noGrp="1"/>
          </p:cNvSpPr>
          <p:nvPr>
            <p:ph type="dt" sz="half" idx="10"/>
          </p:nvPr>
        </p:nvSpPr>
        <p:spPr>
          <a:xfrm>
            <a:off x="6248400" y="6248400"/>
            <a:ext cx="2667000" cy="365125"/>
          </a:xfrm>
        </p:spPr>
        <p:txBody>
          <a:bodyPr rtlCol="0"/>
          <a:lstStyle/>
          <a:p>
            <a:fld id="{BE28EE39-1087-4631-B377-32AB9D795322}" type="datetime1">
              <a:rPr kumimoji="1" lang="ja-JP" altLang="en-US" smtClean="0"/>
              <a:t>2012/4/22</a:t>
            </a:fld>
            <a:endParaRPr kumimoji="1" lang="ja-JP" altLang="en-US"/>
          </a:p>
        </p:txBody>
      </p:sp>
      <p:sp>
        <p:nvSpPr>
          <p:cNvPr id="13" name="スライド番号プレースホルダー 12"/>
          <p:cNvSpPr>
            <a:spLocks noGrp="1"/>
          </p:cNvSpPr>
          <p:nvPr>
            <p:ph type="sldNum" sz="quarter" idx="11"/>
          </p:nvPr>
        </p:nvSpPr>
        <p:spPr>
          <a:xfrm>
            <a:off x="0" y="4667249"/>
            <a:ext cx="1447800" cy="663578"/>
          </a:xfrm>
        </p:spPr>
        <p:txBody>
          <a:bodyPr rtlCol="0"/>
          <a:lstStyle>
            <a:lvl1pPr>
              <a:defRPr sz="2800"/>
            </a:lvl1pPr>
          </a:lstStyle>
          <a:p>
            <a:fld id="{C84104EB-AF9B-4A05-B748-F20822902FB3}" type="slidenum">
              <a:rPr kumimoji="1" lang="ja-JP" altLang="en-US" smtClean="0"/>
              <a:t>‹#›</a:t>
            </a:fld>
            <a:endParaRPr kumimoji="1" lang="ja-JP" altLang="en-US"/>
          </a:p>
        </p:txBody>
      </p:sp>
      <p:sp>
        <p:nvSpPr>
          <p:cNvPr id="14" name="フッター プレースホルダー 13"/>
          <p:cNvSpPr>
            <a:spLocks noGrp="1"/>
          </p:cNvSpPr>
          <p:nvPr>
            <p:ph type="ftr" sz="quarter" idx="12"/>
          </p:nvPr>
        </p:nvSpPr>
        <p:spPr>
          <a:xfrm>
            <a:off x="1600200" y="6248206"/>
            <a:ext cx="4572000" cy="365125"/>
          </a:xfrm>
        </p:spPr>
        <p:txBody>
          <a:bodyPr rtlCol="0"/>
          <a:lstStyle/>
          <a:p>
            <a:endParaRPr kumimoji="1" lang="ja-JP" altLang="en-US"/>
          </a:p>
        </p:txBody>
      </p:sp>
      <p:sp>
        <p:nvSpPr>
          <p:cNvPr id="3" name="図プレースホルダー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ja-JP" altLang="en-US" smtClean="0"/>
              <a:t>アイコンをクリックして図を追加</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338DCF49-CF2F-49DD-A66D-FB16B5A09AD7}" type="datetime1">
              <a:rPr kumimoji="1" lang="ja-JP" altLang="en-US" smtClean="0"/>
              <a:t>2012/4/22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bg>
      <p:bgRef idx="1001">
        <a:schemeClr val="bg1"/>
      </p:bgRef>
    </p:bg>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53200" y="609600"/>
            <a:ext cx="2057400" cy="5516563"/>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609600"/>
            <a:ext cx="5562600" cy="5516564"/>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a:xfrm>
            <a:off x="6553200" y="6248402"/>
            <a:ext cx="2209800" cy="365125"/>
          </a:xfrm>
        </p:spPr>
        <p:txBody>
          <a:bodyPr/>
          <a:lstStyle/>
          <a:p>
            <a:fld id="{C9B9A251-1C50-4DB1-AE84-C95AA1ED1E7E}" type="datetime1">
              <a:rPr kumimoji="1" lang="ja-JP" altLang="en-US" smtClean="0"/>
              <a:t>2012/4/22</a:t>
            </a:fld>
            <a:endParaRPr kumimoji="1" lang="ja-JP" altLang="en-US"/>
          </a:p>
        </p:txBody>
      </p:sp>
      <p:sp>
        <p:nvSpPr>
          <p:cNvPr id="5" name="フッター プレースホルダー 4"/>
          <p:cNvSpPr>
            <a:spLocks noGrp="1"/>
          </p:cNvSpPr>
          <p:nvPr>
            <p:ph type="ftr" sz="quarter" idx="11"/>
          </p:nvPr>
        </p:nvSpPr>
        <p:spPr>
          <a:xfrm>
            <a:off x="457201" y="6248207"/>
            <a:ext cx="5573483" cy="365125"/>
          </a:xfrm>
        </p:spPr>
        <p:txBody>
          <a:bodyPr/>
          <a:lstStyle/>
          <a:p>
            <a:endParaRPr kumimoji="1" lang="ja-JP" altLang="en-US"/>
          </a:p>
        </p:txBody>
      </p:sp>
      <p:sp>
        <p:nvSpPr>
          <p:cNvPr id="7" name="正方形/長方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正方形/長方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正方形/長方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スライド番号プレースホルダー 5"/>
          <p:cNvSpPr>
            <a:spLocks noGrp="1"/>
          </p:cNvSpPr>
          <p:nvPr>
            <p:ph type="sldNum" sz="quarter" idx="12"/>
          </p:nvPr>
        </p:nvSpPr>
        <p:spPr>
          <a:xfrm rot="5400000">
            <a:off x="5989638" y="144462"/>
            <a:ext cx="533400" cy="244476"/>
          </a:xfrm>
        </p:spPr>
        <p:txBody>
          <a:bodyPr/>
          <a:lstStyle/>
          <a:p>
            <a:fld id="{C84104EB-AF9B-4A05-B748-F20822902FB3}" type="slidenum">
              <a:rPr kumimoji="1" lang="ja-JP" altLang="en-US" smtClean="0"/>
              <a: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7" name="Date Placeholder 6"/>
          <p:cNvSpPr>
            <a:spLocks noGrp="1"/>
          </p:cNvSpPr>
          <p:nvPr>
            <p:ph type="dt" sz="half" idx="10"/>
          </p:nvPr>
        </p:nvSpPr>
        <p:spPr/>
        <p:txBody>
          <a:bodyPr/>
          <a:lstStyle/>
          <a:p>
            <a:fld id="{5047B5D6-14F1-45FB-8A60-3320D88E33E2}" type="datetime1">
              <a:rPr kumimoji="1" lang="ja-JP" altLang="en-US" smtClean="0"/>
              <a:t>2012/4/22</a:t>
            </a:fld>
            <a:endParaRPr kumimoji="1" lang="ja-JP" altLang="en-US"/>
          </a:p>
        </p:txBody>
      </p:sp>
      <p:sp>
        <p:nvSpPr>
          <p:cNvPr id="8" name="Slide Number Placeholder 7"/>
          <p:cNvSpPr>
            <a:spLocks noGrp="1"/>
          </p:cNvSpPr>
          <p:nvPr>
            <p:ph type="sldNum" sz="quarter" idx="11"/>
          </p:nvPr>
        </p:nvSpPr>
        <p:spPr/>
        <p:txBody>
          <a:bodyPr/>
          <a:lstStyle/>
          <a:p>
            <a:fld id="{C84104EB-AF9B-4A05-B748-F20822902FB3}" type="slidenum">
              <a:rPr kumimoji="1" lang="ja-JP" altLang="en-US" smtClean="0"/>
              <a:t>‹#›</a:t>
            </a:fld>
            <a:endParaRPr kumimoji="1" lang="ja-JP" altLang="en-US"/>
          </a:p>
        </p:txBody>
      </p:sp>
      <p:sp>
        <p:nvSpPr>
          <p:cNvPr id="9" name="Footer Placeholder 8"/>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93DBD56-2144-4376-8226-9711B0EF2987}"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6B0D988-C92E-4F89-984D-2EBFAF3296C6}"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A2CD1F7-8745-4965-8EFC-EBD8739F8EF0}" type="datetime1">
              <a:rPr kumimoji="1" lang="ja-JP" altLang="en-US" smtClean="0"/>
              <a:t>2012/4/22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
        <p:nvSpPr>
          <p:cNvPr id="9" name="Title 8"/>
          <p:cNvSpPr>
            <a:spLocks noGrp="1"/>
          </p:cNvSpPr>
          <p:nvPr>
            <p:ph type="title"/>
          </p:nvPr>
        </p:nvSpPr>
        <p:spPr>
          <a:xfrm>
            <a:off x="914400" y="1544715"/>
            <a:ext cx="7315200" cy="1154097"/>
          </a:xfrm>
        </p:spPr>
        <p:txBody>
          <a:bodyPr/>
          <a:lstStyle/>
          <a:p>
            <a:r>
              <a:rPr lang="ja-JP" altLang="en-US" smtClean="0"/>
              <a:t>マスター タイトルの書式設定</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9DB04EBD-CF1A-46C2-9F21-050FF5070F82}" type="datetime1">
              <a:rPr kumimoji="1" lang="ja-JP" altLang="en-US" smtClean="0"/>
              <a:t>2012/4/22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
        <p:nvSpPr>
          <p:cNvPr id="10" name="Title 9"/>
          <p:cNvSpPr>
            <a:spLocks noGrp="1"/>
          </p:cNvSpPr>
          <p:nvPr>
            <p:ph type="title"/>
          </p:nvPr>
        </p:nvSpPr>
        <p:spPr>
          <a:xfrm>
            <a:off x="914400" y="1544715"/>
            <a:ext cx="7315200" cy="1154097"/>
          </a:xfrm>
        </p:spPr>
        <p:txBody>
          <a:bodyPr/>
          <a:lstStyle/>
          <a:p>
            <a:r>
              <a:rPr lang="ja-JP" altLang="en-US" smtClean="0"/>
              <a:t>マスター タイトルの書式設定</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C34BBC61-AD90-4FD5-B6EE-785CD95C0BC4}" type="datetime1">
              <a:rPr kumimoji="1" lang="ja-JP" altLang="en-US" smtClean="0"/>
              <a:t>2012/4/22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35A4F1-3B46-4186-9A51-713F129B3153}" type="datetime1">
              <a:rPr kumimoji="1" lang="ja-JP" altLang="en-US" smtClean="0"/>
              <a:t>2012/4/22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19B1120-9625-4948-98B4-A6786F729D5B}" type="datetime1">
              <a:rPr kumimoji="1" lang="ja-JP" altLang="en-US" smtClean="0"/>
              <a:t>2012/4/22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2E76DF7-A139-464C-A4B8-2D67CCB50023}" type="datetime1">
              <a:rPr kumimoji="1" lang="ja-JP" altLang="en-US" smtClean="0"/>
              <a:t>2012/4/22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1B2D62B5-7BA9-41B6-9EF3-3844046E31F3}"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186C91C6-BC48-4AF7-9E22-3C9EA5A44AA2}"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7" name="Date Placeholder 6"/>
          <p:cNvSpPr>
            <a:spLocks noGrp="1"/>
          </p:cNvSpPr>
          <p:nvPr>
            <p:ph type="dt" sz="half" idx="10"/>
          </p:nvPr>
        </p:nvSpPr>
        <p:spPr/>
        <p:txBody>
          <a:bodyPr/>
          <a:lstStyle/>
          <a:p>
            <a:fld id="{791E8850-4AF1-45CE-86D9-333C125D1906}" type="datetime1">
              <a:rPr kumimoji="1" lang="ja-JP" altLang="en-US" smtClean="0"/>
              <a:t>2012/4/22</a:t>
            </a:fld>
            <a:endParaRPr kumimoji="1" lang="ja-JP" altLang="en-US"/>
          </a:p>
        </p:txBody>
      </p:sp>
      <p:sp>
        <p:nvSpPr>
          <p:cNvPr id="8" name="Slide Number Placeholder 7"/>
          <p:cNvSpPr>
            <a:spLocks noGrp="1"/>
          </p:cNvSpPr>
          <p:nvPr>
            <p:ph type="sldNum" sz="quarter" idx="11"/>
          </p:nvPr>
        </p:nvSpPr>
        <p:spPr/>
        <p:txBody>
          <a:bodyPr/>
          <a:lstStyle/>
          <a:p>
            <a:fld id="{C84104EB-AF9B-4A05-B748-F20822902FB3}" type="slidenum">
              <a:rPr kumimoji="1" lang="ja-JP" altLang="en-US" smtClean="0"/>
              <a:t>‹#›</a:t>
            </a:fld>
            <a:endParaRPr kumimoji="1" lang="ja-JP" altLang="en-US"/>
          </a:p>
        </p:txBody>
      </p:sp>
      <p:sp>
        <p:nvSpPr>
          <p:cNvPr id="9" name="Footer Placeholder 8"/>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10"/>
          </p:nvPr>
        </p:nvSpPr>
        <p:spPr/>
        <p:txBody>
          <a:bodyPr/>
          <a:lstStyle/>
          <a:p>
            <a:fld id="{E96454DD-B2A2-4905-9312-5850F7351E8A}"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C8037CCC-F623-4199-B98A-8DD1748B4FCF}"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5" name="Date Placeholder 4"/>
          <p:cNvSpPr>
            <a:spLocks noGrp="1"/>
          </p:cNvSpPr>
          <p:nvPr>
            <p:ph type="dt" sz="half" idx="10"/>
          </p:nvPr>
        </p:nvSpPr>
        <p:spPr/>
        <p:txBody>
          <a:bodyPr/>
          <a:lstStyle/>
          <a:p>
            <a:fld id="{ADD02D12-88DD-4EE8-9B2E-CDB098CC7D94}" type="datetime1">
              <a:rPr kumimoji="1" lang="ja-JP" altLang="en-US" smtClean="0"/>
              <a:t>2012/4/22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
        <p:nvSpPr>
          <p:cNvPr id="9" name="Content Placeholder 8"/>
          <p:cNvSpPr>
            <a:spLocks noGrp="1"/>
          </p:cNvSpPr>
          <p:nvPr>
            <p:ph sz="quarter" idx="13"/>
          </p:nvPr>
        </p:nvSpPr>
        <p:spPr>
          <a:xfrm>
            <a:off x="365760" y="1600200"/>
            <a:ext cx="4041648" cy="452628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54021031-3166-46CB-99CA-400389931439}" type="datetime1">
              <a:rPr kumimoji="1" lang="ja-JP" altLang="en-US" smtClean="0"/>
              <a:t>2012/4/22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
        <p:nvSpPr>
          <p:cNvPr id="11" name="Content Placeholder 10"/>
          <p:cNvSpPr>
            <a:spLocks noGrp="1"/>
          </p:cNvSpPr>
          <p:nvPr>
            <p:ph sz="quarter" idx="13"/>
          </p:nvPr>
        </p:nvSpPr>
        <p:spPr>
          <a:xfrm>
            <a:off x="457200" y="2212848"/>
            <a:ext cx="4041648" cy="391363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DE5DF13E-7072-4076-AC76-ACB77AB32797}" type="datetime1">
              <a:rPr kumimoji="1" lang="ja-JP" altLang="en-US" smtClean="0"/>
              <a:t>2012/4/22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64265-17A7-4C36-9EBB-803260259792}" type="datetime1">
              <a:rPr kumimoji="1" lang="ja-JP" altLang="en-US" smtClean="0"/>
              <a:t>2012/4/22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54ACDEF-A217-4BC8-B999-CD839327DE76}" type="datetime1">
              <a:rPr kumimoji="1" lang="ja-JP" altLang="en-US" smtClean="0"/>
              <a:t>2012/4/22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10B1B46-3718-4D1F-9C33-25D308B60B31}" type="datetime1">
              <a:rPr kumimoji="1" lang="ja-JP" altLang="en-US" smtClean="0"/>
              <a:t>2012/4/22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4F0291CA-A8B8-4B9A-80CF-C40DCEE3850C}"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7E85D432-6CEC-4758-9F2F-AC4DDC56E1EA}" type="datetime1">
              <a:rPr kumimoji="1" lang="ja-JP" altLang="en-US" smtClean="0"/>
              <a:t>2012/4/22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4104EB-AF9B-4A05-B748-F20822902FB3}"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C84104EB-AF9B-4A05-B748-F20822902FB3}"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F639333-91BF-4EC0-A7C0-42B7A18243C0}" type="datetime1">
              <a:rPr kumimoji="1" lang="ja-JP" altLang="en-US" smtClean="0"/>
              <a:t>2012/4/22</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609600" y="228600"/>
            <a:ext cx="8153400" cy="990600"/>
          </a:xfrm>
          <a:prstGeom prst="rect">
            <a:avLst/>
          </a:prstGeom>
        </p:spPr>
        <p:txBody>
          <a:bodyPr vert="horz" anchor="ctr">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659A9863-9A44-460C-A07D-08B64E103409}" type="datetime1">
              <a:rPr kumimoji="1" lang="ja-JP" altLang="en-US" smtClean="0"/>
              <a:t>2012/4/22</a:t>
            </a:fld>
            <a:endParaRPr kumimoji="1" lang="ja-JP" altLang="en-US"/>
          </a:p>
        </p:txBody>
      </p:sp>
      <p:sp>
        <p:nvSpPr>
          <p:cNvPr id="3" name="フッター プレースホルダー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kumimoji="1" lang="ja-JP" altLang="en-US"/>
          </a:p>
        </p:txBody>
      </p:sp>
      <p:sp>
        <p:nvSpPr>
          <p:cNvPr id="7" name="正方形/長方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正方形/長方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スライド番号プレースホルダー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84104EB-AF9B-4A05-B748-F20822902FB3}"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0" eaLnBrk="1" latinLnBrk="0" hangingPunct="1">
        <a:spcBef>
          <a:spcPct val="0"/>
        </a:spcBef>
        <a:buNone/>
        <a:defRPr kumimoji="1"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1"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1"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1"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1"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1"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1"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1"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1"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1" sz="18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609600" y="228600"/>
            <a:ext cx="8153400" cy="990600"/>
          </a:xfrm>
          <a:prstGeom prst="rect">
            <a:avLst/>
          </a:prstGeom>
        </p:spPr>
        <p:txBody>
          <a:bodyPr vert="horz" anchor="ctr">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B5306113-08DD-4B09-A284-2731F2A5C307}" type="datetime1">
              <a:rPr kumimoji="1" lang="ja-JP" altLang="en-US" smtClean="0"/>
              <a:t>2012/4/22</a:t>
            </a:fld>
            <a:endParaRPr kumimoji="1" lang="ja-JP" altLang="en-US"/>
          </a:p>
        </p:txBody>
      </p:sp>
      <p:sp>
        <p:nvSpPr>
          <p:cNvPr id="3" name="フッター プレースホルダー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kumimoji="1" lang="ja-JP" altLang="en-US"/>
          </a:p>
        </p:txBody>
      </p:sp>
      <p:sp>
        <p:nvSpPr>
          <p:cNvPr id="7" name="正方形/長方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正方形/長方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スライド番号プレースホルダー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84104EB-AF9B-4A05-B748-F20822902FB3}"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1" latinLnBrk="0" hangingPunct="1">
        <a:spcBef>
          <a:spcPct val="0"/>
        </a:spcBef>
        <a:buNone/>
        <a:defRPr kumimoji="1"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1"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1"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1"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1"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1"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1"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1"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1"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1" sz="18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568C964D-F8AB-44D0-BEB8-0A4FF76BF739}" type="datetime1">
              <a:rPr kumimoji="1" lang="ja-JP" altLang="en-US" smtClean="0"/>
              <a:t>2012/4/22</a:t>
            </a:fld>
            <a:endParaRPr kumimoji="1" lang="ja-JP" alt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84104EB-AF9B-4A05-B748-F20822902FB3}" type="slidenum">
              <a:rPr kumimoji="1" lang="ja-JP" altLang="en-US" smtClean="0"/>
              <a:t>‹#›</a:t>
            </a:fld>
            <a:endParaRPr kumimoji="1" lang="ja-JP" alt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kumimoji="1" lang="ja-JP" alt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914400" rtl="0" eaLnBrk="1" latinLnBrk="0" hangingPunct="1">
        <a:spcBef>
          <a:spcPct val="0"/>
        </a:spcBef>
        <a:buNone/>
        <a:defRPr kumimoji="1" sz="4000" kern="1200">
          <a:solidFill>
            <a:schemeClr val="tx2"/>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kumimoji="1"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kumimoji="1"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kumimoji="1"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kumimoji="1"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kumimoji="1"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F639333-91BF-4EC0-A7C0-42B7A18243C0}" type="datetime1">
              <a:rPr kumimoji="1" lang="ja-JP" altLang="en-US" smtClean="0"/>
              <a:t>2012/4/22</a:t>
            </a:fld>
            <a:endParaRPr kumimoji="1" lang="ja-JP" alt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kumimoji="1" lang="ja-JP" alt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C84104EB-AF9B-4A05-B748-F20822902FB3}" type="slidenum">
              <a:rPr kumimoji="1" lang="ja-JP" altLang="en-US" smtClean="0"/>
              <a:t>‹#›</a:t>
            </a:fld>
            <a:endParaRPr kumimoji="1" lang="ja-JP" alt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ctr" defTabSz="914400" rtl="0" eaLnBrk="1" latinLnBrk="0" hangingPunct="1">
        <a:lnSpc>
          <a:spcPts val="5800"/>
        </a:lnSpc>
        <a:spcBef>
          <a:spcPct val="0"/>
        </a:spcBef>
        <a:buNone/>
        <a:defRPr kumimoji="1"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484784"/>
            <a:ext cx="7543800" cy="2088233"/>
          </a:xfrm>
        </p:spPr>
        <p:txBody>
          <a:bodyPr/>
          <a:lstStyle/>
          <a:p>
            <a:pPr algn="ctr"/>
            <a:r>
              <a:rPr kumimoji="1" lang="ja-JP" altLang="en-US" sz="4800" dirty="0" smtClean="0"/>
              <a:t>簿記からはじめる会計学</a:t>
            </a:r>
            <a:r>
              <a:rPr kumimoji="1" lang="en-US" altLang="ja-JP" dirty="0" smtClean="0"/>
              <a:t/>
            </a:r>
            <a:br>
              <a:rPr kumimoji="1" lang="en-US" altLang="ja-JP" dirty="0" smtClean="0"/>
            </a:br>
            <a:r>
              <a:rPr lang="ja-JP" altLang="en-US" sz="4800" dirty="0" smtClean="0"/>
              <a:t>第</a:t>
            </a:r>
            <a:r>
              <a:rPr lang="en-US" altLang="ja-JP" sz="4800" dirty="0" smtClean="0"/>
              <a:t>1</a:t>
            </a:r>
            <a:r>
              <a:rPr lang="ja-JP" altLang="en-US" sz="4800" dirty="0" smtClean="0"/>
              <a:t>回</a:t>
            </a:r>
            <a:endParaRPr kumimoji="1" lang="ja-JP" altLang="en-US" sz="4800" dirty="0"/>
          </a:p>
        </p:txBody>
      </p:sp>
      <p:sp>
        <p:nvSpPr>
          <p:cNvPr id="3" name="サブタイトル 2"/>
          <p:cNvSpPr>
            <a:spLocks noGrp="1"/>
          </p:cNvSpPr>
          <p:nvPr>
            <p:ph type="subTitle" idx="1"/>
          </p:nvPr>
        </p:nvSpPr>
        <p:spPr>
          <a:xfrm>
            <a:off x="685800" y="4572000"/>
            <a:ext cx="7414592" cy="1066800"/>
          </a:xfrm>
        </p:spPr>
        <p:txBody>
          <a:bodyPr>
            <a:normAutofit lnSpcReduction="10000"/>
          </a:bodyPr>
          <a:lstStyle/>
          <a:p>
            <a:pPr algn="r"/>
            <a:r>
              <a:rPr kumimoji="1" lang="ja-JP" altLang="en-US" dirty="0" smtClean="0"/>
              <a:t>担当：新井康平</a:t>
            </a:r>
            <a:endParaRPr kumimoji="1" lang="en-US" altLang="ja-JP" dirty="0" smtClean="0"/>
          </a:p>
          <a:p>
            <a:pPr algn="r"/>
            <a:r>
              <a:rPr kumimoji="1" lang="ja-JP" altLang="en-US" dirty="0" smtClean="0"/>
              <a:t>　　　甲南大学マネジメント創造学部講師</a:t>
            </a:r>
            <a:endParaRPr kumimoji="1" lang="en-US" altLang="ja-JP" dirty="0" smtClean="0"/>
          </a:p>
          <a:p>
            <a:pPr algn="r"/>
            <a:r>
              <a:rPr lang="ja-JP" altLang="en-US" dirty="0"/>
              <a:t>　</a:t>
            </a:r>
            <a:r>
              <a:rPr lang="ja-JP" altLang="en-US" dirty="0" smtClean="0"/>
              <a:t>　　</a:t>
            </a:r>
            <a:r>
              <a:rPr lang="en-US" altLang="ja-JP" dirty="0" smtClean="0"/>
              <a:t>arai@center.konan-u.ac.jp</a:t>
            </a:r>
            <a:endParaRPr kumimoji="1" lang="ja-JP" altLang="en-US" dirty="0"/>
          </a:p>
        </p:txBody>
      </p:sp>
      <p:sp>
        <p:nvSpPr>
          <p:cNvPr id="4" name="スライド番号プレースホルダー 3"/>
          <p:cNvSpPr>
            <a:spLocks noGrp="1"/>
          </p:cNvSpPr>
          <p:nvPr>
            <p:ph type="sldNum" sz="quarter" idx="12"/>
          </p:nvPr>
        </p:nvSpPr>
        <p:spPr/>
        <p:txBody>
          <a:bodyPr/>
          <a:lstStyle/>
          <a:p>
            <a:fld id="{C84104EB-AF9B-4A05-B748-F20822902FB3}" type="slidenum">
              <a:rPr kumimoji="1" lang="ja-JP" altLang="en-US" smtClean="0"/>
              <a:t>1</a:t>
            </a:fld>
            <a:endParaRPr kumimoji="1" lang="ja-JP" altLang="en-US"/>
          </a:p>
        </p:txBody>
      </p:sp>
    </p:spTree>
    <p:extLst>
      <p:ext uri="{BB962C8B-B14F-4D97-AF65-F5344CB8AC3E}">
        <p14:creationId xmlns:p14="http://schemas.microsoft.com/office/powerpoint/2010/main" val="29161416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今日の内容</a:t>
            </a:r>
            <a:endParaRPr kumimoji="1" lang="ja-JP" altLang="en-US" dirty="0"/>
          </a:p>
        </p:txBody>
      </p:sp>
      <p:sp>
        <p:nvSpPr>
          <p:cNvPr id="3" name="コンテンツ プレースホルダー 2"/>
          <p:cNvSpPr>
            <a:spLocks noGrp="1"/>
          </p:cNvSpPr>
          <p:nvPr>
            <p:ph idx="1"/>
          </p:nvPr>
        </p:nvSpPr>
        <p:spPr/>
        <p:txBody>
          <a:bodyPr/>
          <a:lstStyle/>
          <a:p>
            <a:pPr marL="571500" indent="-457200">
              <a:buFont typeface="+mj-lt"/>
              <a:buAutoNum type="arabicPeriod"/>
            </a:pPr>
            <a:r>
              <a:rPr kumimoji="1" lang="ja-JP" altLang="en-US" dirty="0" smtClean="0"/>
              <a:t>講義目的と概要</a:t>
            </a:r>
            <a:endParaRPr kumimoji="1" lang="en-US" altLang="ja-JP" dirty="0" smtClean="0"/>
          </a:p>
          <a:p>
            <a:pPr lvl="1"/>
            <a:r>
              <a:rPr lang="ja-JP" altLang="en-US" dirty="0" smtClean="0"/>
              <a:t>簿記を勉強する必要性</a:t>
            </a:r>
            <a:endParaRPr lang="en-US" altLang="ja-JP" dirty="0" smtClean="0"/>
          </a:p>
          <a:p>
            <a:pPr lvl="1"/>
            <a:r>
              <a:rPr lang="ja-JP" altLang="en-US" dirty="0"/>
              <a:t>今後</a:t>
            </a:r>
            <a:r>
              <a:rPr lang="ja-JP" altLang="en-US" dirty="0" smtClean="0"/>
              <a:t>の講義との関連性</a:t>
            </a:r>
            <a:endParaRPr kumimoji="1" lang="en-US" altLang="ja-JP" dirty="0" smtClean="0"/>
          </a:p>
          <a:p>
            <a:pPr marL="571500" indent="-457200">
              <a:buFont typeface="+mj-lt"/>
              <a:buAutoNum type="arabicPeriod"/>
            </a:pPr>
            <a:r>
              <a:rPr kumimoji="1" lang="ja-JP" altLang="en-US" dirty="0" smtClean="0"/>
              <a:t>講義計画</a:t>
            </a:r>
            <a:endParaRPr kumimoji="1" lang="en-US" altLang="ja-JP" dirty="0" smtClean="0"/>
          </a:p>
          <a:p>
            <a:pPr marL="571500" indent="-457200">
              <a:buFont typeface="+mj-lt"/>
              <a:buAutoNum type="arabicPeriod"/>
            </a:pPr>
            <a:r>
              <a:rPr kumimoji="1" lang="ja-JP" altLang="en-US" dirty="0" smtClean="0"/>
              <a:t>成績評価の方法</a:t>
            </a:r>
            <a:endParaRPr kumimoji="1" lang="en-US" altLang="ja-JP" dirty="0" smtClean="0"/>
          </a:p>
          <a:p>
            <a:pPr marL="571500" indent="-457200">
              <a:buFont typeface="+mj-lt"/>
              <a:buAutoNum type="arabicPeriod"/>
            </a:pPr>
            <a:r>
              <a:rPr lang="ja-JP" altLang="en-US" dirty="0" smtClean="0"/>
              <a:t>日商</a:t>
            </a:r>
            <a:r>
              <a:rPr lang="ja-JP" altLang="en-US" dirty="0"/>
              <a:t>簿記検定</a:t>
            </a:r>
            <a:r>
              <a:rPr lang="ja-JP" altLang="en-US" dirty="0" smtClean="0"/>
              <a:t>と本講義の関係</a:t>
            </a:r>
            <a:endParaRPr lang="en-US" altLang="ja-JP" dirty="0" smtClean="0"/>
          </a:p>
          <a:p>
            <a:pPr marL="571500" indent="-457200">
              <a:buFont typeface="+mj-lt"/>
              <a:buAutoNum type="arabicPeriod"/>
            </a:pPr>
            <a:r>
              <a:rPr lang="ja-JP" altLang="en-US" dirty="0"/>
              <a:t>簿記</a:t>
            </a:r>
            <a:r>
              <a:rPr lang="ja-JP" altLang="en-US" dirty="0" smtClean="0"/>
              <a:t>の基本</a:t>
            </a:r>
            <a:endParaRPr lang="en-US" altLang="ja-JP" dirty="0" smtClean="0"/>
          </a:p>
        </p:txBody>
      </p:sp>
      <p:sp>
        <p:nvSpPr>
          <p:cNvPr id="4" name="スライド番号プレースホルダー 3"/>
          <p:cNvSpPr>
            <a:spLocks noGrp="1"/>
          </p:cNvSpPr>
          <p:nvPr>
            <p:ph type="sldNum" sz="quarter" idx="12"/>
          </p:nvPr>
        </p:nvSpPr>
        <p:spPr/>
        <p:txBody>
          <a:bodyPr/>
          <a:lstStyle/>
          <a:p>
            <a:fld id="{C84104EB-AF9B-4A05-B748-F20822902FB3}" type="slidenum">
              <a:rPr kumimoji="1" lang="ja-JP" altLang="en-US" smtClean="0"/>
              <a:t>2</a:t>
            </a:fld>
            <a:endParaRPr kumimoji="1" lang="ja-JP" altLang="en-US"/>
          </a:p>
        </p:txBody>
      </p:sp>
    </p:spTree>
    <p:extLst>
      <p:ext uri="{BB962C8B-B14F-4D97-AF65-F5344CB8AC3E}">
        <p14:creationId xmlns:p14="http://schemas.microsoft.com/office/powerpoint/2010/main" val="240221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1.</a:t>
            </a:r>
            <a:r>
              <a:rPr kumimoji="1" lang="ja-JP" altLang="en-US" dirty="0" smtClean="0"/>
              <a:t> 講義の目的と概要</a:t>
            </a:r>
            <a:endParaRPr kumimoji="1" lang="ja-JP" altLang="en-US" dirty="0"/>
          </a:p>
        </p:txBody>
      </p:sp>
      <p:sp>
        <p:nvSpPr>
          <p:cNvPr id="3" name="コンテンツ プレースホルダー 2"/>
          <p:cNvSpPr>
            <a:spLocks noGrp="1"/>
          </p:cNvSpPr>
          <p:nvPr>
            <p:ph idx="1"/>
          </p:nvPr>
        </p:nvSpPr>
        <p:spPr/>
        <p:txBody>
          <a:bodyPr/>
          <a:lstStyle/>
          <a:p>
            <a:r>
              <a:rPr kumimoji="1" lang="ja-JP" altLang="en-US" sz="3200" dirty="0" smtClean="0"/>
              <a:t>「簿記」とは，会計学の基礎をなす計算・記録のための技術</a:t>
            </a:r>
            <a:endParaRPr kumimoji="1" lang="en-US" altLang="ja-JP" sz="3200" dirty="0" smtClean="0"/>
          </a:p>
          <a:p>
            <a:pPr lvl="1"/>
            <a:r>
              <a:rPr kumimoji="1" lang="ja-JP" altLang="en-US" sz="3000" dirty="0" smtClean="0"/>
              <a:t>会計（</a:t>
            </a:r>
            <a:r>
              <a:rPr kumimoji="1" lang="en-US" altLang="ja-JP" sz="3000" dirty="0" smtClean="0"/>
              <a:t>accounting</a:t>
            </a:r>
            <a:r>
              <a:rPr kumimoji="1" lang="ja-JP" altLang="en-US" sz="3000" dirty="0" smtClean="0"/>
              <a:t>）</a:t>
            </a:r>
            <a:endParaRPr lang="en-US" altLang="ja-JP" sz="3000" dirty="0"/>
          </a:p>
          <a:p>
            <a:pPr lvl="2"/>
            <a:r>
              <a:rPr kumimoji="1" lang="ja-JP" altLang="en-US" sz="2800" dirty="0" smtClean="0"/>
              <a:t>「説明する」を英語で</a:t>
            </a:r>
            <a:r>
              <a:rPr lang="en-US" altLang="ja-JP" sz="2800" dirty="0"/>
              <a:t>“ </a:t>
            </a:r>
            <a:r>
              <a:rPr kumimoji="1" lang="en-US" altLang="ja-JP" sz="2800" dirty="0" smtClean="0"/>
              <a:t>account for ~”</a:t>
            </a:r>
            <a:endParaRPr lang="en-US" altLang="ja-JP" dirty="0" smtClean="0"/>
          </a:p>
          <a:p>
            <a:pPr lvl="1"/>
            <a:r>
              <a:rPr kumimoji="1" lang="ja-JP" altLang="en-US" sz="3200" dirty="0" smtClean="0"/>
              <a:t>簿記とは「帳</a:t>
            </a:r>
            <a:r>
              <a:rPr kumimoji="1" lang="ja-JP" altLang="en-US" sz="3200" dirty="0" smtClean="0">
                <a:solidFill>
                  <a:srgbClr val="C00000"/>
                </a:solidFill>
              </a:rPr>
              <a:t>簿記</a:t>
            </a:r>
            <a:r>
              <a:rPr kumimoji="1" lang="ja-JP" altLang="en-US" sz="3200" dirty="0" smtClean="0"/>
              <a:t>入」の略語であり，</a:t>
            </a:r>
            <a:r>
              <a:rPr lang="ja-JP" altLang="en-US" sz="3200" dirty="0"/>
              <a:t>英語</a:t>
            </a:r>
            <a:r>
              <a:rPr lang="ja-JP" altLang="en-US" sz="3200" dirty="0" smtClean="0"/>
              <a:t>の</a:t>
            </a:r>
            <a:r>
              <a:rPr lang="en-US" altLang="ja-JP" sz="3200" dirty="0"/>
              <a:t>“ </a:t>
            </a:r>
            <a:r>
              <a:rPr lang="en-US" altLang="ja-JP" sz="3200" dirty="0" smtClean="0"/>
              <a:t>book keeping”</a:t>
            </a:r>
            <a:r>
              <a:rPr lang="ja-JP" altLang="en-US" sz="3200" dirty="0" smtClean="0"/>
              <a:t>の意味と語感を意識して福沢諭吉によって翻訳された言葉</a:t>
            </a:r>
            <a:endParaRPr lang="en-US" altLang="ja-JP" sz="3200" dirty="0" smtClean="0"/>
          </a:p>
          <a:p>
            <a:pPr lvl="2"/>
            <a:r>
              <a:rPr kumimoji="1" lang="en-US" altLang="ja-JP" sz="3000" dirty="0" smtClean="0"/>
              <a:t>“book”</a:t>
            </a:r>
            <a:r>
              <a:rPr kumimoji="1" lang="ja-JP" altLang="en-US" sz="3000" dirty="0" smtClean="0"/>
              <a:t>とは帳簿のこと</a:t>
            </a:r>
            <a:endParaRPr kumimoji="1" lang="en-US" altLang="ja-JP" sz="3000" dirty="0" smtClean="0"/>
          </a:p>
        </p:txBody>
      </p:sp>
      <p:sp>
        <p:nvSpPr>
          <p:cNvPr id="4" name="スライド番号プレースホルダー 3"/>
          <p:cNvSpPr>
            <a:spLocks noGrp="1"/>
          </p:cNvSpPr>
          <p:nvPr>
            <p:ph type="sldNum" sz="quarter" idx="12"/>
          </p:nvPr>
        </p:nvSpPr>
        <p:spPr/>
        <p:txBody>
          <a:bodyPr/>
          <a:lstStyle/>
          <a:p>
            <a:fld id="{C84104EB-AF9B-4A05-B748-F20822902FB3}" type="slidenum">
              <a:rPr kumimoji="1" lang="ja-JP" altLang="en-US" smtClean="0"/>
              <a:t>3</a:t>
            </a:fld>
            <a:endParaRPr kumimoji="1" lang="ja-JP" altLang="en-US"/>
          </a:p>
        </p:txBody>
      </p:sp>
    </p:spTree>
    <p:extLst>
      <p:ext uri="{BB962C8B-B14F-4D97-AF65-F5344CB8AC3E}">
        <p14:creationId xmlns:p14="http://schemas.microsoft.com/office/powerpoint/2010/main" val="1503481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24744"/>
            <a:ext cx="3168352"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1124524"/>
            <a:ext cx="4224762" cy="316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テキスト ボックス 5"/>
          <p:cNvSpPr txBox="1"/>
          <p:nvPr/>
        </p:nvSpPr>
        <p:spPr>
          <a:xfrm>
            <a:off x="539553" y="4653136"/>
            <a:ext cx="7609138" cy="1077218"/>
          </a:xfrm>
          <a:prstGeom prst="rect">
            <a:avLst/>
          </a:prstGeom>
          <a:noFill/>
        </p:spPr>
        <p:txBody>
          <a:bodyPr wrap="square" rtlCol="0">
            <a:spAutoFit/>
          </a:bodyPr>
          <a:lstStyle/>
          <a:p>
            <a:r>
              <a:rPr kumimoji="1" lang="ja-JP" altLang="en-US" sz="3200" dirty="0" smtClean="0"/>
              <a:t>帳簿には，手書きのものから</a:t>
            </a:r>
            <a:r>
              <a:rPr kumimoji="1" lang="en-US" altLang="ja-JP" sz="3200" dirty="0" smtClean="0"/>
              <a:t>PC</a:t>
            </a:r>
            <a:r>
              <a:rPr kumimoji="1" lang="ja-JP" altLang="en-US" sz="3200" dirty="0" smtClean="0"/>
              <a:t>の専用ソフトウェアまでさまざまなものがある。</a:t>
            </a:r>
            <a:endParaRPr kumimoji="1" lang="ja-JP" altLang="en-US" sz="3200" dirty="0"/>
          </a:p>
        </p:txBody>
      </p:sp>
      <p:sp>
        <p:nvSpPr>
          <p:cNvPr id="2" name="スライド番号プレースホルダー 1"/>
          <p:cNvSpPr>
            <a:spLocks noGrp="1"/>
          </p:cNvSpPr>
          <p:nvPr>
            <p:ph type="sldNum" sz="quarter" idx="12"/>
          </p:nvPr>
        </p:nvSpPr>
        <p:spPr/>
        <p:txBody>
          <a:bodyPr/>
          <a:lstStyle/>
          <a:p>
            <a:fld id="{C84104EB-AF9B-4A05-B748-F20822902FB3}" type="slidenum">
              <a:rPr kumimoji="1" lang="ja-JP" altLang="en-US" smtClean="0"/>
              <a:t>4</a:t>
            </a:fld>
            <a:endParaRPr kumimoji="1" lang="ja-JP" altLang="en-US"/>
          </a:p>
        </p:txBody>
      </p:sp>
    </p:spTree>
    <p:extLst>
      <p:ext uri="{BB962C8B-B14F-4D97-AF65-F5344CB8AC3E}">
        <p14:creationId xmlns:p14="http://schemas.microsoft.com/office/powerpoint/2010/main" val="8809424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1-1.</a:t>
            </a:r>
            <a:r>
              <a:rPr kumimoji="1" lang="ja-JP" altLang="en-US" dirty="0" smtClean="0"/>
              <a:t> なぜ簿記なのか</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sz="3200" dirty="0" smtClean="0"/>
              <a:t>では，なぜ大学に来てまで「簿記」を勉強する必要があるのか？</a:t>
            </a:r>
            <a:endParaRPr kumimoji="1" lang="en-US" altLang="ja-JP" sz="3200" dirty="0" smtClean="0"/>
          </a:p>
          <a:p>
            <a:pPr lvl="1"/>
            <a:r>
              <a:rPr lang="ja-JP" altLang="en-US" sz="3000" dirty="0"/>
              <a:t>企業の</a:t>
            </a:r>
            <a:r>
              <a:rPr lang="ja-JP" altLang="en-US" sz="3000" dirty="0" smtClean="0"/>
              <a:t>経営のため（</a:t>
            </a:r>
            <a:r>
              <a:rPr lang="ja-JP" altLang="en-US" sz="3000" dirty="0">
                <a:solidFill>
                  <a:srgbClr val="C00000"/>
                </a:solidFill>
              </a:rPr>
              <a:t>経営</a:t>
            </a:r>
            <a:r>
              <a:rPr lang="ja-JP" altLang="en-US" sz="3000" dirty="0" smtClean="0">
                <a:solidFill>
                  <a:srgbClr val="C00000"/>
                </a:solidFill>
              </a:rPr>
              <a:t>管理目的</a:t>
            </a:r>
            <a:r>
              <a:rPr lang="ja-JP" altLang="en-US" sz="3000" dirty="0" smtClean="0"/>
              <a:t>）</a:t>
            </a:r>
            <a:endParaRPr lang="en-US" altLang="ja-JP" sz="3000" dirty="0" smtClean="0"/>
          </a:p>
          <a:p>
            <a:pPr lvl="2"/>
            <a:r>
              <a:rPr lang="ja-JP" altLang="en-US" sz="2800" dirty="0"/>
              <a:t>体重計</a:t>
            </a:r>
            <a:r>
              <a:rPr lang="ja-JP" altLang="en-US" sz="2800" dirty="0" smtClean="0"/>
              <a:t>の目盛りを読まずにダイエットするのは難しい</a:t>
            </a:r>
            <a:endParaRPr lang="en-US" altLang="ja-JP" sz="2800" dirty="0" smtClean="0"/>
          </a:p>
          <a:p>
            <a:pPr lvl="1"/>
            <a:r>
              <a:rPr lang="ja-JP" altLang="en-US" sz="3000" dirty="0" smtClean="0"/>
              <a:t>税金</a:t>
            </a:r>
            <a:r>
              <a:rPr lang="ja-JP" altLang="en-US" sz="3000" dirty="0"/>
              <a:t>を</a:t>
            </a:r>
            <a:r>
              <a:rPr lang="ja-JP" altLang="en-US" sz="3000" dirty="0" smtClean="0"/>
              <a:t>支払う・法的規制などの理由のため（</a:t>
            </a:r>
            <a:r>
              <a:rPr lang="ja-JP" altLang="en-US" sz="3000" dirty="0" smtClean="0">
                <a:solidFill>
                  <a:srgbClr val="C00000"/>
                </a:solidFill>
              </a:rPr>
              <a:t>財産計算・外部報告目的</a:t>
            </a:r>
            <a:r>
              <a:rPr lang="ja-JP" altLang="en-US" sz="3000" dirty="0" smtClean="0"/>
              <a:t>）</a:t>
            </a:r>
            <a:endParaRPr lang="en-US" altLang="ja-JP" sz="3000" dirty="0" smtClean="0"/>
          </a:p>
          <a:p>
            <a:pPr lvl="2"/>
            <a:r>
              <a:rPr kumimoji="1" lang="ja-JP" altLang="en-US" sz="2800" dirty="0" smtClean="0"/>
              <a:t>株式会社は，会社法</a:t>
            </a:r>
            <a:r>
              <a:rPr kumimoji="1" lang="en-US" altLang="ja-JP" sz="2800" dirty="0" smtClean="0"/>
              <a:t>432</a:t>
            </a:r>
            <a:r>
              <a:rPr kumimoji="1" lang="ja-JP" altLang="en-US" sz="2800" dirty="0" smtClean="0"/>
              <a:t>条（会社の会計帳簿に関する規定）で作成と</a:t>
            </a:r>
            <a:r>
              <a:rPr kumimoji="1" lang="en-US" altLang="ja-JP" sz="2800" dirty="0" smtClean="0"/>
              <a:t>10</a:t>
            </a:r>
            <a:r>
              <a:rPr kumimoji="1" lang="ja-JP" altLang="en-US" sz="2800" dirty="0" smtClean="0"/>
              <a:t>年間の保管を義務付けられている</a:t>
            </a:r>
            <a:endParaRPr kumimoji="1" lang="en-US" altLang="ja-JP" sz="2800" dirty="0" smtClean="0"/>
          </a:p>
          <a:p>
            <a:pPr lvl="1"/>
            <a:endParaRPr kumimoji="1" lang="ja-JP" altLang="en-US" sz="3000" dirty="0"/>
          </a:p>
        </p:txBody>
      </p:sp>
      <p:sp>
        <p:nvSpPr>
          <p:cNvPr id="4" name="スライド番号プレースホルダー 3"/>
          <p:cNvSpPr>
            <a:spLocks noGrp="1"/>
          </p:cNvSpPr>
          <p:nvPr>
            <p:ph type="sldNum" sz="quarter" idx="12"/>
          </p:nvPr>
        </p:nvSpPr>
        <p:spPr/>
        <p:txBody>
          <a:bodyPr/>
          <a:lstStyle/>
          <a:p>
            <a:fld id="{C84104EB-AF9B-4A05-B748-F20822902FB3}" type="slidenum">
              <a:rPr kumimoji="1" lang="ja-JP" altLang="en-US" smtClean="0"/>
              <a:t>5</a:t>
            </a:fld>
            <a:endParaRPr kumimoji="1" lang="ja-JP" altLang="en-US"/>
          </a:p>
        </p:txBody>
      </p:sp>
    </p:spTree>
    <p:extLst>
      <p:ext uri="{BB962C8B-B14F-4D97-AF65-F5344CB8AC3E}">
        <p14:creationId xmlns:p14="http://schemas.microsoft.com/office/powerpoint/2010/main" val="6087033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1-2.</a:t>
            </a:r>
            <a:r>
              <a:rPr kumimoji="1" lang="ja-JP" altLang="en-US" dirty="0" smtClean="0"/>
              <a:t> 簿記のルール</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200" dirty="0"/>
              <a:t>簿記</a:t>
            </a:r>
            <a:r>
              <a:rPr lang="ja-JP" altLang="en-US" sz="3200" dirty="0" smtClean="0"/>
              <a:t>の記録方法は，法律ではなく，“</a:t>
            </a:r>
            <a:r>
              <a:rPr lang="en-US" altLang="ja-JP" sz="3200" dirty="0" smtClean="0"/>
              <a:t>GAAP</a:t>
            </a:r>
            <a:r>
              <a:rPr lang="ja-JP" altLang="en-US" sz="3200" dirty="0" smtClean="0"/>
              <a:t>”と呼ばれる「一般に公正妥当と認められた会計原則」に従う必要がある。</a:t>
            </a:r>
            <a:endParaRPr lang="en-US" altLang="ja-JP" sz="3200" dirty="0" smtClean="0"/>
          </a:p>
          <a:p>
            <a:pPr lvl="1"/>
            <a:r>
              <a:rPr kumimoji="1" lang="en-US" altLang="ja-JP" sz="3000" dirty="0" smtClean="0">
                <a:solidFill>
                  <a:srgbClr val="C00000"/>
                </a:solidFill>
              </a:rPr>
              <a:t>G</a:t>
            </a:r>
            <a:r>
              <a:rPr kumimoji="1" lang="en-US" altLang="ja-JP" sz="3000" dirty="0" smtClean="0"/>
              <a:t>enerally </a:t>
            </a:r>
            <a:r>
              <a:rPr kumimoji="1" lang="en-US" altLang="ja-JP" sz="3000" dirty="0" smtClean="0">
                <a:solidFill>
                  <a:srgbClr val="C00000"/>
                </a:solidFill>
              </a:rPr>
              <a:t>A</a:t>
            </a:r>
            <a:r>
              <a:rPr kumimoji="1" lang="en-US" altLang="ja-JP" sz="3000" dirty="0" smtClean="0"/>
              <a:t>ccepted </a:t>
            </a:r>
            <a:r>
              <a:rPr kumimoji="1" lang="en-US" altLang="ja-JP" sz="3000" dirty="0" smtClean="0">
                <a:solidFill>
                  <a:srgbClr val="C00000"/>
                </a:solidFill>
              </a:rPr>
              <a:t>A</a:t>
            </a:r>
            <a:r>
              <a:rPr kumimoji="1" lang="en-US" altLang="ja-JP" sz="3000" dirty="0" smtClean="0"/>
              <a:t>ccounting </a:t>
            </a:r>
            <a:r>
              <a:rPr kumimoji="1" lang="en-US" altLang="ja-JP" sz="3000" dirty="0" smtClean="0">
                <a:solidFill>
                  <a:srgbClr val="C00000"/>
                </a:solidFill>
              </a:rPr>
              <a:t>P</a:t>
            </a:r>
            <a:r>
              <a:rPr kumimoji="1" lang="en-US" altLang="ja-JP" sz="3000" dirty="0" smtClean="0"/>
              <a:t>rinciples</a:t>
            </a:r>
          </a:p>
          <a:p>
            <a:pPr lvl="1"/>
            <a:endParaRPr kumimoji="1" lang="en-US" altLang="ja-JP" sz="3000" dirty="0" smtClean="0"/>
          </a:p>
          <a:p>
            <a:r>
              <a:rPr lang="ja-JP" altLang="en-US" sz="3200" dirty="0"/>
              <a:t>自分勝手</a:t>
            </a:r>
            <a:r>
              <a:rPr lang="ja-JP" altLang="en-US" sz="3200" dirty="0" smtClean="0"/>
              <a:t>に帳簿をつけるのではなく，ルールに従う必要がある。</a:t>
            </a:r>
            <a:endParaRPr lang="en-US" altLang="ja-JP" sz="3200" dirty="0" smtClean="0"/>
          </a:p>
          <a:p>
            <a:pPr lvl="1" algn="r"/>
            <a:r>
              <a:rPr kumimoji="1" lang="ja-JP" altLang="en-US" sz="3000" u="sng" dirty="0"/>
              <a:t>なぜ</a:t>
            </a:r>
            <a:r>
              <a:rPr kumimoji="1" lang="ja-JP" altLang="en-US" sz="3000" u="sng" dirty="0" smtClean="0"/>
              <a:t>か？？</a:t>
            </a:r>
            <a:endParaRPr kumimoji="1" lang="ja-JP" altLang="en-US" sz="3000" u="sng" dirty="0"/>
          </a:p>
        </p:txBody>
      </p:sp>
      <p:sp>
        <p:nvSpPr>
          <p:cNvPr id="4" name="スライド番号プレースホルダー 3"/>
          <p:cNvSpPr>
            <a:spLocks noGrp="1"/>
          </p:cNvSpPr>
          <p:nvPr>
            <p:ph type="sldNum" sz="quarter" idx="12"/>
          </p:nvPr>
        </p:nvSpPr>
        <p:spPr/>
        <p:txBody>
          <a:bodyPr/>
          <a:lstStyle/>
          <a:p>
            <a:fld id="{C84104EB-AF9B-4A05-B748-F20822902FB3}" type="slidenum">
              <a:rPr kumimoji="1" lang="ja-JP" altLang="en-US" smtClean="0"/>
              <a:t>6</a:t>
            </a:fld>
            <a:endParaRPr kumimoji="1" lang="ja-JP" altLang="en-US"/>
          </a:p>
        </p:txBody>
      </p:sp>
    </p:spTree>
    <p:extLst>
      <p:ext uri="{BB962C8B-B14F-4D97-AF65-F5344CB8AC3E}">
        <p14:creationId xmlns:p14="http://schemas.microsoft.com/office/powerpoint/2010/main" val="21815037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1-3.</a:t>
            </a:r>
            <a:r>
              <a:rPr kumimoji="1" lang="ja-JP" altLang="en-US" dirty="0" smtClean="0"/>
              <a:t> 簿記の社会的評価</a:t>
            </a:r>
            <a:endParaRPr kumimoji="1" lang="ja-JP" altLang="en-US" dirty="0"/>
          </a:p>
        </p:txBody>
      </p:sp>
      <p:sp>
        <p:nvSpPr>
          <p:cNvPr id="3" name="コンテンツ プレースホルダー 2"/>
          <p:cNvSpPr>
            <a:spLocks noGrp="1"/>
          </p:cNvSpPr>
          <p:nvPr>
            <p:ph idx="1"/>
          </p:nvPr>
        </p:nvSpPr>
        <p:spPr>
          <a:xfrm>
            <a:off x="457200" y="1600200"/>
            <a:ext cx="7620000" cy="5069160"/>
          </a:xfrm>
        </p:spPr>
        <p:txBody>
          <a:bodyPr>
            <a:normAutofit fontScale="92500" lnSpcReduction="10000"/>
          </a:bodyPr>
          <a:lstStyle/>
          <a:p>
            <a:r>
              <a:rPr kumimoji="1" lang="ja-JP" altLang="en-US" sz="3200" dirty="0" smtClean="0"/>
              <a:t>簿記を基礎とする会計の仕組みは，現在のビジネスで必要とされる</a:t>
            </a:r>
            <a:r>
              <a:rPr kumimoji="1" lang="en-US" altLang="ja-JP" sz="3200" dirty="0" smtClean="0"/>
              <a:t>3</a:t>
            </a:r>
            <a:r>
              <a:rPr kumimoji="1" lang="ja-JP" altLang="en-US" sz="3200" dirty="0" err="1" smtClean="0"/>
              <a:t>つの</a:t>
            </a:r>
            <a:r>
              <a:rPr kumimoji="1" lang="ja-JP" altLang="en-US" sz="3200" dirty="0" smtClean="0"/>
              <a:t>言語の一つとも言われる</a:t>
            </a:r>
            <a:endParaRPr kumimoji="1" lang="en-US" altLang="ja-JP" sz="3200" dirty="0" smtClean="0"/>
          </a:p>
          <a:p>
            <a:pPr marL="925830" lvl="1" indent="-514350">
              <a:buFont typeface="+mj-lt"/>
              <a:buAutoNum type="arabicPeriod"/>
            </a:pPr>
            <a:r>
              <a:rPr kumimoji="1" lang="ja-JP" altLang="en-US" sz="3000" dirty="0" smtClean="0"/>
              <a:t>英語</a:t>
            </a:r>
            <a:endParaRPr kumimoji="1" lang="en-US" altLang="ja-JP" sz="3000" dirty="0" smtClean="0"/>
          </a:p>
          <a:p>
            <a:pPr marL="925830" lvl="1" indent="-514350">
              <a:buFont typeface="+mj-lt"/>
              <a:buAutoNum type="arabicPeriod"/>
            </a:pPr>
            <a:r>
              <a:rPr lang="ja-JP" altLang="en-US" sz="3000" dirty="0"/>
              <a:t>人工</a:t>
            </a:r>
            <a:r>
              <a:rPr lang="ja-JP" altLang="en-US" sz="3000" dirty="0" smtClean="0"/>
              <a:t>言語（プログラミング言語）</a:t>
            </a:r>
            <a:endParaRPr lang="en-US" altLang="ja-JP" sz="3000" dirty="0" smtClean="0"/>
          </a:p>
          <a:p>
            <a:pPr marL="925830" lvl="1" indent="-514350">
              <a:buFont typeface="+mj-lt"/>
              <a:buAutoNum type="arabicPeriod"/>
            </a:pPr>
            <a:r>
              <a:rPr kumimoji="1" lang="ja-JP" altLang="en-US" sz="3000" dirty="0"/>
              <a:t>会計</a:t>
            </a:r>
            <a:r>
              <a:rPr kumimoji="1" lang="ja-JP" altLang="en-US" sz="3000" dirty="0" smtClean="0"/>
              <a:t>言語</a:t>
            </a:r>
            <a:endParaRPr kumimoji="1" lang="en-US" altLang="ja-JP" sz="3000" dirty="0" smtClean="0"/>
          </a:p>
          <a:p>
            <a:pPr lvl="1"/>
            <a:endParaRPr lang="en-US" altLang="ja-JP" sz="3000" dirty="0"/>
          </a:p>
          <a:p>
            <a:r>
              <a:rPr kumimoji="1" lang="ja-JP" altLang="en-US" sz="3200" dirty="0" smtClean="0"/>
              <a:t>この講義を通じて，ビジネスで使われる会計用語の意味の理解と基礎的な文法を理解することが出来</a:t>
            </a:r>
            <a:r>
              <a:rPr lang="ja-JP" altLang="en-US" sz="3200" dirty="0" smtClean="0"/>
              <a:t>る</a:t>
            </a:r>
            <a:endParaRPr lang="en-US" altLang="ja-JP" sz="3200" dirty="0" smtClean="0"/>
          </a:p>
          <a:p>
            <a:pPr lvl="1"/>
            <a:r>
              <a:rPr kumimoji="1" lang="ja-JP" altLang="en-US" sz="3000" dirty="0"/>
              <a:t>日商簿記</a:t>
            </a:r>
            <a:r>
              <a:rPr kumimoji="1" lang="ja-JP" altLang="en-US" sz="3000" dirty="0" smtClean="0"/>
              <a:t>検定などの</a:t>
            </a:r>
            <a:r>
              <a:rPr kumimoji="1" lang="ja-JP" altLang="en-US" sz="3000" dirty="0" smtClean="0">
                <a:solidFill>
                  <a:srgbClr val="C00000"/>
                </a:solidFill>
              </a:rPr>
              <a:t>会計資格</a:t>
            </a:r>
            <a:r>
              <a:rPr kumimoji="1" lang="ja-JP" altLang="en-US" sz="3000" dirty="0" smtClean="0"/>
              <a:t>は後で解説</a:t>
            </a:r>
            <a:endParaRPr kumimoji="1" lang="ja-JP" altLang="en-US" sz="3000" dirty="0"/>
          </a:p>
        </p:txBody>
      </p:sp>
      <p:sp>
        <p:nvSpPr>
          <p:cNvPr id="4" name="スライド番号プレースホルダー 3"/>
          <p:cNvSpPr>
            <a:spLocks noGrp="1"/>
          </p:cNvSpPr>
          <p:nvPr>
            <p:ph type="sldNum" sz="quarter" idx="12"/>
          </p:nvPr>
        </p:nvSpPr>
        <p:spPr/>
        <p:txBody>
          <a:bodyPr/>
          <a:lstStyle/>
          <a:p>
            <a:fld id="{C84104EB-AF9B-4A05-B748-F20822902FB3}" type="slidenum">
              <a:rPr kumimoji="1" lang="ja-JP" altLang="en-US" smtClean="0"/>
              <a:t>7</a:t>
            </a:fld>
            <a:endParaRPr kumimoji="1" lang="ja-JP" altLang="en-US"/>
          </a:p>
        </p:txBody>
      </p:sp>
    </p:spTree>
    <p:extLst>
      <p:ext uri="{BB962C8B-B14F-4D97-AF65-F5344CB8AC3E}">
        <p14:creationId xmlns:p14="http://schemas.microsoft.com/office/powerpoint/2010/main" val="16428926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1-4.</a:t>
            </a:r>
            <a:r>
              <a:rPr kumimoji="1" lang="ja-JP" altLang="en-US" dirty="0" smtClean="0"/>
              <a:t> 他の講義との関連</a:t>
            </a:r>
            <a:endParaRPr kumimoji="1" lang="ja-JP" altLang="en-US" dirty="0"/>
          </a:p>
        </p:txBody>
      </p:sp>
      <p:graphicFrame>
        <p:nvGraphicFramePr>
          <p:cNvPr id="6" name="図表 5"/>
          <p:cNvGraphicFramePr/>
          <p:nvPr>
            <p:extLst>
              <p:ext uri="{D42A27DB-BD31-4B8C-83A1-F6EECF244321}">
                <p14:modId xmlns:p14="http://schemas.microsoft.com/office/powerpoint/2010/main" val="1172052809"/>
              </p:ext>
            </p:extLst>
          </p:nvPr>
        </p:nvGraphicFramePr>
        <p:xfrm>
          <a:off x="179512" y="1268760"/>
          <a:ext cx="6912768" cy="3402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ストライプ矢印 6"/>
          <p:cNvSpPr/>
          <p:nvPr/>
        </p:nvSpPr>
        <p:spPr>
          <a:xfrm rot="5400000">
            <a:off x="751075" y="3577517"/>
            <a:ext cx="945105" cy="1944216"/>
          </a:xfrm>
          <a:prstGeom prst="stripedRightArrow">
            <a:avLst>
              <a:gd name="adj1" fmla="val 50000"/>
              <a:gd name="adj2" fmla="val 2779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 name="ストライプ矢印 7"/>
          <p:cNvSpPr/>
          <p:nvPr/>
        </p:nvSpPr>
        <p:spPr>
          <a:xfrm rot="5400000">
            <a:off x="3023828" y="3897052"/>
            <a:ext cx="864096" cy="1944216"/>
          </a:xfrm>
          <a:prstGeom prst="stripedRightArrow">
            <a:avLst>
              <a:gd name="adj1" fmla="val 44915"/>
              <a:gd name="adj2" fmla="val 27793"/>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dirty="0"/>
          </a:p>
        </p:txBody>
      </p:sp>
      <p:sp>
        <p:nvSpPr>
          <p:cNvPr id="9" name="角丸四角形 8"/>
          <p:cNvSpPr/>
          <p:nvPr/>
        </p:nvSpPr>
        <p:spPr>
          <a:xfrm>
            <a:off x="143507" y="5157192"/>
            <a:ext cx="2160240" cy="93610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2400" dirty="0" smtClean="0"/>
              <a:t>ファイナンス関連科目</a:t>
            </a:r>
            <a:endParaRPr kumimoji="1" lang="ja-JP" altLang="en-US" sz="2400" dirty="0"/>
          </a:p>
        </p:txBody>
      </p:sp>
      <p:sp>
        <p:nvSpPr>
          <p:cNvPr id="10" name="角丸四角形 9"/>
          <p:cNvSpPr/>
          <p:nvPr/>
        </p:nvSpPr>
        <p:spPr>
          <a:xfrm>
            <a:off x="2411760" y="5445224"/>
            <a:ext cx="2016224" cy="93610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400" dirty="0"/>
              <a:t>経営</a:t>
            </a:r>
            <a:r>
              <a:rPr lang="ja-JP" altLang="en-US" sz="2400" dirty="0" smtClean="0"/>
              <a:t>管理</a:t>
            </a:r>
            <a:endParaRPr lang="en-US" altLang="ja-JP" sz="2400" dirty="0" smtClean="0"/>
          </a:p>
          <a:p>
            <a:pPr algn="ctr"/>
            <a:r>
              <a:rPr lang="ja-JP" altLang="en-US" sz="2400" dirty="0" smtClean="0"/>
              <a:t>関連</a:t>
            </a:r>
            <a:r>
              <a:rPr kumimoji="1" lang="ja-JP" altLang="en-US" sz="2400" dirty="0" smtClean="0"/>
              <a:t>科目</a:t>
            </a:r>
            <a:endParaRPr kumimoji="1" lang="ja-JP" altLang="en-US" sz="2400" dirty="0"/>
          </a:p>
        </p:txBody>
      </p:sp>
      <p:sp>
        <p:nvSpPr>
          <p:cNvPr id="12" name="角丸四角形 11"/>
          <p:cNvSpPr/>
          <p:nvPr/>
        </p:nvSpPr>
        <p:spPr>
          <a:xfrm>
            <a:off x="4644008" y="5445224"/>
            <a:ext cx="2016224" cy="93610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400" dirty="0"/>
              <a:t>統計分析</a:t>
            </a:r>
            <a:endParaRPr lang="en-US" altLang="ja-JP" sz="2400" dirty="0" smtClean="0"/>
          </a:p>
          <a:p>
            <a:pPr algn="ctr"/>
            <a:r>
              <a:rPr lang="ja-JP" altLang="en-US" sz="2400" dirty="0" smtClean="0"/>
              <a:t>関連</a:t>
            </a:r>
            <a:r>
              <a:rPr kumimoji="1" lang="ja-JP" altLang="en-US" sz="2400" dirty="0" smtClean="0"/>
              <a:t>科目</a:t>
            </a:r>
            <a:endParaRPr kumimoji="1" lang="ja-JP" altLang="en-US" sz="2400" dirty="0"/>
          </a:p>
        </p:txBody>
      </p:sp>
      <p:sp>
        <p:nvSpPr>
          <p:cNvPr id="13" name="ストライプ矢印 12"/>
          <p:cNvSpPr/>
          <p:nvPr/>
        </p:nvSpPr>
        <p:spPr>
          <a:xfrm rot="16200000">
            <a:off x="5373090" y="4554125"/>
            <a:ext cx="558061" cy="936104"/>
          </a:xfrm>
          <a:prstGeom prst="striped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14" name="角丸四角形 13"/>
          <p:cNvSpPr/>
          <p:nvPr/>
        </p:nvSpPr>
        <p:spPr>
          <a:xfrm>
            <a:off x="7308304" y="1124744"/>
            <a:ext cx="1584176" cy="23762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t>ゼミ</a:t>
            </a:r>
            <a:endParaRPr kumimoji="1" lang="en-US" altLang="ja-JP" sz="2400" dirty="0" smtClean="0"/>
          </a:p>
          <a:p>
            <a:pPr algn="ctr"/>
            <a:r>
              <a:rPr lang="ja-JP" altLang="en-US" sz="2400" dirty="0" smtClean="0"/>
              <a:t>・</a:t>
            </a:r>
            <a:endParaRPr kumimoji="1" lang="en-US" altLang="ja-JP" sz="2400" dirty="0" smtClean="0"/>
          </a:p>
          <a:p>
            <a:pPr algn="ctr"/>
            <a:r>
              <a:rPr kumimoji="1" lang="ja-JP" altLang="en-US" sz="2400" dirty="0" smtClean="0"/>
              <a:t>卒業研究</a:t>
            </a:r>
            <a:endParaRPr kumimoji="1" lang="ja-JP" altLang="en-US" sz="2400" dirty="0"/>
          </a:p>
        </p:txBody>
      </p:sp>
      <p:sp>
        <p:nvSpPr>
          <p:cNvPr id="3" name="スライド番号プレースホルダー 2"/>
          <p:cNvSpPr>
            <a:spLocks noGrp="1"/>
          </p:cNvSpPr>
          <p:nvPr>
            <p:ph type="sldNum" sz="quarter" idx="12"/>
          </p:nvPr>
        </p:nvSpPr>
        <p:spPr/>
        <p:txBody>
          <a:bodyPr/>
          <a:lstStyle/>
          <a:p>
            <a:fld id="{C84104EB-AF9B-4A05-B748-F20822902FB3}" type="slidenum">
              <a:rPr kumimoji="1" lang="ja-JP" altLang="en-US" smtClean="0"/>
              <a:t>8</a:t>
            </a:fld>
            <a:endParaRPr kumimoji="1" lang="ja-JP" altLang="en-US"/>
          </a:p>
        </p:txBody>
      </p:sp>
    </p:spTree>
    <p:extLst>
      <p:ext uri="{BB962C8B-B14F-4D97-AF65-F5344CB8AC3E}">
        <p14:creationId xmlns:p14="http://schemas.microsoft.com/office/powerpoint/2010/main" val="7821546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1-5.</a:t>
            </a:r>
            <a:r>
              <a:rPr kumimoji="1" lang="ja-JP" altLang="en-US" dirty="0" smtClean="0"/>
              <a:t> 毎回の講義方法</a:t>
            </a:r>
            <a:endParaRPr kumimoji="1" lang="ja-JP" altLang="en-US" dirty="0"/>
          </a:p>
        </p:txBody>
      </p:sp>
      <p:sp>
        <p:nvSpPr>
          <p:cNvPr id="3" name="コンテンツ プレースホルダー 2"/>
          <p:cNvSpPr>
            <a:spLocks noGrp="1"/>
          </p:cNvSpPr>
          <p:nvPr>
            <p:ph idx="1"/>
          </p:nvPr>
        </p:nvSpPr>
        <p:spPr>
          <a:xfrm>
            <a:off x="457200" y="1600200"/>
            <a:ext cx="7620000" cy="5069160"/>
          </a:xfrm>
        </p:spPr>
        <p:txBody>
          <a:bodyPr>
            <a:normAutofit/>
          </a:bodyPr>
          <a:lstStyle/>
          <a:p>
            <a:r>
              <a:rPr lang="ja-JP" altLang="en-US" sz="3200" dirty="0"/>
              <a:t>講義</a:t>
            </a:r>
            <a:r>
              <a:rPr lang="ja-JP" altLang="en-US" sz="3200" dirty="0" smtClean="0"/>
              <a:t>形式（</a:t>
            </a:r>
            <a:r>
              <a:rPr lang="en-US" altLang="ja-JP" sz="3200" dirty="0" smtClean="0"/>
              <a:t>70</a:t>
            </a:r>
            <a:r>
              <a:rPr lang="ja-JP" altLang="en-US" sz="3200" dirty="0" smtClean="0"/>
              <a:t>分程度）</a:t>
            </a:r>
            <a:endParaRPr lang="en-US" altLang="ja-JP" sz="3200" dirty="0" smtClean="0"/>
          </a:p>
          <a:p>
            <a:pPr lvl="1"/>
            <a:r>
              <a:rPr kumimoji="1" lang="ja-JP" altLang="en-US" sz="2800" dirty="0"/>
              <a:t>スライド</a:t>
            </a:r>
            <a:r>
              <a:rPr kumimoji="1" lang="ja-JP" altLang="en-US" sz="2800" dirty="0" smtClean="0"/>
              <a:t>は，</a:t>
            </a:r>
            <a:r>
              <a:rPr kumimoji="1" lang="en-US" altLang="ja-JP" sz="2800" dirty="0" smtClean="0"/>
              <a:t>Web</a:t>
            </a:r>
            <a:r>
              <a:rPr kumimoji="1" lang="ja-JP" altLang="en-US" sz="2800" dirty="0" smtClean="0"/>
              <a:t>を通じて配布</a:t>
            </a:r>
            <a:endParaRPr kumimoji="1" lang="en-US" altLang="ja-JP" sz="2800" dirty="0" smtClean="0"/>
          </a:p>
          <a:p>
            <a:pPr lvl="1"/>
            <a:r>
              <a:rPr kumimoji="1" lang="ja-JP" altLang="en-US" sz="2800" dirty="0" smtClean="0"/>
              <a:t>スライドだけではなく，スライド内容と番所内容を整理したノートを作成する</a:t>
            </a:r>
            <a:r>
              <a:rPr lang="ja-JP" altLang="en-US" sz="2800" dirty="0"/>
              <a:t>こと</a:t>
            </a:r>
            <a:r>
              <a:rPr lang="ja-JP" altLang="en-US" sz="2800" dirty="0" smtClean="0"/>
              <a:t>を強く勧める</a:t>
            </a:r>
            <a:endParaRPr lang="en-US" altLang="ja-JP" sz="2800" dirty="0" smtClean="0"/>
          </a:p>
          <a:p>
            <a:r>
              <a:rPr kumimoji="1" lang="ja-JP" altLang="en-US" sz="3000" dirty="0"/>
              <a:t>講義内容に</a:t>
            </a:r>
            <a:r>
              <a:rPr kumimoji="1" lang="ja-JP" altLang="en-US" sz="3000" dirty="0" smtClean="0"/>
              <a:t>ついての演習（</a:t>
            </a:r>
            <a:r>
              <a:rPr kumimoji="1" lang="en-US" altLang="ja-JP" sz="3000" dirty="0" smtClean="0"/>
              <a:t>20</a:t>
            </a:r>
            <a:r>
              <a:rPr kumimoji="1" lang="ja-JP" altLang="en-US" sz="3000" dirty="0" smtClean="0"/>
              <a:t>分程度）</a:t>
            </a:r>
            <a:endParaRPr kumimoji="1" lang="en-US" altLang="ja-JP" sz="3000" dirty="0" smtClean="0"/>
          </a:p>
          <a:p>
            <a:pPr lvl="1"/>
            <a:r>
              <a:rPr lang="ja-JP" altLang="en-US" sz="2800" dirty="0"/>
              <a:t>簿記</a:t>
            </a:r>
            <a:r>
              <a:rPr lang="ja-JP" altLang="en-US" sz="2800" dirty="0" smtClean="0"/>
              <a:t>は，演習を通じて理解が深まる</a:t>
            </a:r>
            <a:endParaRPr lang="en-US" altLang="ja-JP" sz="2800" dirty="0" smtClean="0"/>
          </a:p>
        </p:txBody>
      </p:sp>
      <p:sp>
        <p:nvSpPr>
          <p:cNvPr id="4" name="スライド番号プレースホルダー 3"/>
          <p:cNvSpPr>
            <a:spLocks noGrp="1"/>
          </p:cNvSpPr>
          <p:nvPr>
            <p:ph type="sldNum" sz="quarter" idx="12"/>
          </p:nvPr>
        </p:nvSpPr>
        <p:spPr/>
        <p:txBody>
          <a:bodyPr/>
          <a:lstStyle/>
          <a:p>
            <a:fld id="{C84104EB-AF9B-4A05-B748-F20822902FB3}" type="slidenum">
              <a:rPr kumimoji="1" lang="ja-JP" altLang="en-US" smtClean="0"/>
              <a:t>9</a:t>
            </a:fld>
            <a:endParaRPr kumimoji="1" lang="ja-JP" altLang="en-US"/>
          </a:p>
        </p:txBody>
      </p:sp>
    </p:spTree>
    <p:extLst>
      <p:ext uri="{BB962C8B-B14F-4D97-AF65-F5344CB8AC3E}">
        <p14:creationId xmlns:p14="http://schemas.microsoft.com/office/powerpoint/2010/main" val="2627725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2.</a:t>
            </a:r>
            <a:r>
              <a:rPr kumimoji="1" lang="ja-JP" altLang="en-US" dirty="0" smtClean="0"/>
              <a:t> 講義計画</a:t>
            </a:r>
            <a:endParaRPr kumimoji="1" lang="ja-JP" altLang="en-US" dirty="0"/>
          </a:p>
        </p:txBody>
      </p:sp>
      <p:sp>
        <p:nvSpPr>
          <p:cNvPr id="3" name="コンテンツ プレースホルダー 2"/>
          <p:cNvSpPr>
            <a:spLocks noGrp="1"/>
          </p:cNvSpPr>
          <p:nvPr>
            <p:ph idx="1"/>
          </p:nvPr>
        </p:nvSpPr>
        <p:spPr/>
        <p:txBody>
          <a:bodyPr/>
          <a:lstStyle/>
          <a:p>
            <a:r>
              <a:rPr kumimoji="1" lang="ja-JP" altLang="en-US" sz="3200" dirty="0" smtClean="0"/>
              <a:t>シラバスの通りに講義を進める</a:t>
            </a:r>
            <a:endParaRPr kumimoji="1" lang="en-US" altLang="ja-JP" sz="3200" dirty="0" smtClean="0"/>
          </a:p>
          <a:p>
            <a:pPr lvl="1"/>
            <a:r>
              <a:rPr lang="ja-JP" altLang="en-US" sz="3000" dirty="0"/>
              <a:t>疑問点</a:t>
            </a:r>
            <a:r>
              <a:rPr lang="ja-JP" altLang="en-US" sz="3000" dirty="0" smtClean="0"/>
              <a:t>を次回に残さないよう，オフィスアワーを活用すること</a:t>
            </a:r>
            <a:endParaRPr lang="en-US" altLang="ja-JP" sz="3000" dirty="0" smtClean="0"/>
          </a:p>
          <a:p>
            <a:pPr lvl="1"/>
            <a:r>
              <a:rPr kumimoji="1" lang="ja-JP" altLang="en-US" sz="3000" dirty="0"/>
              <a:t>オフィスアワー</a:t>
            </a:r>
            <a:r>
              <a:rPr kumimoji="1" lang="ja-JP" altLang="en-US" sz="3000" dirty="0" smtClean="0"/>
              <a:t>は，学生が事前の約束無しに新井へ質問などに来れる時間</a:t>
            </a:r>
            <a:endParaRPr kumimoji="1" lang="en-US" altLang="ja-JP" sz="3000" dirty="0" smtClean="0"/>
          </a:p>
          <a:p>
            <a:r>
              <a:rPr lang="ja-JP" altLang="en-US" sz="3200" dirty="0"/>
              <a:t>水曜日</a:t>
            </a:r>
            <a:r>
              <a:rPr lang="ja-JP" altLang="en-US" sz="3200" dirty="0" smtClean="0"/>
              <a:t>の</a:t>
            </a:r>
            <a:r>
              <a:rPr lang="en-US" altLang="ja-JP" sz="3200" dirty="0" smtClean="0"/>
              <a:t>17:15</a:t>
            </a:r>
            <a:r>
              <a:rPr lang="ja-JP" altLang="en-US" sz="3200" dirty="0" smtClean="0"/>
              <a:t>－</a:t>
            </a:r>
            <a:r>
              <a:rPr lang="en-US" altLang="ja-JP" sz="3200" dirty="0" smtClean="0"/>
              <a:t>18:00</a:t>
            </a:r>
            <a:r>
              <a:rPr lang="ja-JP" altLang="en-US" sz="3200" dirty="0" smtClean="0"/>
              <a:t>に甲南大学</a:t>
            </a:r>
            <a:r>
              <a:rPr lang="en-US" altLang="ja-JP" sz="3200" dirty="0" smtClean="0"/>
              <a:t>CUBE</a:t>
            </a:r>
            <a:r>
              <a:rPr lang="ja-JP" altLang="en-US" sz="3200" dirty="0" err="1" smtClean="0"/>
              <a:t>にて</a:t>
            </a:r>
            <a:r>
              <a:rPr lang="ja-JP" altLang="en-US" sz="3200" dirty="0" smtClean="0"/>
              <a:t>受け付ける（</a:t>
            </a:r>
            <a:r>
              <a:rPr lang="en-US" altLang="ja-JP" sz="3200" dirty="0" smtClean="0"/>
              <a:t>5</a:t>
            </a:r>
            <a:r>
              <a:rPr lang="ja-JP" altLang="en-US" sz="3200" dirty="0" smtClean="0"/>
              <a:t>月まで）。</a:t>
            </a:r>
            <a:endParaRPr lang="en-US" altLang="ja-JP" sz="3200" dirty="0" smtClean="0"/>
          </a:p>
          <a:p>
            <a:pPr lvl="1"/>
            <a:r>
              <a:rPr kumimoji="1" lang="ja-JP" altLang="en-US" sz="3000" dirty="0" smtClean="0"/>
              <a:t>セキュリティが厳しいので，受付で用件を述べること。</a:t>
            </a:r>
            <a:endParaRPr kumimoji="1" lang="en-US" altLang="ja-JP" sz="3000"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C84104EB-AF9B-4A05-B748-F20822902FB3}" type="slidenum">
              <a:rPr kumimoji="1" lang="ja-JP" altLang="en-US" smtClean="0"/>
              <a:t>10</a:t>
            </a:fld>
            <a:endParaRPr kumimoji="1" lang="ja-JP" altLang="en-US"/>
          </a:p>
        </p:txBody>
      </p:sp>
    </p:spTree>
    <p:extLst>
      <p:ext uri="{BB962C8B-B14F-4D97-AF65-F5344CB8AC3E}">
        <p14:creationId xmlns:p14="http://schemas.microsoft.com/office/powerpoint/2010/main" val="16330699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3</a:t>
            </a:r>
            <a:r>
              <a:rPr kumimoji="1" lang="en-US" altLang="ja-JP" dirty="0" smtClean="0"/>
              <a:t>.</a:t>
            </a:r>
            <a:r>
              <a:rPr kumimoji="1" lang="ja-JP" altLang="en-US" dirty="0" smtClean="0"/>
              <a:t> 成績評価</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200" dirty="0"/>
              <a:t>講義内</a:t>
            </a:r>
            <a:r>
              <a:rPr lang="ja-JP" altLang="en-US" sz="3200" dirty="0" smtClean="0"/>
              <a:t>レポートの結果によって成績評価を行います。</a:t>
            </a:r>
            <a:endParaRPr lang="en-US" altLang="ja-JP" sz="3200" dirty="0" smtClean="0"/>
          </a:p>
        </p:txBody>
      </p:sp>
      <p:sp>
        <p:nvSpPr>
          <p:cNvPr id="4" name="スライド番号プレースホルダー 3"/>
          <p:cNvSpPr>
            <a:spLocks noGrp="1"/>
          </p:cNvSpPr>
          <p:nvPr>
            <p:ph type="sldNum" sz="quarter" idx="12"/>
          </p:nvPr>
        </p:nvSpPr>
        <p:spPr/>
        <p:txBody>
          <a:bodyPr/>
          <a:lstStyle/>
          <a:p>
            <a:fld id="{C84104EB-AF9B-4A05-B748-F20822902FB3}" type="slidenum">
              <a:rPr kumimoji="1" lang="ja-JP" altLang="en-US" smtClean="0"/>
              <a:t>11</a:t>
            </a:fld>
            <a:endParaRPr kumimoji="1" lang="ja-JP" altLang="en-US"/>
          </a:p>
        </p:txBody>
      </p:sp>
    </p:spTree>
    <p:extLst>
      <p:ext uri="{BB962C8B-B14F-4D97-AF65-F5344CB8AC3E}">
        <p14:creationId xmlns:p14="http://schemas.microsoft.com/office/powerpoint/2010/main" val="532516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4</a:t>
            </a:r>
            <a:r>
              <a:rPr kumimoji="1" lang="en-US" altLang="ja-JP" dirty="0" smtClean="0"/>
              <a:t>.</a:t>
            </a:r>
            <a:r>
              <a:rPr kumimoji="1" lang="ja-JP" altLang="en-US" dirty="0" smtClean="0"/>
              <a:t> 日商簿記検定と講義</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200" dirty="0" smtClean="0"/>
              <a:t>日商簿記検定</a:t>
            </a:r>
            <a:endParaRPr lang="en-US" altLang="ja-JP" sz="3200" dirty="0" smtClean="0"/>
          </a:p>
          <a:p>
            <a:pPr lvl="1"/>
            <a:r>
              <a:rPr lang="en-US" altLang="ja-JP" sz="3000" dirty="0" smtClean="0"/>
              <a:t>1</a:t>
            </a:r>
            <a:r>
              <a:rPr lang="ja-JP" altLang="en-US" sz="3000" dirty="0" smtClean="0"/>
              <a:t>級：大企業の経理向け。簿記及び会計法規の理解までが出題対象</a:t>
            </a:r>
            <a:endParaRPr lang="en-US" altLang="ja-JP" sz="3000" dirty="0" smtClean="0"/>
          </a:p>
          <a:p>
            <a:pPr lvl="1"/>
            <a:r>
              <a:rPr lang="en-US" altLang="ja-JP" sz="3000" dirty="0" smtClean="0"/>
              <a:t>2</a:t>
            </a:r>
            <a:r>
              <a:rPr lang="ja-JP" altLang="en-US" sz="3000" dirty="0" smtClean="0"/>
              <a:t>級：株式会社の簿記。商業簿記だけでなく工業簿記も出題対象となる。</a:t>
            </a:r>
            <a:endParaRPr lang="en-US" altLang="ja-JP" sz="3000" dirty="0" smtClean="0"/>
          </a:p>
          <a:p>
            <a:pPr lvl="1"/>
            <a:r>
              <a:rPr lang="en-US" altLang="ja-JP" sz="3000" dirty="0" smtClean="0"/>
              <a:t>3</a:t>
            </a:r>
            <a:r>
              <a:rPr lang="ja-JP" altLang="en-US" sz="3000" dirty="0" smtClean="0"/>
              <a:t>級：中小企業の簿記。商業簿記のみが出題範囲となる。</a:t>
            </a:r>
            <a:r>
              <a:rPr lang="ja-JP" altLang="en-US" sz="3000" dirty="0" smtClean="0">
                <a:solidFill>
                  <a:srgbClr val="FF0000"/>
                </a:solidFill>
              </a:rPr>
              <a:t>⇒本講義の範囲</a:t>
            </a:r>
            <a:endParaRPr lang="en-US" altLang="ja-JP" sz="3000" dirty="0" smtClean="0">
              <a:solidFill>
                <a:srgbClr val="FF0000"/>
              </a:solidFill>
            </a:endParaRPr>
          </a:p>
        </p:txBody>
      </p:sp>
      <p:sp>
        <p:nvSpPr>
          <p:cNvPr id="4" name="スライド番号プレースホルダー 3"/>
          <p:cNvSpPr>
            <a:spLocks noGrp="1"/>
          </p:cNvSpPr>
          <p:nvPr>
            <p:ph type="sldNum" sz="quarter" idx="12"/>
          </p:nvPr>
        </p:nvSpPr>
        <p:spPr/>
        <p:txBody>
          <a:bodyPr/>
          <a:lstStyle/>
          <a:p>
            <a:fld id="{C84104EB-AF9B-4A05-B748-F20822902FB3}" type="slidenum">
              <a:rPr kumimoji="1" lang="ja-JP" altLang="en-US" smtClean="0"/>
              <a:t>12</a:t>
            </a:fld>
            <a:endParaRPr kumimoji="1" lang="ja-JP" altLang="en-US"/>
          </a:p>
        </p:txBody>
      </p:sp>
    </p:spTree>
    <p:extLst>
      <p:ext uri="{BB962C8B-B14F-4D97-AF65-F5344CB8AC3E}">
        <p14:creationId xmlns:p14="http://schemas.microsoft.com/office/powerpoint/2010/main" val="37731179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CASE</a:t>
            </a:r>
            <a:r>
              <a:rPr kumimoji="1" lang="ja-JP" altLang="en-US" dirty="0" smtClean="0"/>
              <a:t>　</a:t>
            </a:r>
            <a:r>
              <a:rPr kumimoji="1" lang="en-US" altLang="ja-JP" dirty="0" smtClean="0"/>
              <a:t>1</a:t>
            </a:r>
            <a:r>
              <a:rPr kumimoji="1" lang="ja-JP" altLang="en-US" dirty="0" smtClean="0"/>
              <a:t>　簿記の基礎</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簿記は，「取引」を記録する。</a:t>
            </a:r>
            <a:endParaRPr lang="en-US" altLang="ja-JP" dirty="0"/>
          </a:p>
          <a:p>
            <a:pPr lvl="1"/>
            <a:r>
              <a:rPr lang="ja-JP" altLang="en-US" dirty="0" smtClean="0"/>
              <a:t>取引は，「財産の増減」に関するもの</a:t>
            </a:r>
            <a:endParaRPr lang="en-US" altLang="ja-JP" dirty="0" smtClean="0"/>
          </a:p>
          <a:p>
            <a:pPr lvl="1"/>
            <a:r>
              <a:rPr lang="ja-JP" altLang="en-US" dirty="0" smtClean="0"/>
              <a:t>売る，買う，貸す，借りる，といった行為が取引</a:t>
            </a:r>
            <a:endParaRPr lang="en-US" altLang="ja-JP" dirty="0" smtClean="0"/>
          </a:p>
          <a:p>
            <a:r>
              <a:rPr lang="ja-JP" altLang="en-US" dirty="0"/>
              <a:t>簿記</a:t>
            </a:r>
            <a:r>
              <a:rPr lang="ja-JP" altLang="en-US" dirty="0" smtClean="0"/>
              <a:t>は，「貸借対照表（たいしゃくたいしょうひょう）」と「損益計算書（そんえきけいさんしょ）」の作成のために行われる。</a:t>
            </a:r>
            <a:endParaRPr lang="en-US" altLang="ja-JP" dirty="0" smtClean="0"/>
          </a:p>
          <a:p>
            <a:pPr lvl="1"/>
            <a:r>
              <a:rPr lang="ja-JP" altLang="en-US" dirty="0"/>
              <a:t>貸借対照表</a:t>
            </a:r>
            <a:r>
              <a:rPr lang="ja-JP" altLang="en-US" dirty="0" smtClean="0"/>
              <a:t>は財産一覧，損益計算書は</a:t>
            </a:r>
            <a:r>
              <a:rPr lang="en-US" altLang="ja-JP" dirty="0" smtClean="0"/>
              <a:t>1</a:t>
            </a:r>
            <a:r>
              <a:rPr lang="ja-JP" altLang="en-US" dirty="0" smtClean="0"/>
              <a:t>年間の成績を表す表。</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13</a:t>
            </a:fld>
            <a:endParaRPr kumimoji="1" lang="ja-JP" altLang="en-US"/>
          </a:p>
        </p:txBody>
      </p:sp>
    </p:spTree>
    <p:extLst>
      <p:ext uri="{BB962C8B-B14F-4D97-AF65-F5344CB8AC3E}">
        <p14:creationId xmlns:p14="http://schemas.microsoft.com/office/powerpoint/2010/main" val="32503242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CASE</a:t>
            </a:r>
            <a:r>
              <a:rPr kumimoji="1" lang="ja-JP" altLang="en-US" dirty="0" smtClean="0"/>
              <a:t>　</a:t>
            </a:r>
            <a:r>
              <a:rPr lang="en-US" altLang="ja-JP" dirty="0"/>
              <a:t>2</a:t>
            </a:r>
            <a:r>
              <a:rPr kumimoji="1" lang="ja-JP" altLang="en-US" dirty="0" smtClean="0"/>
              <a:t>　仕訳の基本</a:t>
            </a:r>
            <a:endParaRPr kumimoji="1" lang="ja-JP" altLang="en-US" dirty="0"/>
          </a:p>
        </p:txBody>
      </p:sp>
      <p:sp>
        <p:nvSpPr>
          <p:cNvPr id="3" name="コンテンツ プレースホルダー 2"/>
          <p:cNvSpPr>
            <a:spLocks noGrp="1"/>
          </p:cNvSpPr>
          <p:nvPr>
            <p:ph sz="quarter" idx="1"/>
          </p:nvPr>
        </p:nvSpPr>
        <p:spPr/>
        <p:txBody>
          <a:bodyPr/>
          <a:lstStyle/>
          <a:p>
            <a:r>
              <a:rPr lang="ja-JP" altLang="en-US" dirty="0"/>
              <a:t>取引を記録する方法</a:t>
            </a:r>
            <a:r>
              <a:rPr lang="ja-JP" altLang="en-US" dirty="0" smtClean="0"/>
              <a:t>は，「勘定科目」を用いて，「仕訳」する，というもの</a:t>
            </a:r>
            <a:endParaRPr lang="en-US" altLang="ja-JP" dirty="0" smtClean="0"/>
          </a:p>
          <a:p>
            <a:pPr lvl="1"/>
            <a:r>
              <a:rPr lang="ja-JP" altLang="en-US" dirty="0" smtClean="0"/>
              <a:t>商品</a:t>
            </a:r>
            <a:r>
              <a:rPr lang="en-US" altLang="ja-JP" dirty="0" smtClean="0"/>
              <a:t>100</a:t>
            </a:r>
            <a:r>
              <a:rPr lang="ja-JP" altLang="en-US" dirty="0" smtClean="0"/>
              <a:t>円を買い現金を支払った，を仕訳すると↓</a:t>
            </a:r>
            <a:r>
              <a:rPr lang="ja-JP" altLang="en-US" u="sng" dirty="0" smtClean="0"/>
              <a:t>商品　</a:t>
            </a:r>
            <a:r>
              <a:rPr lang="en-US" altLang="ja-JP" u="sng" dirty="0" smtClean="0"/>
              <a:t>100</a:t>
            </a:r>
            <a:r>
              <a:rPr lang="ja-JP" altLang="en-US" u="sng" dirty="0" smtClean="0"/>
              <a:t>　</a:t>
            </a:r>
            <a:r>
              <a:rPr lang="en-US" altLang="ja-JP" u="sng" dirty="0" smtClean="0"/>
              <a:t>	</a:t>
            </a:r>
            <a:r>
              <a:rPr lang="ja-JP" altLang="en-US" u="sng" dirty="0" smtClean="0"/>
              <a:t>／　</a:t>
            </a:r>
            <a:r>
              <a:rPr lang="en-US" altLang="ja-JP" u="sng" dirty="0" smtClean="0"/>
              <a:t>	</a:t>
            </a:r>
            <a:r>
              <a:rPr lang="ja-JP" altLang="en-US" u="sng" dirty="0" smtClean="0"/>
              <a:t>現金　</a:t>
            </a:r>
            <a:r>
              <a:rPr lang="en-US" altLang="ja-JP" u="sng" dirty="0" smtClean="0"/>
              <a:t>100</a:t>
            </a:r>
            <a:br>
              <a:rPr lang="en-US" altLang="ja-JP" u="sng" dirty="0" smtClean="0"/>
            </a:br>
            <a:r>
              <a:rPr lang="ja-JP" altLang="en-US" dirty="0" smtClean="0"/>
              <a:t>となる。</a:t>
            </a:r>
            <a:endParaRPr lang="en-US" altLang="ja-JP" dirty="0" smtClean="0"/>
          </a:p>
          <a:p>
            <a:pPr lvl="1"/>
            <a:r>
              <a:rPr lang="ja-JP" altLang="en-US" dirty="0"/>
              <a:t>仕訳</a:t>
            </a:r>
            <a:r>
              <a:rPr lang="ja-JP" altLang="en-US" dirty="0" smtClean="0"/>
              <a:t>は，一つの取引を</a:t>
            </a:r>
            <a:r>
              <a:rPr lang="en-US" altLang="ja-JP" dirty="0" smtClean="0"/>
              <a:t>2</a:t>
            </a:r>
            <a:r>
              <a:rPr lang="ja-JP" altLang="en-US" dirty="0" err="1" smtClean="0"/>
              <a:t>つに</a:t>
            </a:r>
            <a:r>
              <a:rPr lang="ja-JP" altLang="en-US" dirty="0" smtClean="0"/>
              <a:t>分けて記入するというルールがある。</a:t>
            </a:r>
            <a:endParaRPr lang="en-US" altLang="ja-JP" dirty="0" smtClean="0"/>
          </a:p>
          <a:p>
            <a:pPr lvl="1"/>
            <a:r>
              <a:rPr lang="ja-JP" altLang="en-US" dirty="0"/>
              <a:t>なぜなら</a:t>
            </a:r>
            <a:r>
              <a:rPr lang="ja-JP" altLang="en-US" dirty="0" smtClean="0"/>
              <a:t>，上記の場合，「</a:t>
            </a:r>
            <a:r>
              <a:rPr lang="en-US" altLang="ja-JP" dirty="0" smtClean="0"/>
              <a:t>『</a:t>
            </a:r>
            <a:r>
              <a:rPr lang="ja-JP" altLang="en-US" dirty="0" smtClean="0"/>
              <a:t>商品</a:t>
            </a:r>
            <a:r>
              <a:rPr lang="en-US" altLang="ja-JP" dirty="0" smtClean="0"/>
              <a:t>』</a:t>
            </a:r>
            <a:r>
              <a:rPr lang="ja-JP" altLang="en-US" dirty="0" smtClean="0"/>
              <a:t>が増えた」という現象と「</a:t>
            </a:r>
            <a:r>
              <a:rPr lang="en-US" altLang="ja-JP" dirty="0" smtClean="0"/>
              <a:t>『</a:t>
            </a:r>
            <a:r>
              <a:rPr lang="ja-JP" altLang="en-US" dirty="0" smtClean="0"/>
              <a:t>現金</a:t>
            </a:r>
            <a:r>
              <a:rPr lang="en-US" altLang="ja-JP" dirty="0" smtClean="0"/>
              <a:t>』</a:t>
            </a:r>
            <a:r>
              <a:rPr lang="ja-JP" altLang="en-US" dirty="0" smtClean="0"/>
              <a:t>が減った」という現象の双方が起きているから。</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14</a:t>
            </a:fld>
            <a:endParaRPr kumimoji="1" lang="ja-JP" altLang="en-US"/>
          </a:p>
        </p:txBody>
      </p:sp>
    </p:spTree>
    <p:extLst>
      <p:ext uri="{BB962C8B-B14F-4D97-AF65-F5344CB8AC3E}">
        <p14:creationId xmlns:p14="http://schemas.microsoft.com/office/powerpoint/2010/main" val="33721603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CASE</a:t>
            </a:r>
            <a:r>
              <a:rPr kumimoji="1" lang="ja-JP" altLang="en-US" dirty="0" smtClean="0"/>
              <a:t>　</a:t>
            </a:r>
            <a:r>
              <a:rPr lang="en-US" altLang="ja-JP" dirty="0"/>
              <a:t>2</a:t>
            </a:r>
            <a:r>
              <a:rPr kumimoji="1" lang="ja-JP" altLang="en-US" dirty="0" smtClean="0"/>
              <a:t>　仕訳の基本</a:t>
            </a:r>
            <a:endParaRPr kumimoji="1" lang="ja-JP" altLang="en-US" sz="3200" dirty="0"/>
          </a:p>
        </p:txBody>
      </p:sp>
      <p:sp>
        <p:nvSpPr>
          <p:cNvPr id="3" name="コンテンツ プレースホルダー 2"/>
          <p:cNvSpPr>
            <a:spLocks noGrp="1"/>
          </p:cNvSpPr>
          <p:nvPr>
            <p:ph sz="quarter" idx="1"/>
          </p:nvPr>
        </p:nvSpPr>
        <p:spPr>
          <a:xfrm>
            <a:off x="612648" y="1600200"/>
            <a:ext cx="8063808" cy="4997152"/>
          </a:xfrm>
        </p:spPr>
        <p:txBody>
          <a:bodyPr>
            <a:normAutofit fontScale="92500" lnSpcReduction="20000"/>
          </a:bodyPr>
          <a:lstStyle/>
          <a:p>
            <a:r>
              <a:rPr lang="ja-JP" altLang="en-US" dirty="0" smtClean="0"/>
              <a:t>仕訳における，左右どちらに書くのか，というルールは次のように決定されている。</a:t>
            </a:r>
            <a:endParaRPr lang="en-US" altLang="ja-JP" dirty="0" smtClean="0"/>
          </a:p>
          <a:p>
            <a:pPr lvl="1"/>
            <a:r>
              <a:rPr lang="ja-JP" altLang="en-US" dirty="0" smtClean="0"/>
              <a:t>資産（増えたら</a:t>
            </a:r>
            <a:r>
              <a:rPr lang="ja-JP" altLang="en-US" dirty="0" smtClean="0">
                <a:solidFill>
                  <a:srgbClr val="C00000"/>
                </a:solidFill>
              </a:rPr>
              <a:t>左</a:t>
            </a:r>
            <a:r>
              <a:rPr lang="ja-JP" altLang="en-US" dirty="0" smtClean="0"/>
              <a:t>，減ったら</a:t>
            </a:r>
            <a:r>
              <a:rPr lang="ja-JP" altLang="en-US" dirty="0" smtClean="0">
                <a:solidFill>
                  <a:srgbClr val="C00000"/>
                </a:solidFill>
              </a:rPr>
              <a:t>右</a:t>
            </a:r>
            <a:r>
              <a:rPr lang="ja-JP" altLang="en-US" dirty="0" smtClean="0"/>
              <a:t>）</a:t>
            </a:r>
            <a:endParaRPr lang="en-US" altLang="ja-JP" dirty="0" smtClean="0"/>
          </a:p>
          <a:p>
            <a:pPr lvl="2"/>
            <a:r>
              <a:rPr lang="ja-JP" altLang="en-US" dirty="0" smtClean="0"/>
              <a:t>現金，預金，土地などの財産</a:t>
            </a:r>
            <a:endParaRPr lang="en-US" altLang="ja-JP" dirty="0" smtClean="0"/>
          </a:p>
          <a:p>
            <a:pPr lvl="1"/>
            <a:r>
              <a:rPr lang="ja-JP" altLang="en-US" dirty="0" smtClean="0"/>
              <a:t>負債（増えたら</a:t>
            </a:r>
            <a:r>
              <a:rPr lang="ja-JP" altLang="en-US" dirty="0" smtClean="0">
                <a:solidFill>
                  <a:srgbClr val="C00000"/>
                </a:solidFill>
              </a:rPr>
              <a:t>右</a:t>
            </a:r>
            <a:r>
              <a:rPr lang="ja-JP" altLang="en-US" dirty="0" smtClean="0"/>
              <a:t>，減ったら</a:t>
            </a:r>
            <a:r>
              <a:rPr lang="ja-JP" altLang="en-US" dirty="0" smtClean="0">
                <a:solidFill>
                  <a:srgbClr val="C00000"/>
                </a:solidFill>
              </a:rPr>
              <a:t>左</a:t>
            </a:r>
            <a:r>
              <a:rPr lang="ja-JP" altLang="en-US" dirty="0" smtClean="0"/>
              <a:t>）</a:t>
            </a:r>
            <a:endParaRPr lang="en-US" altLang="ja-JP" dirty="0" smtClean="0"/>
          </a:p>
          <a:p>
            <a:pPr lvl="2"/>
            <a:r>
              <a:rPr lang="ja-JP" altLang="en-US" dirty="0" smtClean="0"/>
              <a:t>借入金などお金を支払う義務</a:t>
            </a:r>
            <a:endParaRPr lang="en-US" altLang="ja-JP" dirty="0" smtClean="0"/>
          </a:p>
          <a:p>
            <a:pPr lvl="1"/>
            <a:r>
              <a:rPr lang="ja-JP" altLang="en-US" dirty="0" smtClean="0"/>
              <a:t>純資産（増えたら</a:t>
            </a:r>
            <a:r>
              <a:rPr lang="ja-JP" altLang="en-US" dirty="0" smtClean="0">
                <a:solidFill>
                  <a:srgbClr val="C00000"/>
                </a:solidFill>
              </a:rPr>
              <a:t>右</a:t>
            </a:r>
            <a:r>
              <a:rPr lang="ja-JP" altLang="en-US" dirty="0" smtClean="0"/>
              <a:t>，減ったら</a:t>
            </a:r>
            <a:r>
              <a:rPr lang="ja-JP" altLang="en-US" dirty="0" smtClean="0">
                <a:solidFill>
                  <a:srgbClr val="C00000"/>
                </a:solidFill>
              </a:rPr>
              <a:t>左</a:t>
            </a:r>
            <a:r>
              <a:rPr lang="ja-JP" altLang="en-US" dirty="0" smtClean="0"/>
              <a:t>）</a:t>
            </a:r>
            <a:endParaRPr lang="en-US" altLang="ja-JP" dirty="0" smtClean="0"/>
          </a:p>
          <a:p>
            <a:pPr lvl="2"/>
            <a:r>
              <a:rPr lang="ja-JP" altLang="en-US" dirty="0" smtClean="0"/>
              <a:t>元手など会社の軍資金のようなもの</a:t>
            </a:r>
            <a:endParaRPr lang="en-US" altLang="ja-JP" dirty="0" smtClean="0"/>
          </a:p>
          <a:p>
            <a:pPr lvl="1"/>
            <a:r>
              <a:rPr lang="ja-JP" altLang="en-US" dirty="0" smtClean="0"/>
              <a:t>収益（発生したら</a:t>
            </a:r>
            <a:r>
              <a:rPr lang="ja-JP" altLang="en-US" dirty="0" smtClean="0">
                <a:solidFill>
                  <a:srgbClr val="C00000"/>
                </a:solidFill>
              </a:rPr>
              <a:t>右，</a:t>
            </a:r>
            <a:r>
              <a:rPr lang="ja-JP" altLang="en-US" dirty="0" smtClean="0"/>
              <a:t>消滅したら</a:t>
            </a:r>
            <a:r>
              <a:rPr lang="ja-JP" altLang="en-US" dirty="0" smtClean="0">
                <a:solidFill>
                  <a:srgbClr val="C00000"/>
                </a:solidFill>
              </a:rPr>
              <a:t>左</a:t>
            </a:r>
            <a:r>
              <a:rPr lang="ja-JP" altLang="en-US" dirty="0" smtClean="0"/>
              <a:t>）</a:t>
            </a:r>
            <a:endParaRPr lang="en-US" altLang="ja-JP" dirty="0" smtClean="0"/>
          </a:p>
          <a:p>
            <a:pPr lvl="2"/>
            <a:r>
              <a:rPr lang="ja-JP" altLang="en-US" dirty="0" smtClean="0"/>
              <a:t>売上高など</a:t>
            </a:r>
            <a:endParaRPr lang="en-US" altLang="ja-JP" dirty="0" smtClean="0"/>
          </a:p>
          <a:p>
            <a:pPr lvl="1"/>
            <a:r>
              <a:rPr lang="ja-JP" altLang="en-US" dirty="0" smtClean="0"/>
              <a:t>費用（発生したら</a:t>
            </a:r>
            <a:r>
              <a:rPr lang="ja-JP" altLang="en-US" dirty="0" smtClean="0">
                <a:solidFill>
                  <a:srgbClr val="C00000"/>
                </a:solidFill>
              </a:rPr>
              <a:t>左</a:t>
            </a:r>
            <a:r>
              <a:rPr lang="ja-JP" altLang="en-US" dirty="0">
                <a:solidFill>
                  <a:srgbClr val="C00000"/>
                </a:solidFill>
              </a:rPr>
              <a:t>，</a:t>
            </a:r>
            <a:r>
              <a:rPr lang="ja-JP" altLang="en-US" dirty="0"/>
              <a:t>消滅</a:t>
            </a:r>
            <a:r>
              <a:rPr lang="ja-JP" altLang="en-US" dirty="0" smtClean="0"/>
              <a:t>したら</a:t>
            </a:r>
            <a:r>
              <a:rPr lang="ja-JP" altLang="en-US" dirty="0" smtClean="0">
                <a:solidFill>
                  <a:srgbClr val="C00000"/>
                </a:solidFill>
              </a:rPr>
              <a:t>右</a:t>
            </a:r>
            <a:r>
              <a:rPr lang="ja-JP" altLang="en-US" dirty="0" smtClean="0"/>
              <a:t>）</a:t>
            </a:r>
            <a:endParaRPr lang="en-US" altLang="ja-JP" dirty="0" smtClean="0"/>
          </a:p>
          <a:p>
            <a:pPr lvl="2"/>
            <a:r>
              <a:rPr lang="ja-JP" altLang="en-US" dirty="0" smtClean="0"/>
              <a:t>人件費や材料費など</a:t>
            </a:r>
            <a:r>
              <a:rPr lang="en-US" altLang="ja-JP" dirty="0" smtClean="0"/>
              <a:t/>
            </a:r>
            <a:br>
              <a:rPr lang="en-US" altLang="ja-JP" dirty="0" smtClean="0"/>
            </a:br>
            <a:endParaRPr lang="en-US" altLang="ja-JP" dirty="0" smtClean="0"/>
          </a:p>
          <a:p>
            <a:r>
              <a:rPr lang="ja-JP" altLang="en-US" dirty="0"/>
              <a:t>左</a:t>
            </a:r>
            <a:r>
              <a:rPr lang="ja-JP" altLang="en-US" dirty="0" smtClean="0"/>
              <a:t>を借方（かりかた），右を貸方（かしかた）という。</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15</a:t>
            </a:fld>
            <a:endParaRPr kumimoji="1" lang="ja-JP" altLang="en-US"/>
          </a:p>
        </p:txBody>
      </p:sp>
    </p:spTree>
    <p:extLst>
      <p:ext uri="{BB962C8B-B14F-4D97-AF65-F5344CB8AC3E}">
        <p14:creationId xmlns:p14="http://schemas.microsoft.com/office/powerpoint/2010/main" val="24033176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3</a:t>
            </a:r>
            <a:r>
              <a:rPr kumimoji="1" lang="ja-JP" altLang="en-US" dirty="0" smtClean="0"/>
              <a:t>　商品を買った（分記法）　</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現金</a:t>
            </a:r>
            <a:r>
              <a:rPr lang="en-US" altLang="ja-JP" dirty="0" smtClean="0"/>
              <a:t>100</a:t>
            </a:r>
            <a:r>
              <a:rPr lang="ja-JP" altLang="en-US" dirty="0" smtClean="0"/>
              <a:t>円でモノを買ったとき</a:t>
            </a:r>
            <a:endParaRPr lang="en-US" altLang="ja-JP" dirty="0" smtClean="0"/>
          </a:p>
          <a:p>
            <a:pPr lvl="1"/>
            <a:r>
              <a:rPr lang="ja-JP" altLang="en-US" u="sng" dirty="0" smtClean="0"/>
              <a:t>商品　</a:t>
            </a:r>
            <a:r>
              <a:rPr lang="en-US" altLang="ja-JP" u="sng" dirty="0" smtClean="0"/>
              <a:t>100	</a:t>
            </a:r>
            <a:r>
              <a:rPr lang="ja-JP" altLang="en-US" u="sng" dirty="0" smtClean="0"/>
              <a:t>／</a:t>
            </a:r>
            <a:r>
              <a:rPr lang="en-US" altLang="ja-JP" u="sng" dirty="0" smtClean="0"/>
              <a:t>	</a:t>
            </a:r>
            <a:r>
              <a:rPr lang="ja-JP" altLang="en-US" u="sng" dirty="0" smtClean="0"/>
              <a:t>現金　</a:t>
            </a:r>
            <a:r>
              <a:rPr lang="en-US" altLang="ja-JP" u="sng" dirty="0" smtClean="0"/>
              <a:t>100</a:t>
            </a:r>
          </a:p>
          <a:p>
            <a:pPr lvl="1"/>
            <a:endParaRPr lang="en-US" altLang="ja-JP" u="sng" dirty="0" smtClean="0"/>
          </a:p>
          <a:p>
            <a:r>
              <a:rPr lang="ja-JP" altLang="en-US" dirty="0"/>
              <a:t>現金</a:t>
            </a:r>
            <a:r>
              <a:rPr lang="ja-JP" altLang="en-US" dirty="0" smtClean="0"/>
              <a:t>も商品も資産なので，上記のように仕訳する。</a:t>
            </a:r>
            <a:endParaRPr lang="en-US" altLang="ja-JP" dirty="0" smtClean="0"/>
          </a:p>
          <a:p>
            <a:r>
              <a:rPr lang="ja-JP" altLang="en-US" dirty="0"/>
              <a:t>なお</a:t>
            </a:r>
            <a:r>
              <a:rPr lang="ja-JP" altLang="en-US" dirty="0" smtClean="0"/>
              <a:t>，このように「商品」勘定を用いるのは，商品が高級な宝石店などに限定されている。</a:t>
            </a:r>
            <a:endParaRPr lang="en-US" altLang="ja-JP" dirty="0" smtClean="0"/>
          </a:p>
          <a:p>
            <a:pPr lvl="1"/>
            <a:r>
              <a:rPr lang="ja-JP" altLang="en-US" dirty="0"/>
              <a:t>それ以外</a:t>
            </a:r>
            <a:r>
              <a:rPr lang="ja-JP" altLang="en-US" dirty="0" smtClean="0"/>
              <a:t>は，</a:t>
            </a:r>
            <a:r>
              <a:rPr lang="en-US" altLang="ja-JP" dirty="0" smtClean="0"/>
              <a:t>case5</a:t>
            </a:r>
            <a:r>
              <a:rPr lang="ja-JP" altLang="en-US" dirty="0" smtClean="0"/>
              <a:t>の「三分法」と呼ばれる仕訳がほとんど。</a:t>
            </a:r>
            <a:endParaRPr lang="en-US" altLang="ja-JP" dirty="0" smtClean="0"/>
          </a:p>
          <a:p>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16</a:t>
            </a:fld>
            <a:endParaRPr kumimoji="1" lang="ja-JP" altLang="en-US"/>
          </a:p>
        </p:txBody>
      </p:sp>
    </p:spTree>
    <p:extLst>
      <p:ext uri="{BB962C8B-B14F-4D97-AF65-F5344CB8AC3E}">
        <p14:creationId xmlns:p14="http://schemas.microsoft.com/office/powerpoint/2010/main" val="94046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4</a:t>
            </a:r>
            <a:r>
              <a:rPr kumimoji="1" lang="ja-JP" altLang="en-US" dirty="0" smtClean="0"/>
              <a:t>　商品を売った（分記法）　</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100</a:t>
            </a:r>
            <a:r>
              <a:rPr lang="ja-JP" altLang="en-US" dirty="0" smtClean="0"/>
              <a:t>円で買ったものを現金</a:t>
            </a:r>
            <a:r>
              <a:rPr lang="en-US" altLang="ja-JP" dirty="0" smtClean="0"/>
              <a:t>150</a:t>
            </a:r>
            <a:r>
              <a:rPr lang="ja-JP" altLang="en-US" dirty="0" smtClean="0"/>
              <a:t>円で売ったとき</a:t>
            </a:r>
            <a:endParaRPr lang="en-US" altLang="ja-JP" dirty="0" smtClean="0"/>
          </a:p>
          <a:p>
            <a:pPr lvl="1"/>
            <a:r>
              <a:rPr lang="ja-JP" altLang="en-US" u="sng" dirty="0"/>
              <a:t>現金</a:t>
            </a:r>
            <a:r>
              <a:rPr lang="ja-JP" altLang="en-US" u="sng" dirty="0" smtClean="0"/>
              <a:t>　</a:t>
            </a:r>
            <a:r>
              <a:rPr lang="en-US" altLang="ja-JP" u="sng" dirty="0" smtClean="0"/>
              <a:t>150	</a:t>
            </a:r>
            <a:r>
              <a:rPr lang="ja-JP" altLang="en-US" u="sng" dirty="0" smtClean="0"/>
              <a:t>／</a:t>
            </a:r>
            <a:r>
              <a:rPr lang="en-US" altLang="ja-JP" u="sng" dirty="0" smtClean="0"/>
              <a:t>	</a:t>
            </a:r>
            <a:r>
              <a:rPr lang="ja-JP" altLang="en-US" u="sng" dirty="0" smtClean="0"/>
              <a:t>商品　</a:t>
            </a:r>
            <a:r>
              <a:rPr lang="en-US" altLang="ja-JP" u="sng" dirty="0" smtClean="0"/>
              <a:t>100</a:t>
            </a:r>
            <a:br>
              <a:rPr lang="en-US" altLang="ja-JP" u="sng" dirty="0" smtClean="0"/>
            </a:br>
            <a:r>
              <a:rPr lang="ja-JP" altLang="en-US" u="sng" dirty="0" smtClean="0"/>
              <a:t>　　　　　　　　</a:t>
            </a:r>
            <a:r>
              <a:rPr lang="en-US" altLang="ja-JP" u="sng" dirty="0" smtClean="0"/>
              <a:t>		</a:t>
            </a:r>
            <a:r>
              <a:rPr lang="ja-JP" altLang="en-US" u="sng" dirty="0" smtClean="0"/>
              <a:t>商品売買益　</a:t>
            </a:r>
            <a:r>
              <a:rPr lang="en-US" altLang="ja-JP" u="sng" dirty="0" smtClean="0"/>
              <a:t>50</a:t>
            </a:r>
          </a:p>
          <a:p>
            <a:pPr lvl="1"/>
            <a:endParaRPr lang="en-US" altLang="ja-JP" u="sng" dirty="0" smtClean="0"/>
          </a:p>
          <a:p>
            <a:r>
              <a:rPr lang="ja-JP" altLang="en-US" dirty="0"/>
              <a:t>現金</a:t>
            </a:r>
            <a:r>
              <a:rPr lang="ja-JP" altLang="en-US" dirty="0" smtClean="0"/>
              <a:t>も商品も資産なので，上記のように仕訳する。</a:t>
            </a:r>
            <a:endParaRPr lang="en-US" altLang="ja-JP" dirty="0" smtClean="0"/>
          </a:p>
          <a:p>
            <a:r>
              <a:rPr lang="ja-JP" altLang="en-US" dirty="0" smtClean="0"/>
              <a:t>「商品売買益」は，収益項目で，新しく発生し</a:t>
            </a:r>
            <a:r>
              <a:rPr lang="ja-JP" altLang="en-US" dirty="0"/>
              <a:t>た</a:t>
            </a:r>
            <a:r>
              <a:rPr lang="ja-JP" altLang="en-US" dirty="0" smtClean="0"/>
              <a:t>ため，右側に書く。</a:t>
            </a:r>
            <a:endParaRPr lang="en-US" altLang="ja-JP" dirty="0" smtClean="0"/>
          </a:p>
          <a:p>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17</a:t>
            </a:fld>
            <a:endParaRPr kumimoji="1" lang="ja-JP" altLang="en-US"/>
          </a:p>
        </p:txBody>
      </p:sp>
    </p:spTree>
    <p:extLst>
      <p:ext uri="{BB962C8B-B14F-4D97-AF65-F5344CB8AC3E}">
        <p14:creationId xmlns:p14="http://schemas.microsoft.com/office/powerpoint/2010/main" val="5669630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smtClean="0"/>
              <a:t>5</a:t>
            </a:r>
            <a:r>
              <a:rPr kumimoji="1" lang="ja-JP" altLang="en-US" dirty="0" smtClean="0"/>
              <a:t>　商品を仕入れた（三分法）　</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分記法では，すべての商品の仕入れ原価を個別に把握していることが必要だが，現実的には難しい。</a:t>
            </a:r>
            <a:endParaRPr lang="en-US" altLang="ja-JP" dirty="0" smtClean="0"/>
          </a:p>
          <a:p>
            <a:r>
              <a:rPr lang="ja-JP" altLang="en-US" dirty="0"/>
              <a:t>そこで</a:t>
            </a:r>
            <a:r>
              <a:rPr lang="ja-JP" altLang="en-US" dirty="0" smtClean="0"/>
              <a:t>，商品を買った時点で費用とする方法が考えだされた。これを「三分法」と呼ぶ。</a:t>
            </a:r>
            <a:endParaRPr lang="en-US" altLang="ja-JP" dirty="0" smtClean="0"/>
          </a:p>
          <a:p>
            <a:endParaRPr lang="en-US" altLang="ja-JP" dirty="0" smtClean="0"/>
          </a:p>
          <a:p>
            <a:r>
              <a:rPr lang="ja-JP" altLang="en-US" dirty="0"/>
              <a:t>現金</a:t>
            </a:r>
            <a:r>
              <a:rPr lang="en-US" altLang="ja-JP" dirty="0"/>
              <a:t>100</a:t>
            </a:r>
            <a:r>
              <a:rPr lang="ja-JP" altLang="en-US" dirty="0"/>
              <a:t>円でモノを</a:t>
            </a:r>
            <a:r>
              <a:rPr lang="ja-JP" altLang="en-US" dirty="0" smtClean="0"/>
              <a:t>買った（仕入れた）とき</a:t>
            </a:r>
            <a:endParaRPr lang="en-US" altLang="ja-JP" dirty="0"/>
          </a:p>
          <a:p>
            <a:pPr lvl="1"/>
            <a:r>
              <a:rPr lang="ja-JP" altLang="en-US" u="sng" dirty="0"/>
              <a:t>仕入　</a:t>
            </a:r>
            <a:r>
              <a:rPr lang="en-US" altLang="ja-JP" u="sng" dirty="0" smtClean="0"/>
              <a:t>100	</a:t>
            </a:r>
            <a:r>
              <a:rPr lang="ja-JP" altLang="en-US" u="sng" dirty="0" smtClean="0"/>
              <a:t>／</a:t>
            </a:r>
            <a:r>
              <a:rPr lang="en-US" altLang="ja-JP" u="sng" dirty="0" smtClean="0"/>
              <a:t>	</a:t>
            </a:r>
            <a:r>
              <a:rPr lang="ja-JP" altLang="en-US" u="sng" dirty="0" smtClean="0"/>
              <a:t>現金</a:t>
            </a:r>
            <a:r>
              <a:rPr lang="ja-JP" altLang="en-US" u="sng" dirty="0"/>
              <a:t>　</a:t>
            </a:r>
            <a:r>
              <a:rPr lang="en-US" altLang="ja-JP" u="sng" dirty="0"/>
              <a:t>100</a:t>
            </a:r>
          </a:p>
          <a:p>
            <a:r>
              <a:rPr lang="ja-JP" altLang="en-US" dirty="0" smtClean="0"/>
              <a:t>「仕入」は，費用項目であり，新しく費用が発生したため左側に書く。</a:t>
            </a:r>
            <a:endParaRPr lang="en-US" altLang="ja-JP" dirty="0" smtClean="0"/>
          </a:p>
          <a:p>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18</a:t>
            </a:fld>
            <a:endParaRPr kumimoji="1" lang="ja-JP" altLang="en-US"/>
          </a:p>
        </p:txBody>
      </p:sp>
    </p:spTree>
    <p:extLst>
      <p:ext uri="{BB962C8B-B14F-4D97-AF65-F5344CB8AC3E}">
        <p14:creationId xmlns:p14="http://schemas.microsoft.com/office/powerpoint/2010/main" val="15110263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a:t>6</a:t>
            </a:r>
            <a:r>
              <a:rPr kumimoji="1" lang="ja-JP" altLang="en-US" dirty="0" smtClean="0"/>
              <a:t>　商品を売り上げた（三分法）　</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現金</a:t>
            </a:r>
            <a:r>
              <a:rPr lang="en-US" altLang="ja-JP" dirty="0" smtClean="0"/>
              <a:t>150</a:t>
            </a:r>
            <a:r>
              <a:rPr lang="ja-JP" altLang="en-US" dirty="0"/>
              <a:t>円でモノ</a:t>
            </a:r>
            <a:r>
              <a:rPr lang="ja-JP" altLang="en-US" dirty="0" smtClean="0"/>
              <a:t>を売った（売り上げた）とき</a:t>
            </a:r>
            <a:endParaRPr lang="en-US" altLang="ja-JP" dirty="0"/>
          </a:p>
          <a:p>
            <a:pPr lvl="1"/>
            <a:r>
              <a:rPr lang="ja-JP" altLang="en-US" u="sng" dirty="0"/>
              <a:t>現金　</a:t>
            </a:r>
            <a:r>
              <a:rPr lang="en-US" altLang="ja-JP" u="sng" dirty="0" smtClean="0"/>
              <a:t>150	</a:t>
            </a:r>
            <a:r>
              <a:rPr lang="ja-JP" altLang="en-US" u="sng" dirty="0" smtClean="0"/>
              <a:t>／</a:t>
            </a:r>
            <a:r>
              <a:rPr lang="en-US" altLang="ja-JP" u="sng" dirty="0" smtClean="0"/>
              <a:t>	</a:t>
            </a:r>
            <a:r>
              <a:rPr lang="ja-JP" altLang="en-US" u="sng" dirty="0" smtClean="0"/>
              <a:t>売上</a:t>
            </a:r>
            <a:r>
              <a:rPr lang="ja-JP" altLang="en-US" u="sng" dirty="0"/>
              <a:t>　</a:t>
            </a:r>
            <a:r>
              <a:rPr lang="en-US" altLang="ja-JP" u="sng" dirty="0" smtClean="0"/>
              <a:t>150</a:t>
            </a:r>
            <a:endParaRPr lang="en-US" altLang="ja-JP" u="sng" dirty="0"/>
          </a:p>
          <a:p>
            <a:r>
              <a:rPr lang="ja-JP" altLang="en-US" dirty="0" smtClean="0"/>
              <a:t>「売上」は，収益項目であり，新しく収益が発生したため右側に書く。</a:t>
            </a:r>
            <a:endParaRPr lang="en-US" altLang="ja-JP" dirty="0" smtClean="0"/>
          </a:p>
          <a:p>
            <a:endParaRPr lang="en-US" altLang="ja-JP" dirty="0"/>
          </a:p>
          <a:p>
            <a:r>
              <a:rPr lang="ja-JP" altLang="en-US" dirty="0" smtClean="0"/>
              <a:t>分記法の時と違い，売価のみを記載すればよいので，仕訳が楽。</a:t>
            </a:r>
            <a:endParaRPr lang="en-US" altLang="ja-JP" dirty="0" smtClean="0"/>
          </a:p>
          <a:p>
            <a:r>
              <a:rPr lang="ja-JP" altLang="en-US" dirty="0"/>
              <a:t>利益の計算</a:t>
            </a:r>
            <a:r>
              <a:rPr lang="ja-JP" altLang="en-US" dirty="0" smtClean="0"/>
              <a:t>は，</a:t>
            </a:r>
            <a:r>
              <a:rPr lang="en-US" altLang="ja-JP" dirty="0" smtClean="0"/>
              <a:t>1</a:t>
            </a:r>
            <a:r>
              <a:rPr lang="ja-JP" altLang="en-US" dirty="0" smtClean="0"/>
              <a:t>年の終わりにまとめてする。</a:t>
            </a:r>
            <a:endParaRPr lang="en-US" altLang="ja-JP" dirty="0" smtClean="0"/>
          </a:p>
          <a:p>
            <a:pPr lvl="1"/>
            <a:r>
              <a:rPr lang="ja-JP" altLang="en-US" dirty="0" smtClean="0"/>
              <a:t>これは，決算仕訳と呼ばれる（</a:t>
            </a:r>
            <a:r>
              <a:rPr lang="en-US" altLang="ja-JP" dirty="0" smtClean="0"/>
              <a:t>case117</a:t>
            </a:r>
            <a:r>
              <a:rPr lang="ja-JP" altLang="en-US" dirty="0" smtClean="0"/>
              <a:t>）。</a:t>
            </a:r>
            <a:endParaRPr lang="en-US" altLang="ja-JP" dirty="0" smtClean="0"/>
          </a:p>
          <a:p>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19</a:t>
            </a:fld>
            <a:endParaRPr kumimoji="1" lang="ja-JP" altLang="en-US"/>
          </a:p>
        </p:txBody>
      </p:sp>
    </p:spTree>
    <p:extLst>
      <p:ext uri="{BB962C8B-B14F-4D97-AF65-F5344CB8AC3E}">
        <p14:creationId xmlns:p14="http://schemas.microsoft.com/office/powerpoint/2010/main" val="17513670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7</a:t>
            </a:r>
            <a:r>
              <a:rPr kumimoji="1" lang="ja-JP" altLang="en-US" dirty="0" smtClean="0"/>
              <a:t>　掛けで仕入れた　</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100</a:t>
            </a:r>
            <a:r>
              <a:rPr lang="ja-JP" altLang="en-US" dirty="0" smtClean="0"/>
              <a:t>円のモノを，「掛け」で仕入れたとき</a:t>
            </a:r>
            <a:endParaRPr lang="en-US" altLang="ja-JP" dirty="0"/>
          </a:p>
          <a:p>
            <a:pPr lvl="1"/>
            <a:r>
              <a:rPr lang="ja-JP" altLang="en-US" u="sng" dirty="0"/>
              <a:t>仕入　</a:t>
            </a:r>
            <a:r>
              <a:rPr lang="en-US" altLang="ja-JP" u="sng" dirty="0" smtClean="0"/>
              <a:t>100	</a:t>
            </a:r>
            <a:r>
              <a:rPr lang="ja-JP" altLang="en-US" u="sng" dirty="0" smtClean="0"/>
              <a:t>／</a:t>
            </a:r>
            <a:r>
              <a:rPr lang="en-US" altLang="ja-JP" u="sng" dirty="0" smtClean="0"/>
              <a:t>	</a:t>
            </a:r>
            <a:r>
              <a:rPr lang="ja-JP" altLang="en-US" u="sng" dirty="0" smtClean="0"/>
              <a:t>買掛金</a:t>
            </a:r>
            <a:r>
              <a:rPr lang="ja-JP" altLang="en-US" u="sng" dirty="0"/>
              <a:t>　</a:t>
            </a:r>
            <a:r>
              <a:rPr lang="en-US" altLang="ja-JP" u="sng" dirty="0" smtClean="0"/>
              <a:t>100</a:t>
            </a:r>
            <a:endParaRPr lang="en-US" altLang="ja-JP" u="sng" dirty="0"/>
          </a:p>
          <a:p>
            <a:pPr lvl="1"/>
            <a:r>
              <a:rPr lang="ja-JP" altLang="en-US" dirty="0" smtClean="0"/>
              <a:t>「掛け」とは月末払いのようにまとめて</a:t>
            </a:r>
            <a:r>
              <a:rPr lang="ja-JP" altLang="en-US" dirty="0"/>
              <a:t>事後</a:t>
            </a:r>
            <a:r>
              <a:rPr lang="ja-JP" altLang="en-US" dirty="0" smtClean="0"/>
              <a:t>にまとめてお金を払うこと。</a:t>
            </a:r>
            <a:endParaRPr lang="en-US" altLang="ja-JP" dirty="0" smtClean="0"/>
          </a:p>
          <a:p>
            <a:pPr lvl="1"/>
            <a:r>
              <a:rPr lang="ja-JP" altLang="en-US" dirty="0" smtClean="0"/>
              <a:t>「買掛金」（かいかけきん）とは，掛けで仕入れたときの勘定科目で，将来の支払い義務を示すため負債項目であり，発生したら右側に書く。</a:t>
            </a:r>
            <a:endParaRPr lang="en-US" altLang="ja-JP" dirty="0" smtClean="0"/>
          </a:p>
          <a:p>
            <a:r>
              <a:rPr lang="en-US" altLang="ja-JP" dirty="0" smtClean="0"/>
              <a:t>100</a:t>
            </a:r>
            <a:r>
              <a:rPr lang="ja-JP" altLang="en-US" dirty="0" smtClean="0"/>
              <a:t>円の買掛金について，現金で支払ったとき</a:t>
            </a:r>
            <a:endParaRPr lang="en-US" altLang="ja-JP" dirty="0" smtClean="0"/>
          </a:p>
          <a:p>
            <a:pPr lvl="1"/>
            <a:r>
              <a:rPr lang="ja-JP" altLang="en-US" u="sng" dirty="0" smtClean="0"/>
              <a:t>買掛金　</a:t>
            </a:r>
            <a:r>
              <a:rPr lang="en-US" altLang="ja-JP" u="sng" dirty="0" smtClean="0"/>
              <a:t>100	</a:t>
            </a:r>
            <a:r>
              <a:rPr lang="ja-JP" altLang="en-US" u="sng" dirty="0" smtClean="0"/>
              <a:t>／</a:t>
            </a:r>
            <a:r>
              <a:rPr lang="en-US" altLang="ja-JP" u="sng" dirty="0" smtClean="0"/>
              <a:t>	</a:t>
            </a:r>
            <a:r>
              <a:rPr lang="ja-JP" altLang="en-US" u="sng" dirty="0" smtClean="0"/>
              <a:t>現金　</a:t>
            </a:r>
            <a:r>
              <a:rPr lang="en-US" altLang="ja-JP" u="sng" dirty="0" smtClean="0"/>
              <a:t>100</a:t>
            </a:r>
          </a:p>
          <a:p>
            <a:pPr lvl="1"/>
            <a:r>
              <a:rPr lang="ja-JP" altLang="en-US" dirty="0" smtClean="0"/>
              <a:t>買掛金のような負債は，消滅した場合，左側に書く。</a:t>
            </a:r>
            <a:endParaRPr lang="en-US" altLang="ja-JP" dirty="0"/>
          </a:p>
          <a:p>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20</a:t>
            </a:fld>
            <a:endParaRPr kumimoji="1" lang="ja-JP" altLang="en-US"/>
          </a:p>
        </p:txBody>
      </p:sp>
    </p:spTree>
    <p:extLst>
      <p:ext uri="{BB962C8B-B14F-4D97-AF65-F5344CB8AC3E}">
        <p14:creationId xmlns:p14="http://schemas.microsoft.com/office/powerpoint/2010/main" val="9945734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8</a:t>
            </a:r>
            <a:r>
              <a:rPr kumimoji="1" lang="ja-JP" altLang="en-US" dirty="0" smtClean="0"/>
              <a:t>　掛けで売り上げた</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150</a:t>
            </a:r>
            <a:r>
              <a:rPr lang="ja-JP" altLang="en-US" dirty="0" smtClean="0"/>
              <a:t>円のモノを，「掛け」で売り上げたとき</a:t>
            </a:r>
            <a:endParaRPr lang="en-US" altLang="ja-JP" dirty="0"/>
          </a:p>
          <a:p>
            <a:pPr lvl="1"/>
            <a:r>
              <a:rPr lang="ja-JP" altLang="en-US" u="sng" dirty="0"/>
              <a:t>売掛金　</a:t>
            </a:r>
            <a:r>
              <a:rPr lang="en-US" altLang="ja-JP" u="sng" dirty="0" smtClean="0"/>
              <a:t>150	</a:t>
            </a:r>
            <a:r>
              <a:rPr lang="ja-JP" altLang="en-US" u="sng" dirty="0" smtClean="0"/>
              <a:t>／</a:t>
            </a:r>
            <a:r>
              <a:rPr lang="en-US" altLang="ja-JP" u="sng" dirty="0" smtClean="0"/>
              <a:t>	</a:t>
            </a:r>
            <a:r>
              <a:rPr lang="ja-JP" altLang="en-US" u="sng" dirty="0" smtClean="0"/>
              <a:t>売上</a:t>
            </a:r>
            <a:r>
              <a:rPr lang="ja-JP" altLang="en-US" u="sng" dirty="0"/>
              <a:t>　</a:t>
            </a:r>
            <a:r>
              <a:rPr lang="en-US" altLang="ja-JP" u="sng" dirty="0" smtClean="0"/>
              <a:t>150</a:t>
            </a:r>
            <a:endParaRPr lang="en-US" altLang="ja-JP" u="sng" dirty="0"/>
          </a:p>
          <a:p>
            <a:pPr lvl="1"/>
            <a:r>
              <a:rPr lang="ja-JP" altLang="en-US" dirty="0" smtClean="0"/>
              <a:t>「売掛金」（うりかけきん）とは，掛けで売り上げたときの勘定科目で，将来の現金受取りの権利を示すため資産項目であり，発生したら左側に書く。</a:t>
            </a:r>
            <a:endParaRPr lang="en-US" altLang="ja-JP" dirty="0" smtClean="0"/>
          </a:p>
          <a:p>
            <a:pPr lvl="1"/>
            <a:endParaRPr lang="en-US" altLang="ja-JP" dirty="0" smtClean="0"/>
          </a:p>
          <a:p>
            <a:r>
              <a:rPr lang="en-US" altLang="ja-JP" dirty="0" smtClean="0"/>
              <a:t>150</a:t>
            </a:r>
            <a:r>
              <a:rPr lang="ja-JP" altLang="en-US" dirty="0" smtClean="0"/>
              <a:t>円の売掛金について，現金で回収したとき</a:t>
            </a:r>
            <a:endParaRPr lang="en-US" altLang="ja-JP" dirty="0" smtClean="0"/>
          </a:p>
          <a:p>
            <a:pPr lvl="1"/>
            <a:r>
              <a:rPr lang="ja-JP" altLang="en-US" u="sng" dirty="0"/>
              <a:t>現金</a:t>
            </a:r>
            <a:r>
              <a:rPr lang="ja-JP" altLang="en-US" u="sng" dirty="0" smtClean="0"/>
              <a:t>　</a:t>
            </a:r>
            <a:r>
              <a:rPr lang="en-US" altLang="ja-JP" u="sng" dirty="0" smtClean="0"/>
              <a:t>150	</a:t>
            </a:r>
            <a:r>
              <a:rPr lang="ja-JP" altLang="en-US" u="sng" dirty="0" smtClean="0"/>
              <a:t>／</a:t>
            </a:r>
            <a:r>
              <a:rPr lang="en-US" altLang="ja-JP" u="sng" dirty="0" smtClean="0"/>
              <a:t>	</a:t>
            </a:r>
            <a:r>
              <a:rPr lang="ja-JP" altLang="en-US" u="sng" dirty="0" smtClean="0"/>
              <a:t>売掛金　</a:t>
            </a:r>
            <a:r>
              <a:rPr lang="en-US" altLang="ja-JP" u="sng" dirty="0" smtClean="0"/>
              <a:t>150</a:t>
            </a:r>
          </a:p>
          <a:p>
            <a:pPr marL="365760" lvl="1" indent="0">
              <a:buNone/>
            </a:pP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21</a:t>
            </a:fld>
            <a:endParaRPr kumimoji="1" lang="ja-JP" altLang="en-US"/>
          </a:p>
        </p:txBody>
      </p:sp>
    </p:spTree>
    <p:extLst>
      <p:ext uri="{BB962C8B-B14F-4D97-AF65-F5344CB8AC3E}">
        <p14:creationId xmlns:p14="http://schemas.microsoft.com/office/powerpoint/2010/main" val="39312802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normAutofit/>
          </a:bodyPr>
          <a:lstStyle/>
          <a:p>
            <a:pPr algn="r"/>
            <a:r>
              <a:rPr lang="ja-JP" altLang="en-US" dirty="0"/>
              <a:t>簿記からはじめる</a:t>
            </a:r>
            <a:r>
              <a:rPr lang="ja-JP" altLang="en-US" dirty="0" smtClean="0"/>
              <a:t>会計学</a:t>
            </a:r>
            <a:r>
              <a:rPr lang="en-US" altLang="ja-JP" dirty="0"/>
              <a:t/>
            </a:r>
            <a:br>
              <a:rPr lang="en-US" altLang="ja-JP" dirty="0"/>
            </a:br>
            <a:r>
              <a:rPr lang="ja-JP" altLang="en-US" dirty="0" smtClean="0"/>
              <a:t>第２回</a:t>
            </a:r>
            <a:endParaRPr kumimoji="1" lang="ja-JP" altLang="en-US" dirty="0"/>
          </a:p>
        </p:txBody>
      </p:sp>
      <p:sp>
        <p:nvSpPr>
          <p:cNvPr id="5" name="サブタイトル 4"/>
          <p:cNvSpPr>
            <a:spLocks noGrp="1"/>
          </p:cNvSpPr>
          <p:nvPr>
            <p:ph type="subTitle" idx="1"/>
          </p:nvPr>
        </p:nvSpPr>
        <p:spPr/>
        <p:txBody>
          <a:bodyPr>
            <a:normAutofit fontScale="92500"/>
          </a:bodyPr>
          <a:lstStyle/>
          <a:p>
            <a:pPr algn="r"/>
            <a:r>
              <a:rPr kumimoji="1" lang="ja-JP" altLang="en-US" dirty="0" smtClean="0"/>
              <a:t>甲南大学マネジメント創造</a:t>
            </a:r>
            <a:r>
              <a:rPr lang="ja-JP" altLang="en-US" dirty="0" smtClean="0"/>
              <a:t>学部　</a:t>
            </a:r>
            <a:r>
              <a:rPr kumimoji="1" lang="ja-JP" altLang="en-US" dirty="0" smtClean="0"/>
              <a:t>講師　新井康平</a:t>
            </a:r>
            <a:endParaRPr kumimoji="1" lang="ja-JP" altLang="en-US" dirty="0"/>
          </a:p>
        </p:txBody>
      </p:sp>
      <p:sp>
        <p:nvSpPr>
          <p:cNvPr id="6" name="サブタイトル 4"/>
          <p:cNvSpPr txBox="1">
            <a:spLocks/>
          </p:cNvSpPr>
          <p:nvPr/>
        </p:nvSpPr>
        <p:spPr>
          <a:xfrm>
            <a:off x="2362200" y="116632"/>
            <a:ext cx="6705600" cy="6858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1"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1"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1"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1"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1"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1"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1"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1" sz="1800" kern="1200" baseline="0">
                <a:solidFill>
                  <a:schemeClr val="tx1"/>
                </a:solidFill>
                <a:latin typeface="+mn-lt"/>
                <a:ea typeface="+mn-ea"/>
                <a:cs typeface="+mn-cs"/>
              </a:defRPr>
            </a:lvl9pPr>
          </a:lstStyle>
          <a:p>
            <a:pPr algn="r"/>
            <a:r>
              <a:rPr lang="en-US" altLang="ja-JP" dirty="0" smtClean="0"/>
              <a:t>2012/4/11. mail: arai@center.konan-u.ac.jp</a:t>
            </a:r>
            <a:endParaRPr lang="ja-JP" altLang="en-US" dirty="0"/>
          </a:p>
        </p:txBody>
      </p:sp>
      <p:sp>
        <p:nvSpPr>
          <p:cNvPr id="2" name="スライド番号プレースホルダー 1"/>
          <p:cNvSpPr>
            <a:spLocks noGrp="1"/>
          </p:cNvSpPr>
          <p:nvPr>
            <p:ph type="sldNum" sz="quarter" idx="12"/>
          </p:nvPr>
        </p:nvSpPr>
        <p:spPr/>
        <p:txBody>
          <a:bodyPr/>
          <a:lstStyle/>
          <a:p>
            <a:fld id="{C84104EB-AF9B-4A05-B748-F20822902FB3}" type="slidenum">
              <a:rPr kumimoji="1" lang="ja-JP" altLang="en-US" smtClean="0"/>
              <a:t>22</a:t>
            </a:fld>
            <a:endParaRPr kumimoji="1" lang="ja-JP" altLang="en-US"/>
          </a:p>
        </p:txBody>
      </p:sp>
    </p:spTree>
    <p:extLst>
      <p:ext uri="{BB962C8B-B14F-4D97-AF65-F5344CB8AC3E}">
        <p14:creationId xmlns:p14="http://schemas.microsoft.com/office/powerpoint/2010/main" val="15114790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9</a:t>
            </a:r>
            <a:r>
              <a:rPr kumimoji="1" lang="ja-JP" altLang="en-US" dirty="0" smtClean="0"/>
              <a:t>　商品の返品</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掛けで仕入れた</a:t>
            </a:r>
            <a:r>
              <a:rPr lang="en-US" altLang="ja-JP" dirty="0" smtClean="0"/>
              <a:t>100</a:t>
            </a:r>
            <a:r>
              <a:rPr lang="ja-JP" altLang="en-US" dirty="0" smtClean="0"/>
              <a:t>円の商品のうち，</a:t>
            </a:r>
            <a:r>
              <a:rPr lang="en-US" altLang="ja-JP" dirty="0" smtClean="0"/>
              <a:t>10</a:t>
            </a:r>
            <a:r>
              <a:rPr lang="ja-JP" altLang="en-US" dirty="0" smtClean="0"/>
              <a:t>円分を返品した。</a:t>
            </a:r>
            <a:endParaRPr lang="en-US" altLang="ja-JP" dirty="0" smtClean="0"/>
          </a:p>
          <a:p>
            <a:pPr lvl="1"/>
            <a:r>
              <a:rPr lang="ja-JP" altLang="en-US" u="sng" dirty="0" smtClean="0"/>
              <a:t>買掛金　</a:t>
            </a:r>
            <a:r>
              <a:rPr lang="en-US" altLang="ja-JP" u="sng" dirty="0" smtClean="0"/>
              <a:t>10	</a:t>
            </a:r>
            <a:r>
              <a:rPr lang="ja-JP" altLang="en-US" u="sng" dirty="0" smtClean="0"/>
              <a:t>／</a:t>
            </a:r>
            <a:r>
              <a:rPr lang="en-US" altLang="ja-JP" u="sng" dirty="0" smtClean="0"/>
              <a:t>	</a:t>
            </a:r>
            <a:r>
              <a:rPr lang="ja-JP" altLang="en-US" u="sng" dirty="0" smtClean="0"/>
              <a:t>仕入　</a:t>
            </a:r>
            <a:r>
              <a:rPr lang="en-US" altLang="ja-JP" u="sng" dirty="0" smtClean="0"/>
              <a:t>10</a:t>
            </a:r>
          </a:p>
          <a:p>
            <a:pPr lvl="1"/>
            <a:r>
              <a:rPr lang="ja-JP" altLang="en-US" dirty="0"/>
              <a:t>仕入れた</a:t>
            </a:r>
            <a:r>
              <a:rPr lang="ja-JP" altLang="en-US" dirty="0" smtClean="0"/>
              <a:t>ときと逆の項目で打ち消す。</a:t>
            </a:r>
            <a:endParaRPr lang="en-US" altLang="ja-JP" dirty="0" smtClean="0"/>
          </a:p>
          <a:p>
            <a:r>
              <a:rPr lang="ja-JP" altLang="en-US" dirty="0"/>
              <a:t>掛け</a:t>
            </a:r>
            <a:r>
              <a:rPr lang="ja-JP" altLang="en-US" dirty="0" smtClean="0"/>
              <a:t>で売上げた</a:t>
            </a:r>
            <a:r>
              <a:rPr lang="en-US" altLang="ja-JP" dirty="0" smtClean="0"/>
              <a:t>100</a:t>
            </a:r>
            <a:r>
              <a:rPr lang="ja-JP" altLang="en-US" dirty="0" smtClean="0"/>
              <a:t>円の商品のうち，</a:t>
            </a:r>
            <a:r>
              <a:rPr lang="en-US" altLang="ja-JP" dirty="0" smtClean="0"/>
              <a:t>10</a:t>
            </a:r>
            <a:r>
              <a:rPr lang="ja-JP" altLang="en-US" dirty="0" smtClean="0"/>
              <a:t>円分を返品された。</a:t>
            </a:r>
            <a:endParaRPr lang="en-US" altLang="ja-JP" dirty="0" smtClean="0"/>
          </a:p>
          <a:p>
            <a:pPr lvl="1"/>
            <a:r>
              <a:rPr lang="ja-JP" altLang="en-US" u="sng" dirty="0" smtClean="0"/>
              <a:t>売上　</a:t>
            </a:r>
            <a:r>
              <a:rPr lang="en-US" altLang="ja-JP" u="sng" dirty="0" smtClean="0"/>
              <a:t>10	</a:t>
            </a:r>
            <a:r>
              <a:rPr lang="ja-JP" altLang="en-US" u="sng" dirty="0" smtClean="0"/>
              <a:t>／</a:t>
            </a:r>
            <a:r>
              <a:rPr lang="en-US" altLang="ja-JP" u="sng" dirty="0" smtClean="0"/>
              <a:t>	</a:t>
            </a:r>
            <a:r>
              <a:rPr lang="ja-JP" altLang="en-US" u="sng" dirty="0" smtClean="0"/>
              <a:t>売掛金　</a:t>
            </a:r>
            <a:r>
              <a:rPr lang="en-US" altLang="ja-JP" u="sng" dirty="0" smtClean="0"/>
              <a:t>10</a:t>
            </a:r>
          </a:p>
          <a:p>
            <a:pPr lvl="1"/>
            <a:r>
              <a:rPr lang="ja-JP" altLang="en-US" dirty="0"/>
              <a:t>売り上げた時</a:t>
            </a:r>
            <a:r>
              <a:rPr lang="ja-JP" altLang="en-US" dirty="0" smtClean="0"/>
              <a:t>と逆の項目で打ち消す。</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23</a:t>
            </a:fld>
            <a:endParaRPr kumimoji="1" lang="ja-JP" altLang="en-US"/>
          </a:p>
        </p:txBody>
      </p:sp>
    </p:spTree>
    <p:extLst>
      <p:ext uri="{BB962C8B-B14F-4D97-AF65-F5344CB8AC3E}">
        <p14:creationId xmlns:p14="http://schemas.microsoft.com/office/powerpoint/2010/main" val="20693096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10</a:t>
            </a:r>
            <a:r>
              <a:rPr kumimoji="1" lang="ja-JP" altLang="en-US" dirty="0" smtClean="0"/>
              <a:t>　商品の値引き</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掛けで仕入れた</a:t>
            </a:r>
            <a:r>
              <a:rPr lang="en-US" altLang="ja-JP" dirty="0" smtClean="0"/>
              <a:t>100</a:t>
            </a:r>
            <a:r>
              <a:rPr lang="ja-JP" altLang="en-US" dirty="0" smtClean="0"/>
              <a:t>円の商品のうち，</a:t>
            </a:r>
            <a:r>
              <a:rPr lang="en-US" altLang="ja-JP" dirty="0" smtClean="0"/>
              <a:t>10</a:t>
            </a:r>
            <a:r>
              <a:rPr lang="ja-JP" altLang="en-US" dirty="0" smtClean="0"/>
              <a:t>円分を値引きされた。</a:t>
            </a:r>
            <a:endParaRPr lang="en-US" altLang="ja-JP" dirty="0" smtClean="0"/>
          </a:p>
          <a:p>
            <a:pPr lvl="1"/>
            <a:r>
              <a:rPr lang="ja-JP" altLang="en-US" u="sng" dirty="0" smtClean="0"/>
              <a:t>買掛金　</a:t>
            </a:r>
            <a:r>
              <a:rPr lang="en-US" altLang="ja-JP" u="sng" dirty="0" smtClean="0"/>
              <a:t>10	</a:t>
            </a:r>
            <a:r>
              <a:rPr lang="ja-JP" altLang="en-US" u="sng" dirty="0" smtClean="0"/>
              <a:t>／</a:t>
            </a:r>
            <a:r>
              <a:rPr lang="en-US" altLang="ja-JP" u="sng" dirty="0" smtClean="0"/>
              <a:t>	</a:t>
            </a:r>
            <a:r>
              <a:rPr lang="ja-JP" altLang="en-US" u="sng" dirty="0" smtClean="0"/>
              <a:t>仕入　</a:t>
            </a:r>
            <a:r>
              <a:rPr lang="en-US" altLang="ja-JP" u="sng" dirty="0" smtClean="0"/>
              <a:t>10</a:t>
            </a:r>
          </a:p>
          <a:p>
            <a:pPr lvl="1"/>
            <a:r>
              <a:rPr lang="ja-JP" altLang="en-US" dirty="0" smtClean="0"/>
              <a:t>値引きは返品と同様の処理。</a:t>
            </a:r>
            <a:endParaRPr lang="en-US" altLang="ja-JP" dirty="0" smtClean="0"/>
          </a:p>
          <a:p>
            <a:r>
              <a:rPr lang="ja-JP" altLang="en-US" dirty="0"/>
              <a:t>掛け</a:t>
            </a:r>
            <a:r>
              <a:rPr lang="ja-JP" altLang="en-US" dirty="0" smtClean="0"/>
              <a:t>で売上げた</a:t>
            </a:r>
            <a:r>
              <a:rPr lang="en-US" altLang="ja-JP" dirty="0" smtClean="0"/>
              <a:t>100</a:t>
            </a:r>
            <a:r>
              <a:rPr lang="ja-JP" altLang="en-US" dirty="0" smtClean="0"/>
              <a:t>円の商品のうち，</a:t>
            </a:r>
            <a:r>
              <a:rPr lang="en-US" altLang="ja-JP" dirty="0" smtClean="0"/>
              <a:t>10</a:t>
            </a:r>
            <a:r>
              <a:rPr lang="ja-JP" altLang="en-US" dirty="0" smtClean="0"/>
              <a:t>円分を値引きした。</a:t>
            </a:r>
            <a:endParaRPr lang="en-US" altLang="ja-JP" dirty="0" smtClean="0"/>
          </a:p>
          <a:p>
            <a:pPr lvl="1"/>
            <a:r>
              <a:rPr lang="ja-JP" altLang="en-US" u="sng" dirty="0" smtClean="0"/>
              <a:t>売上　</a:t>
            </a:r>
            <a:r>
              <a:rPr lang="en-US" altLang="ja-JP" u="sng" dirty="0" smtClean="0"/>
              <a:t>10	</a:t>
            </a:r>
            <a:r>
              <a:rPr lang="ja-JP" altLang="en-US" u="sng" dirty="0" smtClean="0"/>
              <a:t>／</a:t>
            </a:r>
            <a:r>
              <a:rPr lang="en-US" altLang="ja-JP" u="sng" dirty="0" smtClean="0"/>
              <a:t>	</a:t>
            </a:r>
            <a:r>
              <a:rPr lang="ja-JP" altLang="en-US" u="sng" dirty="0" smtClean="0"/>
              <a:t>売掛金　</a:t>
            </a:r>
            <a:r>
              <a:rPr lang="en-US" altLang="ja-JP" u="sng" dirty="0" smtClean="0"/>
              <a:t>10</a:t>
            </a:r>
          </a:p>
          <a:p>
            <a:pPr lvl="1"/>
            <a:r>
              <a:rPr lang="ja-JP" altLang="en-US" dirty="0"/>
              <a:t>これ</a:t>
            </a:r>
            <a:r>
              <a:rPr lang="ja-JP" altLang="en-US" dirty="0" smtClean="0"/>
              <a:t>も同様</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24</a:t>
            </a:fld>
            <a:endParaRPr kumimoji="1" lang="ja-JP" altLang="en-US"/>
          </a:p>
        </p:txBody>
      </p:sp>
    </p:spTree>
    <p:extLst>
      <p:ext uri="{BB962C8B-B14F-4D97-AF65-F5344CB8AC3E}">
        <p14:creationId xmlns:p14="http://schemas.microsoft.com/office/powerpoint/2010/main" val="13214217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11</a:t>
            </a:r>
            <a:r>
              <a:rPr kumimoji="1" lang="ja-JP" altLang="en-US" dirty="0" smtClean="0"/>
              <a:t>　仕入諸掛り</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仕入れの際にかかった諸費用を，「仕入諸掛り」と呼び，これは仕入の中に含める。</a:t>
            </a:r>
            <a:endParaRPr lang="en-US" altLang="ja-JP" dirty="0" smtClean="0"/>
          </a:p>
          <a:p>
            <a:r>
              <a:rPr lang="ja-JP" altLang="en-US" dirty="0" smtClean="0"/>
              <a:t>商品</a:t>
            </a:r>
            <a:r>
              <a:rPr lang="en-US" altLang="ja-JP" dirty="0" smtClean="0"/>
              <a:t>100</a:t>
            </a:r>
            <a:r>
              <a:rPr lang="ja-JP" altLang="en-US" dirty="0" smtClean="0"/>
              <a:t>円を仕入れ，代金は掛けとした。なお，引取運賃は当社負担で現金</a:t>
            </a:r>
            <a:r>
              <a:rPr lang="en-US" altLang="ja-JP" dirty="0" smtClean="0"/>
              <a:t>10</a:t>
            </a:r>
            <a:r>
              <a:rPr lang="ja-JP" altLang="en-US" dirty="0" smtClean="0"/>
              <a:t>円を払った。</a:t>
            </a:r>
            <a:endParaRPr lang="en-US" altLang="ja-JP" dirty="0" smtClean="0"/>
          </a:p>
          <a:p>
            <a:pPr lvl="1"/>
            <a:r>
              <a:rPr lang="ja-JP" altLang="en-US" u="sng" dirty="0" smtClean="0"/>
              <a:t>仕入　</a:t>
            </a:r>
            <a:r>
              <a:rPr lang="en-US" altLang="ja-JP" u="sng" dirty="0" smtClean="0"/>
              <a:t>110  	</a:t>
            </a:r>
            <a:r>
              <a:rPr lang="ja-JP" altLang="en-US" u="sng" dirty="0" smtClean="0"/>
              <a:t>／</a:t>
            </a:r>
            <a:r>
              <a:rPr lang="en-US" altLang="ja-JP" u="sng" dirty="0" smtClean="0"/>
              <a:t>	</a:t>
            </a:r>
            <a:r>
              <a:rPr lang="ja-JP" altLang="en-US" u="sng" dirty="0" smtClean="0"/>
              <a:t>買掛金　</a:t>
            </a:r>
            <a:r>
              <a:rPr lang="en-US" altLang="ja-JP" u="sng" dirty="0" smtClean="0"/>
              <a:t>100</a:t>
            </a:r>
            <a:r>
              <a:rPr lang="en-US" altLang="ja-JP" u="sng" dirty="0"/>
              <a:t/>
            </a:r>
            <a:br>
              <a:rPr lang="en-US" altLang="ja-JP" u="sng" dirty="0"/>
            </a:br>
            <a:r>
              <a:rPr lang="ja-JP" altLang="en-US" u="sng" dirty="0" smtClean="0"/>
              <a:t>　　　　　　　　 </a:t>
            </a:r>
            <a:r>
              <a:rPr lang="en-US" altLang="ja-JP" u="sng" dirty="0" smtClean="0"/>
              <a:t>		</a:t>
            </a:r>
            <a:r>
              <a:rPr lang="ja-JP" altLang="en-US" u="sng" dirty="0" smtClean="0"/>
              <a:t>現金</a:t>
            </a:r>
            <a:r>
              <a:rPr lang="ja-JP" altLang="en-US" u="sng" dirty="0"/>
              <a:t>　</a:t>
            </a:r>
            <a:r>
              <a:rPr lang="ja-JP" altLang="en-US" u="sng" dirty="0" smtClean="0"/>
              <a:t>　 　</a:t>
            </a:r>
            <a:r>
              <a:rPr lang="en-US" altLang="ja-JP" u="sng" dirty="0" smtClean="0"/>
              <a:t>10</a:t>
            </a:r>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25</a:t>
            </a:fld>
            <a:endParaRPr kumimoji="1" lang="ja-JP" altLang="en-US"/>
          </a:p>
        </p:txBody>
      </p:sp>
    </p:spTree>
    <p:extLst>
      <p:ext uri="{BB962C8B-B14F-4D97-AF65-F5344CB8AC3E}">
        <p14:creationId xmlns:p14="http://schemas.microsoft.com/office/powerpoint/2010/main" val="21038252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12</a:t>
            </a:r>
            <a:r>
              <a:rPr kumimoji="1" lang="ja-JP" altLang="en-US" dirty="0" smtClean="0"/>
              <a:t>　売上諸掛り</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売り上げの際にかかった諸費用を，「売上諸掛り」と呼び，これは，その内容に応じて費用処理する。</a:t>
            </a:r>
            <a:endParaRPr lang="en-US" altLang="ja-JP" dirty="0" smtClean="0"/>
          </a:p>
          <a:p>
            <a:pPr lvl="1"/>
            <a:r>
              <a:rPr lang="ja-JP" altLang="en-US" dirty="0"/>
              <a:t>仕入</a:t>
            </a:r>
            <a:r>
              <a:rPr lang="ja-JP" altLang="en-US" dirty="0" smtClean="0"/>
              <a:t>諸掛りは仕入に含めることが出来たが，売り上げの際には，費用を新しく勘定科目として表記する点に注意。</a:t>
            </a:r>
            <a:endParaRPr lang="en-US" altLang="ja-JP" dirty="0" smtClean="0"/>
          </a:p>
          <a:p>
            <a:r>
              <a:rPr lang="ja-JP" altLang="en-US" dirty="0" smtClean="0"/>
              <a:t>商品</a:t>
            </a:r>
            <a:r>
              <a:rPr lang="en-US" altLang="ja-JP" dirty="0" smtClean="0"/>
              <a:t>150</a:t>
            </a:r>
            <a:r>
              <a:rPr lang="ja-JP" altLang="en-US" dirty="0" smtClean="0"/>
              <a:t>円を売り上げ，代金は掛けとした。なお，発送運賃は当社負担で現金</a:t>
            </a:r>
            <a:r>
              <a:rPr lang="en-US" altLang="ja-JP" dirty="0" smtClean="0"/>
              <a:t>10</a:t>
            </a:r>
            <a:r>
              <a:rPr lang="ja-JP" altLang="en-US" dirty="0" smtClean="0"/>
              <a:t>円を払った。</a:t>
            </a:r>
            <a:endParaRPr lang="en-US" altLang="ja-JP" dirty="0" smtClean="0"/>
          </a:p>
          <a:p>
            <a:pPr lvl="1"/>
            <a:r>
              <a:rPr lang="ja-JP" altLang="en-US" u="sng" dirty="0"/>
              <a:t>売掛金</a:t>
            </a:r>
            <a:r>
              <a:rPr lang="ja-JP" altLang="en-US" u="sng" dirty="0" smtClean="0"/>
              <a:t>　</a:t>
            </a:r>
            <a:r>
              <a:rPr lang="en-US" altLang="ja-JP" u="sng" dirty="0" smtClean="0"/>
              <a:t>150</a:t>
            </a:r>
            <a:r>
              <a:rPr lang="ja-JP" altLang="en-US" u="sng" dirty="0" smtClean="0"/>
              <a:t>　</a:t>
            </a:r>
            <a:r>
              <a:rPr lang="en-US" altLang="ja-JP" u="sng" dirty="0" smtClean="0"/>
              <a:t> </a:t>
            </a:r>
            <a:r>
              <a:rPr lang="ja-JP" altLang="en-US" u="sng" dirty="0" smtClean="0"/>
              <a:t>／</a:t>
            </a:r>
            <a:r>
              <a:rPr lang="en-US" altLang="ja-JP" u="sng" dirty="0" smtClean="0"/>
              <a:t>	</a:t>
            </a:r>
            <a:r>
              <a:rPr lang="ja-JP" altLang="en-US" u="sng" dirty="0"/>
              <a:t>売上</a:t>
            </a:r>
            <a:r>
              <a:rPr lang="ja-JP" altLang="en-US" u="sng" dirty="0" smtClean="0"/>
              <a:t>　</a:t>
            </a:r>
            <a:r>
              <a:rPr lang="en-US" altLang="ja-JP" u="sng" dirty="0" smtClean="0"/>
              <a:t>150</a:t>
            </a:r>
            <a:r>
              <a:rPr lang="en-US" altLang="ja-JP" u="sng" dirty="0"/>
              <a:t/>
            </a:r>
            <a:br>
              <a:rPr lang="en-US" altLang="ja-JP" u="sng" dirty="0"/>
            </a:br>
            <a:r>
              <a:rPr lang="ja-JP" altLang="en-US" u="sng" dirty="0" smtClean="0"/>
              <a:t>発送費　</a:t>
            </a:r>
            <a:r>
              <a:rPr lang="en-US" altLang="ja-JP" u="sng" dirty="0" smtClean="0"/>
              <a:t>10</a:t>
            </a:r>
            <a:r>
              <a:rPr lang="ja-JP" altLang="en-US" u="sng" dirty="0" smtClean="0"/>
              <a:t>　　</a:t>
            </a:r>
            <a:r>
              <a:rPr lang="en-US" altLang="ja-JP" u="sng" dirty="0" smtClean="0"/>
              <a:t>	</a:t>
            </a:r>
            <a:r>
              <a:rPr lang="ja-JP" altLang="en-US" u="sng" dirty="0" smtClean="0"/>
              <a:t>／</a:t>
            </a:r>
            <a:r>
              <a:rPr lang="en-US" altLang="ja-JP" u="sng" dirty="0" smtClean="0"/>
              <a:t>	</a:t>
            </a:r>
            <a:r>
              <a:rPr lang="ja-JP" altLang="en-US" u="sng" dirty="0" smtClean="0"/>
              <a:t>現金  　</a:t>
            </a:r>
            <a:r>
              <a:rPr lang="en-US" altLang="ja-JP" u="sng" dirty="0" smtClean="0"/>
              <a:t>10</a:t>
            </a:r>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26</a:t>
            </a:fld>
            <a:endParaRPr kumimoji="1" lang="ja-JP" altLang="en-US"/>
          </a:p>
        </p:txBody>
      </p:sp>
    </p:spTree>
    <p:extLst>
      <p:ext uri="{BB962C8B-B14F-4D97-AF65-F5344CB8AC3E}">
        <p14:creationId xmlns:p14="http://schemas.microsoft.com/office/powerpoint/2010/main" val="24944564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a:t>第</a:t>
            </a:r>
            <a:r>
              <a:rPr lang="en-US" altLang="ja-JP" dirty="0"/>
              <a:t>2</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3880656744"/>
              </p:ext>
            </p:extLst>
          </p:nvPr>
        </p:nvGraphicFramePr>
        <p:xfrm>
          <a:off x="4572000" y="4797152"/>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3210566071"/>
              </p:ext>
            </p:extLst>
          </p:nvPr>
        </p:nvGraphicFramePr>
        <p:xfrm>
          <a:off x="179512" y="2708920"/>
          <a:ext cx="3888432" cy="2376264"/>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商品</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買掛金</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現金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r>
                        <a:rPr kumimoji="1" lang="ja-JP" altLang="en-US" sz="2400" dirty="0" smtClean="0"/>
                        <a:t>売掛金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606683724"/>
              </p:ext>
            </p:extLst>
          </p:nvPr>
        </p:nvGraphicFramePr>
        <p:xfrm>
          <a:off x="4572000" y="2708920"/>
          <a:ext cx="3888432" cy="1782198"/>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仕入</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商品売買益</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発送費</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売上</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kumimoji="1" lang="ja-JP" altLang="en-US" smtClean="0"/>
              <a:t>27</a:t>
            </a:fld>
            <a:endParaRPr kumimoji="1" lang="ja-JP" altLang="en-US"/>
          </a:p>
        </p:txBody>
      </p:sp>
    </p:spTree>
    <p:extLst>
      <p:ext uri="{BB962C8B-B14F-4D97-AF65-F5344CB8AC3E}">
        <p14:creationId xmlns:p14="http://schemas.microsoft.com/office/powerpoint/2010/main" val="25790672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13</a:t>
            </a:r>
            <a:r>
              <a:rPr kumimoji="1" lang="ja-JP" altLang="en-US" dirty="0" smtClean="0"/>
              <a:t>　小切手</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小切手で仕入れたり売り上げたときの勘定科目は，「現金」とする。</a:t>
            </a:r>
            <a:endParaRPr lang="en-US" altLang="ja-JP" dirty="0" smtClean="0"/>
          </a:p>
          <a:p>
            <a:r>
              <a:rPr lang="ja-JP" altLang="en-US" dirty="0" smtClean="0"/>
              <a:t>商品</a:t>
            </a:r>
            <a:r>
              <a:rPr lang="en-US" altLang="ja-JP" dirty="0" smtClean="0"/>
              <a:t>150</a:t>
            </a:r>
            <a:r>
              <a:rPr lang="ja-JP" altLang="en-US" dirty="0" smtClean="0"/>
              <a:t>円を売り上げ，代金は小切手で受け取った。</a:t>
            </a:r>
            <a:endParaRPr lang="en-US" altLang="ja-JP" dirty="0" smtClean="0"/>
          </a:p>
          <a:p>
            <a:pPr lvl="1"/>
            <a:r>
              <a:rPr lang="ja-JP" altLang="en-US" u="sng" dirty="0"/>
              <a:t>現金</a:t>
            </a:r>
            <a:r>
              <a:rPr lang="ja-JP" altLang="en-US" u="sng" dirty="0" smtClean="0"/>
              <a:t>　</a:t>
            </a:r>
            <a:r>
              <a:rPr lang="en-US" altLang="ja-JP" u="sng" dirty="0" smtClean="0"/>
              <a:t>150</a:t>
            </a:r>
            <a:r>
              <a:rPr lang="ja-JP" altLang="en-US" u="sng" dirty="0" smtClean="0"/>
              <a:t>　</a:t>
            </a:r>
            <a:r>
              <a:rPr lang="en-US" altLang="ja-JP" u="sng" dirty="0" smtClean="0"/>
              <a:t> 	</a:t>
            </a:r>
            <a:r>
              <a:rPr lang="ja-JP" altLang="en-US" u="sng" dirty="0" smtClean="0"/>
              <a:t>／</a:t>
            </a:r>
            <a:r>
              <a:rPr lang="en-US" altLang="ja-JP" u="sng" dirty="0"/>
              <a:t>	</a:t>
            </a:r>
            <a:r>
              <a:rPr lang="ja-JP" altLang="en-US" u="sng" dirty="0" smtClean="0"/>
              <a:t>売上　</a:t>
            </a:r>
            <a:r>
              <a:rPr lang="en-US" altLang="ja-JP" u="sng" dirty="0" smtClean="0"/>
              <a:t>150</a:t>
            </a:r>
          </a:p>
          <a:p>
            <a:pPr lvl="1"/>
            <a:r>
              <a:rPr lang="ja-JP" altLang="en-US" dirty="0"/>
              <a:t>なお</a:t>
            </a:r>
            <a:r>
              <a:rPr lang="ja-JP" altLang="en-US" dirty="0" smtClean="0"/>
              <a:t>，現金として扱う小切手は，他人が振り出したものに限る。これは，他人振出小切手と呼ばれる。</a:t>
            </a:r>
            <a:endParaRPr lang="en-US" altLang="ja-JP" dirty="0" smtClean="0"/>
          </a:p>
          <a:p>
            <a:pPr lvl="1"/>
            <a:r>
              <a:rPr lang="ja-JP" altLang="en-US" dirty="0"/>
              <a:t>自己</a:t>
            </a:r>
            <a:r>
              <a:rPr lang="ja-JP" altLang="en-US" dirty="0" smtClean="0"/>
              <a:t>振出小切手は</a:t>
            </a:r>
            <a:r>
              <a:rPr lang="en-US" altLang="ja-JP" dirty="0" smtClean="0"/>
              <a:t>case18</a:t>
            </a:r>
            <a:r>
              <a:rPr lang="ja-JP" altLang="en-US" dirty="0" smtClean="0"/>
              <a:t>で扱う。</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28</a:t>
            </a:fld>
            <a:endParaRPr kumimoji="1" lang="ja-JP" altLang="en-US"/>
          </a:p>
        </p:txBody>
      </p:sp>
    </p:spTree>
    <p:extLst>
      <p:ext uri="{BB962C8B-B14F-4D97-AF65-F5344CB8AC3E}">
        <p14:creationId xmlns:p14="http://schemas.microsoft.com/office/powerpoint/2010/main" val="4952694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14</a:t>
            </a:r>
            <a:r>
              <a:rPr kumimoji="1" lang="ja-JP" altLang="en-US" dirty="0" smtClean="0"/>
              <a:t>　現金過不足</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fontScale="92500"/>
          </a:bodyPr>
          <a:lstStyle/>
          <a:p>
            <a:r>
              <a:rPr lang="ja-JP" altLang="en-US" dirty="0" smtClean="0"/>
              <a:t>帳簿上の金額（帳簿残高）と実際有高がずれたときは，実際の</a:t>
            </a:r>
            <a:r>
              <a:rPr lang="ja-JP" altLang="en-US" dirty="0"/>
              <a:t>有高</a:t>
            </a:r>
            <a:r>
              <a:rPr lang="ja-JP" altLang="en-US" dirty="0" smtClean="0"/>
              <a:t>にあわせるため帳簿を修正する。</a:t>
            </a:r>
            <a:endParaRPr lang="en-US" altLang="ja-JP" dirty="0" smtClean="0"/>
          </a:p>
          <a:p>
            <a:pPr lvl="1"/>
            <a:r>
              <a:rPr lang="ja-JP" altLang="en-US" dirty="0" smtClean="0"/>
              <a:t>残高：帳簿上・計算上のあるはずの金額</a:t>
            </a:r>
            <a:endParaRPr lang="en-US" altLang="ja-JP" dirty="0" smtClean="0"/>
          </a:p>
          <a:p>
            <a:pPr lvl="1"/>
            <a:r>
              <a:rPr lang="ja-JP" altLang="en-US" dirty="0" smtClean="0"/>
              <a:t>有高：実際に確認した際の金額</a:t>
            </a:r>
            <a:endParaRPr lang="en-US" altLang="ja-JP" dirty="0" smtClean="0"/>
          </a:p>
          <a:p>
            <a:pPr marL="365760" lvl="1" indent="0">
              <a:buNone/>
            </a:pPr>
            <a:endParaRPr lang="en-US" altLang="ja-JP" dirty="0" smtClean="0"/>
          </a:p>
          <a:p>
            <a:r>
              <a:rPr lang="ja-JP" altLang="en-US" dirty="0" smtClean="0"/>
              <a:t>現金は，帳簿上は</a:t>
            </a:r>
            <a:r>
              <a:rPr lang="en-US" altLang="ja-JP" dirty="0" smtClean="0"/>
              <a:t>120</a:t>
            </a:r>
            <a:r>
              <a:rPr lang="ja-JP" altLang="en-US" dirty="0" smtClean="0"/>
              <a:t>円あったが，実際有高は</a:t>
            </a:r>
            <a:r>
              <a:rPr lang="en-US" altLang="ja-JP" dirty="0" smtClean="0"/>
              <a:t>100</a:t>
            </a:r>
            <a:r>
              <a:rPr lang="ja-JP" altLang="en-US" dirty="0" smtClean="0"/>
              <a:t>円であった。</a:t>
            </a:r>
            <a:endParaRPr lang="en-US" altLang="ja-JP" dirty="0" smtClean="0"/>
          </a:p>
          <a:p>
            <a:pPr lvl="1"/>
            <a:r>
              <a:rPr lang="ja-JP" altLang="en-US" u="sng" dirty="0" smtClean="0"/>
              <a:t>現金過不足　</a:t>
            </a:r>
            <a:r>
              <a:rPr lang="en-US" altLang="ja-JP" u="sng" dirty="0" smtClean="0"/>
              <a:t>20</a:t>
            </a:r>
            <a:r>
              <a:rPr lang="en-US" altLang="ja-JP" u="sng" dirty="0"/>
              <a:t>	</a:t>
            </a:r>
            <a:r>
              <a:rPr lang="en-US" altLang="ja-JP" u="sng" dirty="0" smtClean="0"/>
              <a:t>	</a:t>
            </a:r>
            <a:r>
              <a:rPr lang="ja-JP" altLang="en-US" u="sng" dirty="0" smtClean="0"/>
              <a:t>／</a:t>
            </a:r>
            <a:r>
              <a:rPr lang="en-US" altLang="ja-JP" u="sng" dirty="0"/>
              <a:t>	</a:t>
            </a:r>
            <a:r>
              <a:rPr lang="ja-JP" altLang="en-US" u="sng" dirty="0" smtClean="0"/>
              <a:t>現金　</a:t>
            </a:r>
            <a:r>
              <a:rPr lang="en-US" altLang="ja-JP" u="sng" dirty="0" smtClean="0"/>
              <a:t>20</a:t>
            </a:r>
          </a:p>
          <a:p>
            <a:pPr lvl="1"/>
            <a:r>
              <a:rPr lang="ja-JP" altLang="en-US" dirty="0" smtClean="0"/>
              <a:t>「現金過不足」勘定は，帳簿上で一時的に出現する仮勘定と呼ばれるもの。資産・負債・純資産・費用・収益のいずれでもない。</a:t>
            </a:r>
            <a:r>
              <a:rPr lang="en-US" altLang="ja-JP" u="sng" dirty="0"/>
              <a:t/>
            </a:r>
            <a:br>
              <a:rPr lang="en-US" altLang="ja-JP" u="sng" dirty="0"/>
            </a:br>
            <a:endParaRPr lang="en-US" altLang="ja-JP" u="sng"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29</a:t>
            </a:fld>
            <a:endParaRPr kumimoji="1" lang="ja-JP" altLang="en-US"/>
          </a:p>
        </p:txBody>
      </p:sp>
    </p:spTree>
    <p:extLst>
      <p:ext uri="{BB962C8B-B14F-4D97-AF65-F5344CB8AC3E}">
        <p14:creationId xmlns:p14="http://schemas.microsoft.com/office/powerpoint/2010/main" val="2258450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smtClean="0"/>
              <a:t>15</a:t>
            </a:r>
            <a:r>
              <a:rPr kumimoji="1" lang="ja-JP" altLang="en-US" dirty="0" smtClean="0"/>
              <a:t>　現金過不足の原因判明</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現金過不足の原因が判明したのなら，その分の現金過不足を消滅させるような仕訳をきる。</a:t>
            </a:r>
            <a:endParaRPr lang="en-US" altLang="ja-JP" dirty="0" smtClean="0"/>
          </a:p>
          <a:p>
            <a:r>
              <a:rPr lang="ja-JP" altLang="en-US" dirty="0" smtClean="0"/>
              <a:t>現金過不足</a:t>
            </a:r>
            <a:r>
              <a:rPr lang="en-US" altLang="ja-JP" dirty="0" smtClean="0"/>
              <a:t>20</a:t>
            </a:r>
            <a:r>
              <a:rPr lang="ja-JP" altLang="en-US" dirty="0" smtClean="0"/>
              <a:t>円中，</a:t>
            </a:r>
            <a:r>
              <a:rPr lang="en-US" altLang="ja-JP" dirty="0" smtClean="0"/>
              <a:t>10</a:t>
            </a:r>
            <a:r>
              <a:rPr lang="ja-JP" altLang="en-US" dirty="0" smtClean="0"/>
              <a:t>円は電話代の支払いだったことが判明した。</a:t>
            </a:r>
            <a:endParaRPr lang="en-US" altLang="ja-JP" dirty="0" smtClean="0"/>
          </a:p>
          <a:p>
            <a:pPr lvl="1"/>
            <a:r>
              <a:rPr lang="ja-JP" altLang="en-US" u="sng" dirty="0"/>
              <a:t>通信費</a:t>
            </a:r>
            <a:r>
              <a:rPr lang="ja-JP" altLang="en-US" u="sng" dirty="0" smtClean="0"/>
              <a:t>　</a:t>
            </a:r>
            <a:r>
              <a:rPr lang="en-US" altLang="ja-JP" u="sng" dirty="0" smtClean="0"/>
              <a:t>10</a:t>
            </a:r>
            <a:r>
              <a:rPr lang="en-US" altLang="ja-JP" u="sng" dirty="0"/>
              <a:t>	</a:t>
            </a:r>
            <a:r>
              <a:rPr lang="ja-JP" altLang="en-US" u="sng" dirty="0" smtClean="0"/>
              <a:t>／</a:t>
            </a:r>
            <a:r>
              <a:rPr lang="en-US" altLang="ja-JP" u="sng" dirty="0"/>
              <a:t>	</a:t>
            </a:r>
            <a:r>
              <a:rPr lang="ja-JP" altLang="en-US" u="sng" dirty="0" smtClean="0"/>
              <a:t>現金過不足　</a:t>
            </a:r>
            <a:r>
              <a:rPr lang="en-US" altLang="ja-JP" u="sng" dirty="0"/>
              <a:t>1</a:t>
            </a:r>
            <a:r>
              <a:rPr lang="en-US" altLang="ja-JP" u="sng" dirty="0" smtClean="0"/>
              <a:t>0</a:t>
            </a:r>
          </a:p>
          <a:p>
            <a:pPr lvl="1"/>
            <a:r>
              <a:rPr lang="ja-JP" altLang="en-US" dirty="0" smtClean="0"/>
              <a:t>電話代は，「通信費」という費用勘定で処理する。新しく費用を発生していたことが判明したため，ここでは左側に書く。</a:t>
            </a:r>
            <a:endParaRPr lang="en-US" altLang="ja-JP" dirty="0" smtClean="0"/>
          </a:p>
          <a:p>
            <a:pPr lvl="1"/>
            <a:r>
              <a:rPr lang="ja-JP" altLang="en-US" dirty="0"/>
              <a:t>現金</a:t>
            </a:r>
            <a:r>
              <a:rPr lang="ja-JP" altLang="en-US" dirty="0" smtClean="0"/>
              <a:t>過不足については，左側にあった分のうち減らす必要があるため，右側に書く。</a:t>
            </a:r>
            <a:r>
              <a:rPr lang="en-US" altLang="ja-JP" u="sng" dirty="0"/>
              <a:t/>
            </a:r>
            <a:br>
              <a:rPr lang="en-US" altLang="ja-JP" u="sng" dirty="0"/>
            </a:br>
            <a:endParaRPr lang="en-US" altLang="ja-JP" u="sng"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30</a:t>
            </a:fld>
            <a:endParaRPr kumimoji="1" lang="ja-JP" altLang="en-US"/>
          </a:p>
        </p:txBody>
      </p:sp>
    </p:spTree>
    <p:extLst>
      <p:ext uri="{BB962C8B-B14F-4D97-AF65-F5344CB8AC3E}">
        <p14:creationId xmlns:p14="http://schemas.microsoft.com/office/powerpoint/2010/main" val="5823418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smtClean="0"/>
              <a:t>16</a:t>
            </a:r>
            <a:r>
              <a:rPr kumimoji="1" lang="ja-JP" altLang="en-US" dirty="0" smtClean="0"/>
              <a:t>　原因不明の現金過不足</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lnSpcReduction="10000"/>
          </a:bodyPr>
          <a:lstStyle/>
          <a:p>
            <a:r>
              <a:rPr lang="ja-JP" altLang="en-US" dirty="0" smtClean="0"/>
              <a:t>帳簿を締め切る決算（けっさん）の時点まで，現金過不足の原因がわからなかったら，現金が不足していたら「雑損」勘定，現金が多すぎたら「雑益」勘定で処理する。</a:t>
            </a:r>
            <a:endParaRPr lang="en-US" altLang="ja-JP" dirty="0" smtClean="0"/>
          </a:p>
          <a:p>
            <a:r>
              <a:rPr lang="ja-JP" altLang="en-US" dirty="0" smtClean="0"/>
              <a:t>決算時点で，借方（左側）の現金過不足</a:t>
            </a:r>
            <a:r>
              <a:rPr lang="en-US" altLang="ja-JP" dirty="0" smtClean="0"/>
              <a:t>10</a:t>
            </a:r>
            <a:r>
              <a:rPr lang="ja-JP" altLang="en-US" dirty="0" smtClean="0"/>
              <a:t>円について原因不明であったため，処理する。</a:t>
            </a:r>
            <a:endParaRPr lang="en-US" altLang="ja-JP" dirty="0" smtClean="0"/>
          </a:p>
          <a:p>
            <a:pPr lvl="1"/>
            <a:r>
              <a:rPr lang="ja-JP" altLang="en-US" u="sng" dirty="0" smtClean="0"/>
              <a:t>雑損　</a:t>
            </a:r>
            <a:r>
              <a:rPr lang="en-US" altLang="ja-JP" u="sng" dirty="0" smtClean="0"/>
              <a:t>10	</a:t>
            </a:r>
            <a:r>
              <a:rPr lang="ja-JP" altLang="en-US" u="sng" dirty="0" smtClean="0"/>
              <a:t>／</a:t>
            </a:r>
            <a:r>
              <a:rPr lang="en-US" altLang="ja-JP" u="sng" dirty="0" smtClean="0"/>
              <a:t>	</a:t>
            </a:r>
            <a:r>
              <a:rPr lang="ja-JP" altLang="en-US" u="sng" dirty="0" smtClean="0"/>
              <a:t>現金過不足　</a:t>
            </a:r>
            <a:r>
              <a:rPr lang="en-US" altLang="ja-JP" u="sng" dirty="0" smtClean="0"/>
              <a:t>10</a:t>
            </a:r>
          </a:p>
          <a:p>
            <a:pPr lvl="1"/>
            <a:r>
              <a:rPr lang="ja-JP" altLang="en-US" dirty="0" smtClean="0"/>
              <a:t>このとき，現金過不足が借り方にある，という情報から，以前は現金が足りないという仕訳をきっていたことが推定できる。</a:t>
            </a:r>
            <a:r>
              <a:rPr lang="ja-JP" altLang="en-US" dirty="0"/>
              <a:t>そのため</a:t>
            </a:r>
            <a:r>
              <a:rPr lang="ja-JP" altLang="en-US" dirty="0" smtClean="0"/>
              <a:t>，現金過不足を「雑損」という費用項目で処理する。なお，「雑益」勘定は収益項目である。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31</a:t>
            </a:fld>
            <a:endParaRPr kumimoji="1" lang="ja-JP" altLang="en-US"/>
          </a:p>
        </p:txBody>
      </p:sp>
    </p:spTree>
    <p:extLst>
      <p:ext uri="{BB962C8B-B14F-4D97-AF65-F5344CB8AC3E}">
        <p14:creationId xmlns:p14="http://schemas.microsoft.com/office/powerpoint/2010/main" val="40522593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smtClean="0"/>
              <a:t>3</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4082796334"/>
              </p:ext>
            </p:extLst>
          </p:nvPr>
        </p:nvGraphicFramePr>
        <p:xfrm>
          <a:off x="4572000" y="4797152"/>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現金過不足</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547785605"/>
              </p:ext>
            </p:extLst>
          </p:nvPr>
        </p:nvGraphicFramePr>
        <p:xfrm>
          <a:off x="179512" y="2708920"/>
          <a:ext cx="3888432" cy="2376264"/>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107386381"/>
              </p:ext>
            </p:extLst>
          </p:nvPr>
        </p:nvGraphicFramePr>
        <p:xfrm>
          <a:off x="4572000" y="2708920"/>
          <a:ext cx="3888432" cy="1782198"/>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通信費</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雑益</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雑損</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kumimoji="1" lang="ja-JP" altLang="en-US" smtClean="0"/>
              <a:t>32</a:t>
            </a:fld>
            <a:endParaRPr kumimoji="1" lang="ja-JP" altLang="en-US"/>
          </a:p>
        </p:txBody>
      </p:sp>
    </p:spTree>
    <p:extLst>
      <p:ext uri="{BB962C8B-B14F-4D97-AF65-F5344CB8AC3E}">
        <p14:creationId xmlns:p14="http://schemas.microsoft.com/office/powerpoint/2010/main" val="34309417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17</a:t>
            </a:r>
            <a:r>
              <a:rPr kumimoji="1" lang="ja-JP" altLang="en-US" dirty="0" smtClean="0"/>
              <a:t>　当座預金</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当座預金とは，小切手により引き出すことが出来る取引のために用いられる利息が付かない口座。</a:t>
            </a:r>
          </a:p>
          <a:p>
            <a:r>
              <a:rPr lang="ja-JP" altLang="en-US" dirty="0" smtClean="0"/>
              <a:t>当座預金に現金</a:t>
            </a:r>
            <a:r>
              <a:rPr lang="en-US" altLang="ja-JP" dirty="0" smtClean="0"/>
              <a:t>100</a:t>
            </a:r>
            <a:r>
              <a:rPr lang="ja-JP" altLang="en-US" dirty="0" smtClean="0"/>
              <a:t>円を預け入れた。</a:t>
            </a:r>
            <a:endParaRPr lang="en-US" altLang="ja-JP" dirty="0" smtClean="0"/>
          </a:p>
          <a:p>
            <a:pPr lvl="1"/>
            <a:r>
              <a:rPr lang="ja-JP" altLang="en-US" u="sng" dirty="0"/>
              <a:t>当座預金</a:t>
            </a:r>
            <a:r>
              <a:rPr lang="ja-JP" altLang="en-US" u="sng" dirty="0" smtClean="0"/>
              <a:t>　</a:t>
            </a:r>
            <a:r>
              <a:rPr lang="en-US" altLang="ja-JP" u="sng" dirty="0" smtClean="0"/>
              <a:t>100</a:t>
            </a:r>
            <a:r>
              <a:rPr lang="en-US" altLang="ja-JP" u="sng" dirty="0"/>
              <a:t>	</a:t>
            </a:r>
            <a:r>
              <a:rPr lang="en-US" altLang="ja-JP" u="sng" dirty="0" smtClean="0"/>
              <a:t>	</a:t>
            </a:r>
            <a:r>
              <a:rPr lang="ja-JP" altLang="en-US" u="sng" dirty="0" smtClean="0"/>
              <a:t>／</a:t>
            </a:r>
            <a:r>
              <a:rPr lang="en-US" altLang="ja-JP" u="sng" dirty="0" smtClean="0"/>
              <a:t>	</a:t>
            </a:r>
            <a:r>
              <a:rPr lang="ja-JP" altLang="en-US" u="sng" dirty="0" smtClean="0"/>
              <a:t>現金　</a:t>
            </a:r>
            <a:r>
              <a:rPr lang="en-US" altLang="ja-JP" u="sng" dirty="0" smtClean="0"/>
              <a:t>100</a:t>
            </a:r>
          </a:p>
          <a:p>
            <a:pPr lvl="1"/>
            <a:r>
              <a:rPr lang="ja-JP" altLang="en-US" dirty="0" smtClean="0"/>
              <a:t>「当座預金」勘定も資産項目。</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33</a:t>
            </a:fld>
            <a:endParaRPr kumimoji="1" lang="ja-JP" altLang="en-US"/>
          </a:p>
        </p:txBody>
      </p:sp>
    </p:spTree>
    <p:extLst>
      <p:ext uri="{BB962C8B-B14F-4D97-AF65-F5344CB8AC3E}">
        <p14:creationId xmlns:p14="http://schemas.microsoft.com/office/powerpoint/2010/main" val="6869966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18</a:t>
            </a:r>
            <a:r>
              <a:rPr kumimoji="1" lang="ja-JP" altLang="en-US" dirty="0" smtClean="0"/>
              <a:t>　自己振出小切手</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自分で小切手を振り出したときは，現金ではなく当座預金が引き出されたという仕訳をきる。</a:t>
            </a:r>
            <a:endParaRPr lang="en-US" altLang="ja-JP" dirty="0"/>
          </a:p>
          <a:p>
            <a:r>
              <a:rPr lang="ja-JP" altLang="en-US" dirty="0" smtClean="0"/>
              <a:t>買掛金を支払うために，小切手を振り出した。</a:t>
            </a:r>
            <a:endParaRPr lang="en-US" altLang="ja-JP" dirty="0" smtClean="0"/>
          </a:p>
          <a:p>
            <a:pPr lvl="1"/>
            <a:r>
              <a:rPr lang="ja-JP" altLang="en-US" u="sng" dirty="0" smtClean="0"/>
              <a:t>買掛金　</a:t>
            </a:r>
            <a:r>
              <a:rPr lang="en-US" altLang="ja-JP" u="sng" dirty="0" smtClean="0"/>
              <a:t>100</a:t>
            </a:r>
            <a:r>
              <a:rPr lang="en-US" altLang="ja-JP" u="sng" dirty="0"/>
              <a:t>	</a:t>
            </a:r>
            <a:r>
              <a:rPr lang="en-US" altLang="ja-JP" u="sng" dirty="0" smtClean="0"/>
              <a:t>	</a:t>
            </a:r>
            <a:r>
              <a:rPr lang="ja-JP" altLang="en-US" u="sng" dirty="0" smtClean="0"/>
              <a:t>／</a:t>
            </a:r>
            <a:r>
              <a:rPr lang="en-US" altLang="ja-JP" u="sng" dirty="0" smtClean="0"/>
              <a:t>	</a:t>
            </a:r>
            <a:r>
              <a:rPr lang="ja-JP" altLang="en-US" u="sng" dirty="0"/>
              <a:t>当座預金</a:t>
            </a:r>
            <a:r>
              <a:rPr lang="ja-JP" altLang="en-US" u="sng" dirty="0" smtClean="0"/>
              <a:t>　</a:t>
            </a:r>
            <a:r>
              <a:rPr lang="en-US" altLang="ja-JP" u="sng" dirty="0" smtClean="0"/>
              <a:t>100</a:t>
            </a:r>
          </a:p>
          <a:p>
            <a:pPr lvl="1"/>
            <a:r>
              <a:rPr lang="ja-JP" altLang="en-US" dirty="0"/>
              <a:t>自己</a:t>
            </a:r>
            <a:r>
              <a:rPr lang="ja-JP" altLang="en-US" dirty="0" smtClean="0"/>
              <a:t>振出小切手と他人振出小切手の扱いの違いに（</a:t>
            </a:r>
            <a:r>
              <a:rPr lang="en-US" altLang="ja-JP" dirty="0" smtClean="0"/>
              <a:t>case13</a:t>
            </a:r>
            <a:r>
              <a:rPr lang="ja-JP" altLang="en-US" dirty="0" smtClean="0"/>
              <a:t>）注意。</a:t>
            </a:r>
            <a:endParaRPr lang="en-US" altLang="ja-JP" dirty="0" smtClean="0"/>
          </a:p>
          <a:p>
            <a:r>
              <a:rPr lang="ja-JP" altLang="en-US" dirty="0"/>
              <a:t>なお</a:t>
            </a:r>
            <a:r>
              <a:rPr lang="ja-JP" altLang="en-US" dirty="0" smtClean="0"/>
              <a:t>，巡り巡って自分が振り出した小切手が自分に戻ってくることがある。その際は，（現金ではなく）当座預金が増えたという仕訳をきる。</a:t>
            </a:r>
            <a:endParaRPr lang="en-US" altLang="ja-JP" dirty="0" smtClean="0"/>
          </a:p>
          <a:p>
            <a:pPr lvl="1"/>
            <a:r>
              <a:rPr lang="ja-JP" altLang="en-US" dirty="0"/>
              <a:t>以前</a:t>
            </a:r>
            <a:r>
              <a:rPr lang="ja-JP" altLang="en-US" dirty="0" smtClean="0"/>
              <a:t>に，振り出した分だけ当座預金を減らしているため，結局，減らさないという処理をする必要がある。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34</a:t>
            </a:fld>
            <a:endParaRPr kumimoji="1" lang="ja-JP" altLang="en-US"/>
          </a:p>
        </p:txBody>
      </p:sp>
    </p:spTree>
    <p:extLst>
      <p:ext uri="{BB962C8B-B14F-4D97-AF65-F5344CB8AC3E}">
        <p14:creationId xmlns:p14="http://schemas.microsoft.com/office/powerpoint/2010/main" val="40713457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19</a:t>
            </a:r>
            <a:r>
              <a:rPr kumimoji="1" lang="ja-JP" altLang="en-US" dirty="0" smtClean="0"/>
              <a:t>　当座借越</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当座預金は取引用口座のため，残高以上に引き出しが可能。</a:t>
            </a:r>
            <a:endParaRPr lang="en-US" altLang="ja-JP" dirty="0" smtClean="0"/>
          </a:p>
          <a:p>
            <a:pPr lvl="1"/>
            <a:r>
              <a:rPr lang="ja-JP" altLang="en-US" dirty="0"/>
              <a:t>当座借越</a:t>
            </a:r>
            <a:r>
              <a:rPr lang="ja-JP" altLang="en-US" dirty="0" smtClean="0"/>
              <a:t>契約により，いくらまで借り越すことが出来るかを事前に銀行と決めておく。</a:t>
            </a:r>
            <a:endParaRPr lang="en-US" altLang="ja-JP" dirty="0"/>
          </a:p>
          <a:p>
            <a:r>
              <a:rPr lang="ja-JP" altLang="en-US" dirty="0" smtClean="0"/>
              <a:t>買掛金</a:t>
            </a:r>
            <a:r>
              <a:rPr lang="en-US" altLang="ja-JP" dirty="0" smtClean="0"/>
              <a:t>120</a:t>
            </a:r>
            <a:r>
              <a:rPr lang="ja-JP" altLang="en-US" dirty="0" smtClean="0"/>
              <a:t>円を小切手を振り出して支払った。なお，当座預金残高は</a:t>
            </a:r>
            <a:r>
              <a:rPr lang="en-US" altLang="ja-JP" dirty="0" smtClean="0"/>
              <a:t>100</a:t>
            </a:r>
            <a:r>
              <a:rPr lang="ja-JP" altLang="en-US" dirty="0" smtClean="0"/>
              <a:t>円しかない。</a:t>
            </a:r>
            <a:endParaRPr lang="en-US" altLang="ja-JP" dirty="0" smtClean="0"/>
          </a:p>
          <a:p>
            <a:pPr lvl="1"/>
            <a:r>
              <a:rPr lang="ja-JP" altLang="en-US" u="sng" dirty="0" smtClean="0"/>
              <a:t>買掛金　</a:t>
            </a:r>
            <a:r>
              <a:rPr lang="en-US" altLang="ja-JP" u="sng" dirty="0" smtClean="0"/>
              <a:t>120</a:t>
            </a:r>
            <a:r>
              <a:rPr lang="en-US" altLang="ja-JP" u="sng" dirty="0"/>
              <a:t>	</a:t>
            </a:r>
            <a:r>
              <a:rPr lang="en-US" altLang="ja-JP" u="sng" dirty="0" smtClean="0"/>
              <a:t>	</a:t>
            </a:r>
            <a:r>
              <a:rPr lang="ja-JP" altLang="en-US" u="sng" dirty="0" smtClean="0"/>
              <a:t>／</a:t>
            </a:r>
            <a:r>
              <a:rPr lang="en-US" altLang="ja-JP" u="sng" dirty="0" smtClean="0"/>
              <a:t>	</a:t>
            </a:r>
            <a:r>
              <a:rPr lang="ja-JP" altLang="en-US" u="sng" dirty="0"/>
              <a:t>当座預金</a:t>
            </a:r>
            <a:r>
              <a:rPr lang="ja-JP" altLang="en-US" u="sng" dirty="0" smtClean="0"/>
              <a:t>　</a:t>
            </a:r>
            <a:r>
              <a:rPr lang="en-US" altLang="ja-JP" u="sng" dirty="0" smtClean="0"/>
              <a:t>100</a:t>
            </a:r>
            <a:br>
              <a:rPr lang="en-US" altLang="ja-JP" u="sng" dirty="0" smtClean="0"/>
            </a:br>
            <a:r>
              <a:rPr lang="en-US" altLang="ja-JP" u="sng" dirty="0" smtClean="0"/>
              <a:t>					</a:t>
            </a:r>
            <a:r>
              <a:rPr lang="ja-JP" altLang="en-US" u="sng" dirty="0" smtClean="0"/>
              <a:t>当座借越　</a:t>
            </a:r>
            <a:r>
              <a:rPr lang="ja-JP" altLang="en-US" u="sng" dirty="0"/>
              <a:t>　</a:t>
            </a:r>
            <a:r>
              <a:rPr lang="en-US" altLang="ja-JP" u="sng" dirty="0" smtClean="0"/>
              <a:t>20</a:t>
            </a:r>
          </a:p>
          <a:p>
            <a:pPr lvl="1"/>
            <a:r>
              <a:rPr lang="ja-JP" altLang="en-US" dirty="0" smtClean="0"/>
              <a:t>「当座借越」勘定は，将来返す必要があるため負債項目であり，発生したら右側に書く。</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35</a:t>
            </a:fld>
            <a:endParaRPr kumimoji="1" lang="ja-JP" altLang="en-US"/>
          </a:p>
        </p:txBody>
      </p:sp>
    </p:spTree>
    <p:extLst>
      <p:ext uri="{BB962C8B-B14F-4D97-AF65-F5344CB8AC3E}">
        <p14:creationId xmlns:p14="http://schemas.microsoft.com/office/powerpoint/2010/main" val="16399124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a:t>20</a:t>
            </a:r>
            <a:r>
              <a:rPr kumimoji="1" lang="ja-JP" altLang="en-US" dirty="0" smtClean="0"/>
              <a:t>　当座預金への預け入れ</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当座預金に現金を預けるとき，当座借越残高がある場合は注意。</a:t>
            </a:r>
            <a:endParaRPr lang="en-US" altLang="ja-JP" dirty="0"/>
          </a:p>
          <a:p>
            <a:r>
              <a:rPr lang="ja-JP" altLang="en-US" dirty="0" smtClean="0"/>
              <a:t>当座預金口座に</a:t>
            </a:r>
            <a:r>
              <a:rPr lang="en-US" altLang="ja-JP" dirty="0" smtClean="0"/>
              <a:t>200</a:t>
            </a:r>
            <a:r>
              <a:rPr lang="ja-JP" altLang="en-US" dirty="0" smtClean="0"/>
              <a:t>円を預け入れた。ただし，当座借越残高が</a:t>
            </a:r>
            <a:r>
              <a:rPr lang="en-US" altLang="ja-JP" dirty="0" smtClean="0"/>
              <a:t>20</a:t>
            </a:r>
            <a:r>
              <a:rPr lang="ja-JP" altLang="en-US" dirty="0" smtClean="0"/>
              <a:t>円あった。</a:t>
            </a:r>
            <a:endParaRPr lang="en-US" altLang="ja-JP" dirty="0" smtClean="0"/>
          </a:p>
          <a:p>
            <a:pPr lvl="1"/>
            <a:r>
              <a:rPr lang="ja-JP" altLang="en-US" u="sng" dirty="0"/>
              <a:t>当座借越</a:t>
            </a:r>
            <a:r>
              <a:rPr lang="ja-JP" altLang="en-US" u="sng" dirty="0" smtClean="0"/>
              <a:t>　  </a:t>
            </a:r>
            <a:r>
              <a:rPr lang="en-US" altLang="ja-JP" u="sng" dirty="0" smtClean="0"/>
              <a:t>20 	</a:t>
            </a:r>
            <a:r>
              <a:rPr lang="ja-JP" altLang="en-US" u="sng" dirty="0" smtClean="0"/>
              <a:t>／</a:t>
            </a:r>
            <a:r>
              <a:rPr lang="en-US" altLang="ja-JP" u="sng" dirty="0" smtClean="0"/>
              <a:t>	</a:t>
            </a:r>
            <a:r>
              <a:rPr lang="ja-JP" altLang="en-US" u="sng" dirty="0" smtClean="0"/>
              <a:t>現金　</a:t>
            </a:r>
            <a:r>
              <a:rPr lang="en-US" altLang="ja-JP" u="sng" dirty="0"/>
              <a:t>2</a:t>
            </a:r>
            <a:r>
              <a:rPr lang="en-US" altLang="ja-JP" u="sng" dirty="0" smtClean="0"/>
              <a:t>00</a:t>
            </a:r>
            <a:br>
              <a:rPr lang="en-US" altLang="ja-JP" u="sng" dirty="0" smtClean="0"/>
            </a:br>
            <a:r>
              <a:rPr lang="ja-JP" altLang="en-US" u="sng" dirty="0" smtClean="0"/>
              <a:t>当座預金　</a:t>
            </a:r>
            <a:r>
              <a:rPr lang="en-US" altLang="ja-JP" u="sng" dirty="0" smtClean="0"/>
              <a:t>180</a:t>
            </a:r>
            <a:r>
              <a:rPr lang="ja-JP" altLang="en-US" u="sng" dirty="0" smtClean="0"/>
              <a:t>　　　　　　　　　　　    　　</a:t>
            </a:r>
            <a:r>
              <a:rPr lang="ja-JP" altLang="en-US" u="sng" dirty="0"/>
              <a:t> </a:t>
            </a:r>
            <a:r>
              <a:rPr lang="ja-JP" altLang="en-US" u="sng" dirty="0" smtClean="0">
                <a:solidFill>
                  <a:schemeClr val="bg1"/>
                </a:solidFill>
              </a:rPr>
              <a:t>｜</a:t>
            </a:r>
            <a:endParaRPr lang="en-US" altLang="ja-JP" u="sng" dirty="0" smtClean="0">
              <a:solidFill>
                <a:schemeClr val="bg1"/>
              </a:solidFill>
            </a:endParaRPr>
          </a:p>
          <a:p>
            <a:pPr lvl="1"/>
            <a:r>
              <a:rPr lang="ja-JP" altLang="en-US" dirty="0" smtClean="0"/>
              <a:t>当座借越をまず返して，残額を当座預金とした，という処理をとる。</a:t>
            </a:r>
            <a:endParaRPr lang="en-US" altLang="ja-JP" dirty="0" smtClean="0"/>
          </a:p>
          <a:p>
            <a:pPr lvl="1"/>
            <a:endParaRPr lang="en-US" altLang="ja-JP" dirty="0"/>
          </a:p>
          <a:p>
            <a:r>
              <a:rPr lang="ja-JP" altLang="en-US" dirty="0" smtClean="0"/>
              <a:t>一勘定制という，当座預金と当座借越を区別しない方法もある。その場合，全て「当座」勘定となる。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36</a:t>
            </a:fld>
            <a:endParaRPr kumimoji="1" lang="ja-JP" altLang="en-US"/>
          </a:p>
        </p:txBody>
      </p:sp>
    </p:spTree>
    <p:extLst>
      <p:ext uri="{BB962C8B-B14F-4D97-AF65-F5344CB8AC3E}">
        <p14:creationId xmlns:p14="http://schemas.microsoft.com/office/powerpoint/2010/main" val="11431131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a:t>4</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1229310789"/>
              </p:ext>
            </p:extLst>
          </p:nvPr>
        </p:nvGraphicFramePr>
        <p:xfrm>
          <a:off x="4572000" y="4797152"/>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450949693"/>
              </p:ext>
            </p:extLst>
          </p:nvPr>
        </p:nvGraphicFramePr>
        <p:xfrm>
          <a:off x="179512" y="2708920"/>
          <a:ext cx="3888432" cy="2376264"/>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当座預金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当座借越</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（当座）</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3709187852"/>
              </p:ext>
            </p:extLst>
          </p:nvPr>
        </p:nvGraphicFramePr>
        <p:xfrm>
          <a:off x="4572000" y="2708920"/>
          <a:ext cx="3888432" cy="1188132"/>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kumimoji="1" lang="ja-JP" altLang="en-US" smtClean="0"/>
              <a:t>37</a:t>
            </a:fld>
            <a:endParaRPr kumimoji="1" lang="ja-JP" altLang="en-US"/>
          </a:p>
        </p:txBody>
      </p:sp>
    </p:spTree>
    <p:extLst>
      <p:ext uri="{BB962C8B-B14F-4D97-AF65-F5344CB8AC3E}">
        <p14:creationId xmlns:p14="http://schemas.microsoft.com/office/powerpoint/2010/main" val="28766304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21</a:t>
            </a:r>
            <a:r>
              <a:rPr kumimoji="1" lang="ja-JP" altLang="en-US" dirty="0" smtClean="0"/>
              <a:t>　小口現金</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細かい費用については，事前に現金を部署に渡しておいて後で結果を報告させることがある。これを定額資金前渡法（インプレスト・システム）と呼ぶ。</a:t>
            </a:r>
            <a:endParaRPr lang="en-US" altLang="ja-JP" dirty="0" smtClean="0"/>
          </a:p>
          <a:p>
            <a:r>
              <a:rPr lang="ja-JP" altLang="en-US" dirty="0" smtClean="0"/>
              <a:t>定額資金前渡法を採用し，小口現金係に</a:t>
            </a:r>
            <a:r>
              <a:rPr lang="en-US" altLang="ja-JP" dirty="0" smtClean="0"/>
              <a:t>500</a:t>
            </a:r>
            <a:r>
              <a:rPr lang="ja-JP" altLang="en-US" dirty="0" smtClean="0"/>
              <a:t>円を小切手で渡した。</a:t>
            </a:r>
            <a:endParaRPr lang="en-US" altLang="ja-JP" dirty="0" smtClean="0"/>
          </a:p>
          <a:p>
            <a:pPr lvl="1"/>
            <a:r>
              <a:rPr lang="ja-JP" altLang="en-US" u="sng" dirty="0"/>
              <a:t>小口現金</a:t>
            </a:r>
            <a:r>
              <a:rPr lang="ja-JP" altLang="en-US" u="sng" dirty="0" smtClean="0"/>
              <a:t>　 </a:t>
            </a:r>
            <a:r>
              <a:rPr lang="en-US" altLang="ja-JP" u="sng" dirty="0" smtClean="0"/>
              <a:t>500	</a:t>
            </a:r>
            <a:r>
              <a:rPr lang="ja-JP" altLang="en-US" u="sng" dirty="0" smtClean="0"/>
              <a:t>／</a:t>
            </a:r>
            <a:r>
              <a:rPr lang="en-US" altLang="ja-JP" u="sng" dirty="0" smtClean="0"/>
              <a:t>	</a:t>
            </a:r>
            <a:r>
              <a:rPr lang="ja-JP" altLang="en-US" u="sng" dirty="0"/>
              <a:t>当座預金</a:t>
            </a:r>
            <a:r>
              <a:rPr lang="ja-JP" altLang="en-US" u="sng" dirty="0" smtClean="0"/>
              <a:t>　</a:t>
            </a:r>
            <a:r>
              <a:rPr lang="en-US" altLang="ja-JP" u="sng" dirty="0" smtClean="0"/>
              <a:t>500</a:t>
            </a:r>
            <a:endParaRPr lang="en-US" altLang="ja-JP" u="sng" dirty="0"/>
          </a:p>
          <a:p>
            <a:pPr lvl="1"/>
            <a:r>
              <a:rPr lang="ja-JP" altLang="en-US" dirty="0" smtClean="0"/>
              <a:t>「小口現金」勘定も現金勘定の一種なので，資産項目として扱う。</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38</a:t>
            </a:fld>
            <a:endParaRPr kumimoji="1" lang="ja-JP" altLang="en-US"/>
          </a:p>
        </p:txBody>
      </p:sp>
    </p:spTree>
    <p:extLst>
      <p:ext uri="{BB962C8B-B14F-4D97-AF65-F5344CB8AC3E}">
        <p14:creationId xmlns:p14="http://schemas.microsoft.com/office/powerpoint/2010/main" val="11488991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22</a:t>
            </a:r>
            <a:r>
              <a:rPr kumimoji="1" lang="ja-JP" altLang="en-US" dirty="0" smtClean="0"/>
              <a:t>　小口現金の支出</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小口現金を小口現金係が支出しても，いちいち帳簿をつけるわけではない。そもそも，その作業をまとめるための仕組みが小口現金。</a:t>
            </a:r>
            <a:endParaRPr lang="en-US" altLang="ja-JP" dirty="0" smtClean="0"/>
          </a:p>
          <a:p>
            <a:r>
              <a:rPr lang="ja-JP" altLang="en-US" dirty="0" smtClean="0"/>
              <a:t>小口現金係が文房具代</a:t>
            </a:r>
            <a:r>
              <a:rPr lang="en-US" altLang="ja-JP" dirty="0" smtClean="0"/>
              <a:t>100</a:t>
            </a:r>
            <a:r>
              <a:rPr lang="ja-JP" altLang="en-US" dirty="0" smtClean="0"/>
              <a:t>円とお茶菓子</a:t>
            </a:r>
            <a:r>
              <a:rPr lang="en-US" altLang="ja-JP" dirty="0" smtClean="0"/>
              <a:t>200</a:t>
            </a:r>
            <a:r>
              <a:rPr lang="ja-JP" altLang="en-US" dirty="0" smtClean="0"/>
              <a:t>円を小口現金で支払った。</a:t>
            </a:r>
            <a:endParaRPr lang="en-US" altLang="ja-JP" dirty="0" smtClean="0"/>
          </a:p>
          <a:p>
            <a:pPr lvl="1"/>
            <a:r>
              <a:rPr lang="ja-JP" altLang="en-US" u="sng" dirty="0" smtClean="0"/>
              <a:t>　仕訳無し　</a:t>
            </a:r>
            <a:r>
              <a:rPr lang="en-US" altLang="ja-JP" u="sng" dirty="0" smtClean="0">
                <a:solidFill>
                  <a:schemeClr val="bg1"/>
                </a:solidFill>
              </a:rPr>
              <a:t>I</a:t>
            </a:r>
            <a:endParaRPr lang="en-US" altLang="ja-JP" u="sng" dirty="0">
              <a:solidFill>
                <a:schemeClr val="bg1"/>
              </a:solidFill>
            </a:endParaRPr>
          </a:p>
          <a:p>
            <a:pPr lvl="1"/>
            <a:r>
              <a:rPr lang="ja-JP" altLang="en-US" dirty="0" smtClean="0"/>
              <a:t>本来なら，文房具やコピー紙などは，費用項目である「消耗品費」に該当。また，お茶菓子など重要性の低いものは「雑費」という費用項目で処理。</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39</a:t>
            </a:fld>
            <a:endParaRPr kumimoji="1" lang="ja-JP" altLang="en-US"/>
          </a:p>
        </p:txBody>
      </p:sp>
    </p:spTree>
    <p:extLst>
      <p:ext uri="{BB962C8B-B14F-4D97-AF65-F5344CB8AC3E}">
        <p14:creationId xmlns:p14="http://schemas.microsoft.com/office/powerpoint/2010/main" val="8640198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23</a:t>
            </a:r>
            <a:r>
              <a:rPr kumimoji="1" lang="ja-JP" altLang="en-US" dirty="0" smtClean="0"/>
              <a:t>　小口現金の報告</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小口現金係は定期的に支出の内訳を報告しなければならない。報告に応じて，内容を帳簿に記入するための仕訳をきる。</a:t>
            </a:r>
            <a:endParaRPr lang="en-US" altLang="ja-JP" dirty="0" smtClean="0"/>
          </a:p>
          <a:p>
            <a:r>
              <a:rPr lang="ja-JP" altLang="en-US" dirty="0" smtClean="0"/>
              <a:t>小口現金係より，文房具代</a:t>
            </a:r>
            <a:r>
              <a:rPr lang="en-US" altLang="ja-JP" dirty="0" smtClean="0"/>
              <a:t>100</a:t>
            </a:r>
            <a:r>
              <a:rPr lang="ja-JP" altLang="en-US" dirty="0" smtClean="0"/>
              <a:t>円とお茶菓子</a:t>
            </a:r>
            <a:r>
              <a:rPr lang="en-US" altLang="ja-JP" dirty="0" smtClean="0"/>
              <a:t>200</a:t>
            </a:r>
            <a:r>
              <a:rPr lang="ja-JP" altLang="en-US" dirty="0" smtClean="0"/>
              <a:t>円を小口現金で支払ったとの報告を受けた。</a:t>
            </a:r>
            <a:endParaRPr lang="en-US" altLang="ja-JP" dirty="0" smtClean="0"/>
          </a:p>
          <a:p>
            <a:pPr lvl="1"/>
            <a:r>
              <a:rPr lang="ja-JP" altLang="en-US" u="sng" dirty="0" smtClean="0"/>
              <a:t>消耗品費　</a:t>
            </a:r>
            <a:r>
              <a:rPr lang="en-US" altLang="ja-JP" u="sng" dirty="0"/>
              <a:t>1</a:t>
            </a:r>
            <a:r>
              <a:rPr lang="en-US" altLang="ja-JP" u="sng" dirty="0" smtClean="0"/>
              <a:t>00	</a:t>
            </a:r>
            <a:r>
              <a:rPr lang="en-US" altLang="ja-JP" u="sng" dirty="0"/>
              <a:t>	</a:t>
            </a:r>
            <a:r>
              <a:rPr lang="ja-JP" altLang="en-US" u="sng" dirty="0" smtClean="0"/>
              <a:t>／</a:t>
            </a:r>
            <a:r>
              <a:rPr lang="en-US" altLang="ja-JP" u="sng" dirty="0" smtClean="0"/>
              <a:t>	</a:t>
            </a:r>
            <a:r>
              <a:rPr lang="ja-JP" altLang="en-US" u="sng" dirty="0" smtClean="0"/>
              <a:t>小口現金</a:t>
            </a:r>
            <a:r>
              <a:rPr lang="ja-JP" altLang="en-US" u="sng" dirty="0"/>
              <a:t>　</a:t>
            </a:r>
            <a:r>
              <a:rPr lang="en-US" altLang="ja-JP" u="sng" dirty="0" smtClean="0"/>
              <a:t>300</a:t>
            </a:r>
            <a:br>
              <a:rPr lang="en-US" altLang="ja-JP" u="sng" dirty="0" smtClean="0"/>
            </a:br>
            <a:r>
              <a:rPr lang="ja-JP" altLang="en-US" u="sng" dirty="0" smtClean="0"/>
              <a:t>雑費　　　　</a:t>
            </a:r>
            <a:r>
              <a:rPr lang="en-US" altLang="ja-JP" u="sng" dirty="0" smtClean="0"/>
              <a:t>200</a:t>
            </a:r>
            <a:r>
              <a:rPr lang="ja-JP" altLang="en-US" u="sng" dirty="0" smtClean="0"/>
              <a:t>　　　　　　　　　　　　　　　　　　</a:t>
            </a:r>
            <a:r>
              <a:rPr lang="ja-JP" altLang="en-US" u="sng" dirty="0" smtClean="0">
                <a:solidFill>
                  <a:schemeClr val="bg1"/>
                </a:solidFill>
              </a:rPr>
              <a:t>｜</a:t>
            </a:r>
            <a:endParaRPr lang="en-US" altLang="ja-JP" u="sng" dirty="0" smtClean="0">
              <a:solidFill>
                <a:schemeClr val="bg1"/>
              </a:solidFill>
            </a:endParaRPr>
          </a:p>
          <a:p>
            <a:pPr lvl="1"/>
            <a:r>
              <a:rPr lang="ja-JP" altLang="en-US" dirty="0" smtClean="0"/>
              <a:t>費用は発生したら左側に記載。</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40</a:t>
            </a:fld>
            <a:endParaRPr kumimoji="1" lang="ja-JP" altLang="en-US"/>
          </a:p>
        </p:txBody>
      </p:sp>
    </p:spTree>
    <p:extLst>
      <p:ext uri="{BB962C8B-B14F-4D97-AF65-F5344CB8AC3E}">
        <p14:creationId xmlns:p14="http://schemas.microsoft.com/office/powerpoint/2010/main" val="34920346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24</a:t>
            </a:r>
            <a:r>
              <a:rPr kumimoji="1" lang="ja-JP" altLang="en-US" dirty="0" smtClean="0"/>
              <a:t>　小口現金の補給</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lnSpcReduction="10000"/>
          </a:bodyPr>
          <a:lstStyle/>
          <a:p>
            <a:r>
              <a:rPr lang="ja-JP" altLang="en-US" dirty="0" smtClean="0"/>
              <a:t>小口現金係の報告と同時に使った金額を補給する場合，小口現金を使ったという仕訳と，補給したという仕訳を省略できる。</a:t>
            </a:r>
            <a:endParaRPr lang="en-US" altLang="ja-JP" dirty="0" smtClean="0"/>
          </a:p>
          <a:p>
            <a:r>
              <a:rPr lang="ja-JP" altLang="en-US" dirty="0"/>
              <a:t>小口現金係より，文房具代</a:t>
            </a:r>
            <a:r>
              <a:rPr lang="en-US" altLang="ja-JP" dirty="0"/>
              <a:t>100</a:t>
            </a:r>
            <a:r>
              <a:rPr lang="ja-JP" altLang="en-US" dirty="0"/>
              <a:t>円とお茶菓子</a:t>
            </a:r>
            <a:r>
              <a:rPr lang="en-US" altLang="ja-JP" dirty="0"/>
              <a:t>200</a:t>
            </a:r>
            <a:r>
              <a:rPr lang="ja-JP" altLang="en-US" dirty="0"/>
              <a:t>円を小口現金で支払ったとの報告を受けた</a:t>
            </a:r>
            <a:r>
              <a:rPr lang="ja-JP" altLang="en-US" dirty="0" smtClean="0"/>
              <a:t>。なお，使用した分は小切手で補給した。</a:t>
            </a:r>
            <a:endParaRPr lang="en-US" altLang="ja-JP" dirty="0" smtClean="0"/>
          </a:p>
          <a:p>
            <a:pPr lvl="1"/>
            <a:r>
              <a:rPr lang="ja-JP" altLang="en-US" u="sng" dirty="0" smtClean="0"/>
              <a:t>消耗品費　</a:t>
            </a:r>
            <a:r>
              <a:rPr lang="en-US" altLang="ja-JP" u="sng" dirty="0"/>
              <a:t>1</a:t>
            </a:r>
            <a:r>
              <a:rPr lang="en-US" altLang="ja-JP" u="sng" dirty="0" smtClean="0"/>
              <a:t>00	</a:t>
            </a:r>
            <a:r>
              <a:rPr lang="en-US" altLang="ja-JP" u="sng" dirty="0"/>
              <a:t>	</a:t>
            </a:r>
            <a:r>
              <a:rPr lang="ja-JP" altLang="en-US" u="sng" dirty="0" smtClean="0"/>
              <a:t>／</a:t>
            </a:r>
            <a:r>
              <a:rPr lang="en-US" altLang="ja-JP" u="sng" dirty="0" smtClean="0"/>
              <a:t>	</a:t>
            </a:r>
            <a:r>
              <a:rPr lang="ja-JP" altLang="en-US" u="sng" dirty="0" smtClean="0"/>
              <a:t>小口現金</a:t>
            </a:r>
            <a:r>
              <a:rPr lang="ja-JP" altLang="en-US" u="sng" dirty="0"/>
              <a:t>　</a:t>
            </a:r>
            <a:r>
              <a:rPr lang="en-US" altLang="ja-JP" u="sng" dirty="0" smtClean="0"/>
              <a:t>300</a:t>
            </a:r>
            <a:br>
              <a:rPr lang="en-US" altLang="ja-JP" u="sng" dirty="0" smtClean="0"/>
            </a:br>
            <a:r>
              <a:rPr lang="ja-JP" altLang="en-US" u="sng" dirty="0" smtClean="0"/>
              <a:t>雑費　　　　</a:t>
            </a:r>
            <a:r>
              <a:rPr lang="en-US" altLang="ja-JP" u="sng" dirty="0" smtClean="0"/>
              <a:t>200</a:t>
            </a:r>
            <a:r>
              <a:rPr lang="ja-JP" altLang="en-US" u="sng" dirty="0" smtClean="0"/>
              <a:t>　　　　　　　　　　　　　　　　　　　</a:t>
            </a:r>
            <a:r>
              <a:rPr lang="ja-JP" altLang="en-US" u="sng" dirty="0" smtClean="0">
                <a:solidFill>
                  <a:schemeClr val="bg1"/>
                </a:solidFill>
              </a:rPr>
              <a:t>｜</a:t>
            </a:r>
            <a:endParaRPr lang="en-US" altLang="ja-JP" u="sng" dirty="0" smtClean="0">
              <a:solidFill>
                <a:schemeClr val="bg1"/>
              </a:solidFill>
            </a:endParaRPr>
          </a:p>
          <a:p>
            <a:pPr lvl="1"/>
            <a:r>
              <a:rPr lang="ja-JP" altLang="en-US" u="sng" dirty="0"/>
              <a:t>小口</a:t>
            </a:r>
            <a:r>
              <a:rPr lang="ja-JP" altLang="en-US" u="sng" dirty="0" smtClean="0"/>
              <a:t>現金　</a:t>
            </a:r>
            <a:r>
              <a:rPr lang="en-US" altLang="ja-JP" u="sng" dirty="0" smtClean="0"/>
              <a:t>300		</a:t>
            </a:r>
            <a:r>
              <a:rPr lang="ja-JP" altLang="en-US" u="sng" dirty="0" smtClean="0"/>
              <a:t>／</a:t>
            </a:r>
            <a:r>
              <a:rPr lang="en-US" altLang="ja-JP" u="sng" dirty="0" smtClean="0"/>
              <a:t>	</a:t>
            </a:r>
            <a:r>
              <a:rPr lang="ja-JP" altLang="en-US" u="sng" dirty="0" smtClean="0"/>
              <a:t>当座預金　</a:t>
            </a:r>
            <a:r>
              <a:rPr lang="en-US" altLang="ja-JP" u="sng" dirty="0" smtClean="0"/>
              <a:t>300</a:t>
            </a:r>
          </a:p>
          <a:p>
            <a:pPr marL="365760" lvl="1" indent="0">
              <a:buNone/>
            </a:pPr>
            <a:r>
              <a:rPr lang="ja-JP" altLang="en-US" dirty="0" smtClean="0"/>
              <a:t>　という仕訳を省略し，↓のようにしてよいということ。</a:t>
            </a:r>
            <a:endParaRPr lang="en-US" altLang="ja-JP" dirty="0"/>
          </a:p>
          <a:p>
            <a:pPr lvl="1"/>
            <a:r>
              <a:rPr lang="ja-JP" altLang="en-US" u="sng" dirty="0"/>
              <a:t>消耗品費　</a:t>
            </a:r>
            <a:r>
              <a:rPr lang="en-US" altLang="ja-JP" u="sng" dirty="0"/>
              <a:t>100		</a:t>
            </a:r>
            <a:r>
              <a:rPr lang="ja-JP" altLang="en-US" u="sng" dirty="0"/>
              <a:t>／</a:t>
            </a:r>
            <a:r>
              <a:rPr lang="en-US" altLang="ja-JP" u="sng" dirty="0"/>
              <a:t>	</a:t>
            </a:r>
            <a:r>
              <a:rPr lang="ja-JP" altLang="en-US" u="sng" dirty="0"/>
              <a:t>当座預金　</a:t>
            </a:r>
            <a:r>
              <a:rPr lang="en-US" altLang="ja-JP" u="sng" dirty="0"/>
              <a:t>300</a:t>
            </a:r>
            <a:br>
              <a:rPr lang="en-US" altLang="ja-JP" u="sng" dirty="0"/>
            </a:br>
            <a:r>
              <a:rPr lang="ja-JP" altLang="en-US" u="sng" dirty="0"/>
              <a:t>雑費　　　　</a:t>
            </a:r>
            <a:r>
              <a:rPr lang="en-US" altLang="ja-JP" u="sng" dirty="0"/>
              <a:t>200</a:t>
            </a:r>
            <a:r>
              <a:rPr lang="ja-JP" altLang="en-US" u="sng" dirty="0"/>
              <a:t>　　　　　　　　　　　　　　　　　　　</a:t>
            </a:r>
            <a:r>
              <a:rPr lang="ja-JP" altLang="en-US" u="sng" dirty="0">
                <a:solidFill>
                  <a:schemeClr val="bg1"/>
                </a:solidFill>
              </a:rPr>
              <a:t>｜</a:t>
            </a:r>
            <a:endParaRPr lang="en-US" altLang="ja-JP" u="sng" dirty="0">
              <a:solidFill>
                <a:schemeClr val="bg1"/>
              </a:solidFill>
            </a:endParaRPr>
          </a:p>
          <a:p>
            <a:pPr lvl="1"/>
            <a:endParaRPr lang="en-US" altLang="ja-JP" u="sng"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41</a:t>
            </a:fld>
            <a:endParaRPr kumimoji="1" lang="ja-JP" altLang="en-US"/>
          </a:p>
        </p:txBody>
      </p:sp>
    </p:spTree>
    <p:extLst>
      <p:ext uri="{BB962C8B-B14F-4D97-AF65-F5344CB8AC3E}">
        <p14:creationId xmlns:p14="http://schemas.microsoft.com/office/powerpoint/2010/main" val="37565147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smtClean="0"/>
              <a:t>5</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3364843857"/>
              </p:ext>
            </p:extLst>
          </p:nvPr>
        </p:nvGraphicFramePr>
        <p:xfrm>
          <a:off x="4572000" y="4797152"/>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2976089586"/>
              </p:ext>
            </p:extLst>
          </p:nvPr>
        </p:nvGraphicFramePr>
        <p:xfrm>
          <a:off x="179512" y="2708920"/>
          <a:ext cx="3888432" cy="2376264"/>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小口現金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555751518"/>
              </p:ext>
            </p:extLst>
          </p:nvPr>
        </p:nvGraphicFramePr>
        <p:xfrm>
          <a:off x="4572000" y="2708920"/>
          <a:ext cx="3888432" cy="1782198"/>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消耗品費</a:t>
                      </a:r>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雑費</a:t>
                      </a:r>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kumimoji="1" lang="ja-JP" altLang="en-US" smtClean="0"/>
              <a:t>42</a:t>
            </a:fld>
            <a:endParaRPr kumimoji="1" lang="ja-JP" altLang="en-US"/>
          </a:p>
        </p:txBody>
      </p:sp>
    </p:spTree>
    <p:extLst>
      <p:ext uri="{BB962C8B-B14F-4D97-AF65-F5344CB8AC3E}">
        <p14:creationId xmlns:p14="http://schemas.microsoft.com/office/powerpoint/2010/main" val="1696682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normAutofit/>
          </a:bodyPr>
          <a:lstStyle/>
          <a:p>
            <a:pPr algn="r"/>
            <a:r>
              <a:rPr lang="ja-JP" altLang="en-US" dirty="0"/>
              <a:t>簿記からはじめる</a:t>
            </a:r>
            <a:r>
              <a:rPr lang="ja-JP" altLang="en-US" dirty="0" smtClean="0"/>
              <a:t>会計学</a:t>
            </a:r>
            <a:r>
              <a:rPr lang="en-US" altLang="ja-JP" dirty="0"/>
              <a:t/>
            </a:r>
            <a:br>
              <a:rPr lang="en-US" altLang="ja-JP" dirty="0"/>
            </a:br>
            <a:r>
              <a:rPr lang="ja-JP" altLang="en-US" dirty="0" smtClean="0"/>
              <a:t>第</a:t>
            </a:r>
            <a:r>
              <a:rPr lang="en-US" altLang="ja-JP" dirty="0" smtClean="0"/>
              <a:t>3</a:t>
            </a:r>
            <a:r>
              <a:rPr lang="ja-JP" altLang="en-US" dirty="0" smtClean="0"/>
              <a:t>回</a:t>
            </a:r>
            <a:endParaRPr kumimoji="1" lang="ja-JP" altLang="en-US" dirty="0"/>
          </a:p>
        </p:txBody>
      </p:sp>
      <p:sp>
        <p:nvSpPr>
          <p:cNvPr id="5" name="サブタイトル 4"/>
          <p:cNvSpPr>
            <a:spLocks noGrp="1"/>
          </p:cNvSpPr>
          <p:nvPr>
            <p:ph type="subTitle" idx="1"/>
          </p:nvPr>
        </p:nvSpPr>
        <p:spPr/>
        <p:txBody>
          <a:bodyPr>
            <a:normAutofit fontScale="92500"/>
          </a:bodyPr>
          <a:lstStyle/>
          <a:p>
            <a:pPr algn="r"/>
            <a:r>
              <a:rPr kumimoji="1" lang="ja-JP" altLang="en-US" dirty="0" smtClean="0"/>
              <a:t>甲南大学マネジメント創造</a:t>
            </a:r>
            <a:r>
              <a:rPr lang="ja-JP" altLang="en-US" dirty="0" smtClean="0"/>
              <a:t>学部　</a:t>
            </a:r>
            <a:r>
              <a:rPr kumimoji="1" lang="ja-JP" altLang="en-US" dirty="0" smtClean="0"/>
              <a:t>講師　新井康平</a:t>
            </a:r>
            <a:endParaRPr kumimoji="1" lang="ja-JP" altLang="en-US" dirty="0"/>
          </a:p>
        </p:txBody>
      </p:sp>
      <p:sp>
        <p:nvSpPr>
          <p:cNvPr id="6" name="サブタイトル 4"/>
          <p:cNvSpPr txBox="1">
            <a:spLocks/>
          </p:cNvSpPr>
          <p:nvPr/>
        </p:nvSpPr>
        <p:spPr>
          <a:xfrm>
            <a:off x="2362200" y="116632"/>
            <a:ext cx="6705600" cy="6858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1"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1"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1"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1"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1"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1"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1"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1" sz="1800" kern="1200" baseline="0">
                <a:solidFill>
                  <a:schemeClr val="tx1"/>
                </a:solidFill>
                <a:latin typeface="+mn-lt"/>
                <a:ea typeface="+mn-ea"/>
                <a:cs typeface="+mn-cs"/>
              </a:defRPr>
            </a:lvl9pPr>
          </a:lstStyle>
          <a:p>
            <a:pPr algn="r"/>
            <a:r>
              <a:rPr lang="en-US" altLang="ja-JP" dirty="0" smtClean="0"/>
              <a:t>2012/4/11. mail: arai@center.konan-u.ac.jp</a:t>
            </a:r>
            <a:endParaRPr lang="ja-JP" altLang="en-US" dirty="0"/>
          </a:p>
        </p:txBody>
      </p:sp>
      <p:sp>
        <p:nvSpPr>
          <p:cNvPr id="2" name="スライド番号プレースホルダー 1"/>
          <p:cNvSpPr>
            <a:spLocks noGrp="1"/>
          </p:cNvSpPr>
          <p:nvPr>
            <p:ph type="sldNum" sz="quarter" idx="12"/>
          </p:nvPr>
        </p:nvSpPr>
        <p:spPr/>
        <p:txBody>
          <a:bodyPr/>
          <a:lstStyle/>
          <a:p>
            <a:fld id="{C84104EB-AF9B-4A05-B748-F20822902FB3}" type="slidenum">
              <a:rPr kumimoji="1" lang="ja-JP" altLang="en-US" smtClean="0"/>
              <a:t>43</a:t>
            </a:fld>
            <a:endParaRPr kumimoji="1" lang="ja-JP" altLang="en-US"/>
          </a:p>
        </p:txBody>
      </p:sp>
    </p:spTree>
    <p:extLst>
      <p:ext uri="{BB962C8B-B14F-4D97-AF65-F5344CB8AC3E}">
        <p14:creationId xmlns:p14="http://schemas.microsoft.com/office/powerpoint/2010/main" val="27164104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kumimoji="1" lang="en-US" altLang="ja-JP" dirty="0" smtClean="0"/>
              <a:t>25</a:t>
            </a:r>
            <a:r>
              <a:rPr kumimoji="1" lang="ja-JP" altLang="en-US" dirty="0" smtClean="0"/>
              <a:t>　約束手形の振り出し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lnSpcReduction="10000"/>
          </a:bodyPr>
          <a:lstStyle/>
          <a:p>
            <a:r>
              <a:rPr lang="ja-JP" altLang="en-US" dirty="0" smtClean="0"/>
              <a:t>小切手はいつでも現金化されてしまうが，約束手形は「いつまでにいくら支払う」という約束のうえ相手に渡すことが出来るもの。この手形は当座預金から現金化される。</a:t>
            </a:r>
            <a:endParaRPr lang="en-US" altLang="ja-JP" dirty="0" smtClean="0"/>
          </a:p>
          <a:p>
            <a:r>
              <a:rPr lang="ja-JP" altLang="en-US" dirty="0" smtClean="0"/>
              <a:t>商品</a:t>
            </a:r>
            <a:r>
              <a:rPr lang="en-US" altLang="ja-JP" dirty="0" smtClean="0"/>
              <a:t>100</a:t>
            </a:r>
            <a:r>
              <a:rPr lang="ja-JP" altLang="en-US" dirty="0" smtClean="0"/>
              <a:t>円を仕入れ，約束手形を振り出した。</a:t>
            </a:r>
            <a:endParaRPr lang="en-US" altLang="ja-JP" dirty="0" smtClean="0"/>
          </a:p>
          <a:p>
            <a:pPr lvl="1"/>
            <a:r>
              <a:rPr lang="ja-JP" altLang="en-US" u="sng" dirty="0"/>
              <a:t>仕入</a:t>
            </a:r>
            <a:r>
              <a:rPr lang="ja-JP" altLang="en-US" u="sng" dirty="0" smtClean="0"/>
              <a:t>　</a:t>
            </a:r>
            <a:r>
              <a:rPr lang="en-US" altLang="ja-JP" u="sng" dirty="0" smtClean="0"/>
              <a:t>100	</a:t>
            </a:r>
            <a:r>
              <a:rPr lang="ja-JP" altLang="en-US" u="sng" dirty="0" smtClean="0"/>
              <a:t>／</a:t>
            </a:r>
            <a:r>
              <a:rPr lang="en-US" altLang="ja-JP" u="sng" dirty="0" smtClean="0"/>
              <a:t>	</a:t>
            </a:r>
            <a:r>
              <a:rPr lang="ja-JP" altLang="en-US" u="sng" dirty="0" smtClean="0"/>
              <a:t>支払手形　</a:t>
            </a:r>
            <a:r>
              <a:rPr lang="en-US" altLang="ja-JP" u="sng" dirty="0" smtClean="0"/>
              <a:t>100</a:t>
            </a:r>
          </a:p>
          <a:p>
            <a:pPr lvl="1"/>
            <a:r>
              <a:rPr lang="ja-JP" altLang="en-US" dirty="0" smtClean="0"/>
              <a:t>「支払手形」勘定は，将来の支払い義務であるため負債項目。</a:t>
            </a:r>
            <a:endParaRPr lang="en-US" altLang="ja-JP" dirty="0" smtClean="0"/>
          </a:p>
          <a:p>
            <a:r>
              <a:rPr lang="ja-JP" altLang="en-US" dirty="0" smtClean="0"/>
              <a:t>期日が来たので，当座預金から約束手形分が引き出された。</a:t>
            </a:r>
            <a:endParaRPr lang="en-US" altLang="ja-JP" dirty="0"/>
          </a:p>
          <a:p>
            <a:pPr lvl="1"/>
            <a:r>
              <a:rPr lang="ja-JP" altLang="en-US" u="sng" dirty="0"/>
              <a:t>支払手形　</a:t>
            </a:r>
            <a:r>
              <a:rPr lang="en-US" altLang="ja-JP" u="sng" dirty="0"/>
              <a:t>100	</a:t>
            </a:r>
            <a:r>
              <a:rPr lang="ja-JP" altLang="en-US" u="sng" dirty="0"/>
              <a:t>／</a:t>
            </a:r>
            <a:r>
              <a:rPr lang="en-US" altLang="ja-JP" u="sng" dirty="0"/>
              <a:t>	</a:t>
            </a:r>
            <a:r>
              <a:rPr lang="ja-JP" altLang="en-US" u="sng" dirty="0" smtClean="0"/>
              <a:t>当座預金</a:t>
            </a:r>
            <a:r>
              <a:rPr lang="ja-JP" altLang="en-US" u="sng" dirty="0"/>
              <a:t>　</a:t>
            </a:r>
            <a:r>
              <a:rPr lang="en-US" altLang="ja-JP" u="sng" dirty="0"/>
              <a:t>100</a:t>
            </a:r>
            <a:endParaRPr lang="en-US" altLang="ja-JP" dirty="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44</a:t>
            </a:fld>
            <a:endParaRPr kumimoji="1" lang="ja-JP" altLang="en-US"/>
          </a:p>
        </p:txBody>
      </p:sp>
    </p:spTree>
    <p:extLst>
      <p:ext uri="{BB962C8B-B14F-4D97-AF65-F5344CB8AC3E}">
        <p14:creationId xmlns:p14="http://schemas.microsoft.com/office/powerpoint/2010/main" val="20073506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kumimoji="1" lang="en-US" altLang="ja-JP" dirty="0" smtClean="0"/>
              <a:t>26</a:t>
            </a:r>
            <a:r>
              <a:rPr kumimoji="1" lang="ja-JP" altLang="en-US" dirty="0" smtClean="0"/>
              <a:t>　約束手形の受け取</a:t>
            </a:r>
            <a:r>
              <a:rPr lang="ja-JP" altLang="en-US" dirty="0"/>
              <a:t>り</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a:t>約束手形</a:t>
            </a:r>
            <a:r>
              <a:rPr lang="ja-JP" altLang="en-US" dirty="0" smtClean="0"/>
              <a:t>を受け取ったときには，資産項目である「受取手形」勘定で処理する。</a:t>
            </a:r>
            <a:endParaRPr lang="en-US" altLang="ja-JP" dirty="0" smtClean="0"/>
          </a:p>
          <a:p>
            <a:r>
              <a:rPr lang="ja-JP" altLang="en-US" dirty="0" smtClean="0"/>
              <a:t>商品</a:t>
            </a:r>
            <a:r>
              <a:rPr lang="en-US" altLang="ja-JP" dirty="0"/>
              <a:t>2</a:t>
            </a:r>
            <a:r>
              <a:rPr lang="en-US" altLang="ja-JP" dirty="0" smtClean="0"/>
              <a:t>00</a:t>
            </a:r>
            <a:r>
              <a:rPr lang="ja-JP" altLang="en-US" dirty="0" smtClean="0"/>
              <a:t>円を売り上げ，約束手形を受け取った。</a:t>
            </a:r>
            <a:endParaRPr lang="en-US" altLang="ja-JP" dirty="0" smtClean="0"/>
          </a:p>
          <a:p>
            <a:pPr lvl="1"/>
            <a:r>
              <a:rPr lang="ja-JP" altLang="en-US" u="sng" dirty="0" smtClean="0"/>
              <a:t>受取手形　</a:t>
            </a:r>
            <a:r>
              <a:rPr lang="en-US" altLang="ja-JP" u="sng" dirty="0"/>
              <a:t>2</a:t>
            </a:r>
            <a:r>
              <a:rPr lang="en-US" altLang="ja-JP" u="sng" dirty="0" smtClean="0"/>
              <a:t>00	</a:t>
            </a:r>
            <a:r>
              <a:rPr lang="ja-JP" altLang="en-US" u="sng" dirty="0" smtClean="0"/>
              <a:t>／</a:t>
            </a:r>
            <a:r>
              <a:rPr lang="en-US" altLang="ja-JP" u="sng" dirty="0" smtClean="0"/>
              <a:t>	</a:t>
            </a:r>
            <a:r>
              <a:rPr lang="ja-JP" altLang="en-US" u="sng" dirty="0"/>
              <a:t>売上</a:t>
            </a:r>
            <a:r>
              <a:rPr lang="ja-JP" altLang="en-US" u="sng" dirty="0" smtClean="0"/>
              <a:t>　</a:t>
            </a:r>
            <a:r>
              <a:rPr lang="en-US" altLang="ja-JP" u="sng" dirty="0" smtClean="0"/>
              <a:t>200</a:t>
            </a:r>
            <a:endParaRPr lang="en-US" altLang="ja-JP" dirty="0" smtClean="0"/>
          </a:p>
          <a:p>
            <a:r>
              <a:rPr lang="ja-JP" altLang="en-US" dirty="0" smtClean="0"/>
              <a:t>約束手形</a:t>
            </a:r>
            <a:r>
              <a:rPr lang="en-US" altLang="ja-JP" dirty="0" smtClean="0"/>
              <a:t>200</a:t>
            </a:r>
            <a:r>
              <a:rPr lang="ja-JP" altLang="en-US" dirty="0" smtClean="0"/>
              <a:t>円について，期日になったので銀行に持っていき，現金をうけとった（教科書ではそのまま当座預金口座に振り込んでいますが）。</a:t>
            </a:r>
            <a:endParaRPr lang="en-US" altLang="ja-JP" dirty="0"/>
          </a:p>
          <a:p>
            <a:pPr lvl="1"/>
            <a:r>
              <a:rPr lang="ja-JP" altLang="en-US" u="sng" dirty="0" smtClean="0"/>
              <a:t>現金</a:t>
            </a:r>
            <a:r>
              <a:rPr lang="ja-JP" altLang="en-US" u="sng" dirty="0"/>
              <a:t>　</a:t>
            </a:r>
            <a:r>
              <a:rPr lang="en-US" altLang="ja-JP" u="sng" dirty="0" smtClean="0"/>
              <a:t>200</a:t>
            </a:r>
            <a:r>
              <a:rPr lang="en-US" altLang="ja-JP" u="sng" dirty="0"/>
              <a:t>	</a:t>
            </a:r>
            <a:r>
              <a:rPr lang="ja-JP" altLang="en-US" u="sng" dirty="0"/>
              <a:t>／</a:t>
            </a:r>
            <a:r>
              <a:rPr lang="en-US" altLang="ja-JP" u="sng" dirty="0"/>
              <a:t>	</a:t>
            </a:r>
            <a:r>
              <a:rPr lang="ja-JP" altLang="en-US" u="sng" dirty="0" smtClean="0"/>
              <a:t>受取手形</a:t>
            </a:r>
            <a:r>
              <a:rPr lang="ja-JP" altLang="en-US" u="sng" dirty="0"/>
              <a:t>　</a:t>
            </a:r>
            <a:r>
              <a:rPr lang="en-US" altLang="ja-JP" u="sng" dirty="0"/>
              <a:t>2</a:t>
            </a:r>
            <a:r>
              <a:rPr lang="en-US" altLang="ja-JP" u="sng" dirty="0" smtClean="0"/>
              <a:t>00</a:t>
            </a:r>
            <a:endParaRPr lang="en-US" altLang="ja-JP" dirty="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45</a:t>
            </a:fld>
            <a:endParaRPr kumimoji="1" lang="ja-JP" altLang="en-US"/>
          </a:p>
        </p:txBody>
      </p:sp>
    </p:spTree>
    <p:extLst>
      <p:ext uri="{BB962C8B-B14F-4D97-AF65-F5344CB8AC3E}">
        <p14:creationId xmlns:p14="http://schemas.microsoft.com/office/powerpoint/2010/main" val="4905207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kumimoji="1" lang="en-US" altLang="ja-JP" dirty="0" smtClean="0"/>
              <a:t>27</a:t>
            </a:r>
            <a:r>
              <a:rPr kumimoji="1" lang="ja-JP" altLang="en-US" dirty="0" smtClean="0"/>
              <a:t>　為替手形の振り出し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ある人（</a:t>
            </a:r>
            <a:r>
              <a:rPr lang="en-US" altLang="ja-JP" dirty="0" smtClean="0"/>
              <a:t>A</a:t>
            </a:r>
            <a:r>
              <a:rPr lang="ja-JP" altLang="en-US" dirty="0" smtClean="0"/>
              <a:t>）に買掛金があり，別のある人（</a:t>
            </a:r>
            <a:r>
              <a:rPr lang="en-US" altLang="ja-JP" dirty="0" smtClean="0"/>
              <a:t>B</a:t>
            </a:r>
            <a:r>
              <a:rPr lang="ja-JP" altLang="en-US" dirty="0" smtClean="0"/>
              <a:t>）に売掛金があるようなとき，取引を省略するために，</a:t>
            </a:r>
            <a:r>
              <a:rPr lang="en-US" altLang="ja-JP" dirty="0" smtClean="0"/>
              <a:t>B</a:t>
            </a:r>
            <a:r>
              <a:rPr lang="ja-JP" altLang="en-US" dirty="0" err="1" smtClean="0"/>
              <a:t>さんに</a:t>
            </a:r>
            <a:r>
              <a:rPr lang="en-US" altLang="ja-JP" dirty="0" smtClean="0"/>
              <a:t>A</a:t>
            </a:r>
            <a:r>
              <a:rPr lang="ja-JP" altLang="en-US" dirty="0" err="1" smtClean="0"/>
              <a:t>さん</a:t>
            </a:r>
            <a:r>
              <a:rPr lang="ja-JP" altLang="en-US" dirty="0" smtClean="0"/>
              <a:t>への支払いをお願いする証券を「為替手形」（かわせてがた）と呼ぶ。</a:t>
            </a:r>
            <a:endParaRPr lang="en-US" altLang="ja-JP" dirty="0" smtClean="0"/>
          </a:p>
          <a:p>
            <a:pPr lvl="1"/>
            <a:r>
              <a:rPr lang="ja-JP" altLang="en-US" dirty="0" smtClean="0"/>
              <a:t>代わりに支払う人：名宛人</a:t>
            </a:r>
            <a:endParaRPr lang="en-US" altLang="ja-JP" dirty="0" smtClean="0"/>
          </a:p>
          <a:p>
            <a:pPr lvl="2"/>
            <a:r>
              <a:rPr lang="ja-JP" altLang="en-US" dirty="0" smtClean="0"/>
              <a:t>名宛人が，支払いを了承することを引き受けるという。</a:t>
            </a:r>
            <a:endParaRPr lang="en-US" altLang="ja-JP" dirty="0" smtClean="0"/>
          </a:p>
          <a:p>
            <a:pPr lvl="1"/>
            <a:r>
              <a:rPr lang="ja-JP" altLang="en-US" dirty="0" smtClean="0"/>
              <a:t>為替手形を振り出す人：振出人</a:t>
            </a:r>
            <a:endParaRPr lang="en-US" altLang="ja-JP" dirty="0" smtClean="0"/>
          </a:p>
          <a:p>
            <a:pPr lvl="1"/>
            <a:r>
              <a:rPr lang="ja-JP" altLang="en-US" dirty="0"/>
              <a:t>代わり</a:t>
            </a:r>
            <a:r>
              <a:rPr lang="ja-JP" altLang="en-US" dirty="0" smtClean="0"/>
              <a:t>の人に支払ってもらう人：受取人（指図人）</a:t>
            </a:r>
            <a:endParaRPr lang="en-US" altLang="ja-JP" dirty="0" smtClean="0"/>
          </a:p>
          <a:p>
            <a:pPr lvl="2"/>
            <a:r>
              <a:rPr lang="ja-JP" altLang="en-US" dirty="0" smtClean="0"/>
              <a:t>誰に支払いを受けるのかということを「指図」されるため。</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46</a:t>
            </a:fld>
            <a:endParaRPr kumimoji="1" lang="ja-JP" altLang="en-US"/>
          </a:p>
        </p:txBody>
      </p:sp>
    </p:spTree>
    <p:extLst>
      <p:ext uri="{BB962C8B-B14F-4D97-AF65-F5344CB8AC3E}">
        <p14:creationId xmlns:p14="http://schemas.microsoft.com/office/powerpoint/2010/main" val="36602608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kumimoji="1" lang="en-US" altLang="ja-JP" dirty="0" smtClean="0"/>
              <a:t>27</a:t>
            </a:r>
            <a:r>
              <a:rPr kumimoji="1" lang="ja-JP" altLang="en-US" dirty="0" smtClean="0"/>
              <a:t>　為替手形の振り出し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a:t>ゴエモン商店</a:t>
            </a:r>
            <a:r>
              <a:rPr lang="ja-JP" altLang="en-US" dirty="0" smtClean="0"/>
              <a:t>は，クロキチ商店に対する買掛金</a:t>
            </a:r>
            <a:r>
              <a:rPr lang="en-US" altLang="ja-JP" dirty="0" smtClean="0"/>
              <a:t>100</a:t>
            </a:r>
            <a:r>
              <a:rPr lang="ja-JP" altLang="en-US" dirty="0" smtClean="0"/>
              <a:t>円を支払うため，売掛金があるシロミ商店を名宛人とする為替手形を振り出し，シロミ商店の引き受けを得てクロキチ商店に渡した。（自分はゴエモン商店）</a:t>
            </a:r>
            <a:endParaRPr lang="en-US" altLang="ja-JP" dirty="0" smtClean="0"/>
          </a:p>
          <a:p>
            <a:pPr lvl="1"/>
            <a:r>
              <a:rPr lang="ja-JP" altLang="en-US" u="sng" dirty="0" smtClean="0"/>
              <a:t>買掛金　</a:t>
            </a:r>
            <a:r>
              <a:rPr lang="en-US" altLang="ja-JP" u="sng" dirty="0" smtClean="0"/>
              <a:t>100	</a:t>
            </a:r>
            <a:r>
              <a:rPr lang="ja-JP" altLang="en-US" u="sng" dirty="0" smtClean="0"/>
              <a:t>／</a:t>
            </a:r>
            <a:r>
              <a:rPr lang="en-US" altLang="ja-JP" u="sng" dirty="0" smtClean="0"/>
              <a:t>	</a:t>
            </a:r>
            <a:r>
              <a:rPr lang="ja-JP" altLang="en-US" u="sng" dirty="0" smtClean="0"/>
              <a:t>売掛金　</a:t>
            </a:r>
            <a:r>
              <a:rPr lang="en-US" altLang="ja-JP" u="sng" dirty="0" smtClean="0"/>
              <a:t>100</a:t>
            </a:r>
          </a:p>
          <a:p>
            <a:pPr lvl="1"/>
            <a:r>
              <a:rPr lang="ja-JP" altLang="en-US" dirty="0" smtClean="0"/>
              <a:t>手形を渡しても，手形に関連する勘定科目は登場しない点に注意。</a:t>
            </a:r>
            <a:endParaRPr lang="en-US" altLang="ja-JP" dirty="0" smtClean="0"/>
          </a:p>
          <a:p>
            <a:pPr lvl="1"/>
            <a:r>
              <a:rPr lang="ja-JP" altLang="en-US" dirty="0"/>
              <a:t>なお</a:t>
            </a:r>
            <a:r>
              <a:rPr lang="ja-JP" altLang="en-US" dirty="0" smtClean="0"/>
              <a:t>，クロキチ商店とシロミ商店の実際の現金のやり取りは，ゴエモン商店に関係ないので，仕訳はない。</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47</a:t>
            </a:fld>
            <a:endParaRPr kumimoji="1" lang="ja-JP" altLang="en-US"/>
          </a:p>
        </p:txBody>
      </p:sp>
    </p:spTree>
    <p:extLst>
      <p:ext uri="{BB962C8B-B14F-4D97-AF65-F5344CB8AC3E}">
        <p14:creationId xmlns:p14="http://schemas.microsoft.com/office/powerpoint/2010/main" val="201215366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kumimoji="1" lang="en-US" altLang="ja-JP" dirty="0" smtClean="0"/>
              <a:t>28</a:t>
            </a:r>
            <a:r>
              <a:rPr kumimoji="1" lang="ja-JP" altLang="en-US" dirty="0" smtClean="0"/>
              <a:t>　為替手形の受け取り</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クロキチ商店は，ゴエモン商店に対する売掛金</a:t>
            </a:r>
            <a:r>
              <a:rPr lang="en-US" altLang="ja-JP" dirty="0" smtClean="0"/>
              <a:t>100</a:t>
            </a:r>
            <a:r>
              <a:rPr lang="ja-JP" altLang="en-US" dirty="0" smtClean="0"/>
              <a:t>円を，ゴエモン商店振り出し，シロミ商店を名宛人とする為替手形（シロミ商店引き受け有）で受け取った。（自分はクロキチ商店）</a:t>
            </a:r>
            <a:endParaRPr lang="en-US" altLang="ja-JP" dirty="0" smtClean="0"/>
          </a:p>
          <a:p>
            <a:pPr lvl="1"/>
            <a:r>
              <a:rPr lang="ja-JP" altLang="en-US" u="sng" dirty="0"/>
              <a:t>受取手形</a:t>
            </a:r>
            <a:r>
              <a:rPr lang="ja-JP" altLang="en-US" u="sng" dirty="0" smtClean="0"/>
              <a:t>　</a:t>
            </a:r>
            <a:r>
              <a:rPr lang="en-US" altLang="ja-JP" u="sng" dirty="0" smtClean="0"/>
              <a:t>100	</a:t>
            </a:r>
            <a:r>
              <a:rPr lang="ja-JP" altLang="en-US" u="sng" dirty="0" smtClean="0"/>
              <a:t>／</a:t>
            </a:r>
            <a:r>
              <a:rPr lang="en-US" altLang="ja-JP" u="sng" dirty="0" smtClean="0"/>
              <a:t>	</a:t>
            </a:r>
            <a:r>
              <a:rPr lang="ja-JP" altLang="en-US" u="sng" dirty="0" smtClean="0"/>
              <a:t>売掛金　</a:t>
            </a:r>
            <a:r>
              <a:rPr lang="en-US" altLang="ja-JP" u="sng" dirty="0" smtClean="0"/>
              <a:t>100</a:t>
            </a:r>
          </a:p>
          <a:p>
            <a:r>
              <a:rPr lang="ja-JP" altLang="en-US" dirty="0" smtClean="0"/>
              <a:t>この為替手形を銀行から自分の当座預金に送金してもらう形で受け取った。</a:t>
            </a:r>
            <a:endParaRPr lang="en-US" altLang="ja-JP" dirty="0" smtClean="0"/>
          </a:p>
          <a:p>
            <a:pPr lvl="1"/>
            <a:r>
              <a:rPr lang="ja-JP" altLang="en-US" u="sng" dirty="0"/>
              <a:t>当座預金</a:t>
            </a:r>
            <a:r>
              <a:rPr lang="ja-JP" altLang="en-US" u="sng" dirty="0" smtClean="0"/>
              <a:t>　</a:t>
            </a:r>
            <a:r>
              <a:rPr lang="en-US" altLang="ja-JP" u="sng" dirty="0" smtClean="0"/>
              <a:t>100	</a:t>
            </a:r>
            <a:r>
              <a:rPr lang="ja-JP" altLang="en-US" u="sng" dirty="0" smtClean="0"/>
              <a:t>／</a:t>
            </a:r>
            <a:r>
              <a:rPr lang="en-US" altLang="ja-JP" u="sng" dirty="0" smtClean="0"/>
              <a:t>	</a:t>
            </a:r>
            <a:r>
              <a:rPr lang="ja-JP" altLang="en-US" u="sng" dirty="0" smtClean="0"/>
              <a:t>受取手形　</a:t>
            </a:r>
            <a:r>
              <a:rPr lang="en-US" altLang="ja-JP" u="sng" dirty="0" smtClean="0"/>
              <a:t>100</a:t>
            </a:r>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48</a:t>
            </a:fld>
            <a:endParaRPr kumimoji="1" lang="ja-JP" altLang="en-US"/>
          </a:p>
        </p:txBody>
      </p:sp>
    </p:spTree>
    <p:extLst>
      <p:ext uri="{BB962C8B-B14F-4D97-AF65-F5344CB8AC3E}">
        <p14:creationId xmlns:p14="http://schemas.microsoft.com/office/powerpoint/2010/main" val="5454392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kumimoji="1" lang="en-US" altLang="ja-JP" dirty="0" smtClean="0"/>
              <a:t>29</a:t>
            </a:r>
            <a:r>
              <a:rPr kumimoji="1" lang="ja-JP" altLang="en-US" dirty="0" smtClean="0"/>
              <a:t>　為替手形の引き受け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シロミ商店は，ゴエモン商店に対する買掛金</a:t>
            </a:r>
            <a:r>
              <a:rPr lang="en-US" altLang="ja-JP" dirty="0" smtClean="0"/>
              <a:t>100</a:t>
            </a:r>
            <a:r>
              <a:rPr lang="ja-JP" altLang="en-US" dirty="0" smtClean="0"/>
              <a:t>円を，ゴエモン商店振り出し，クロキチ商店を指図人，シロミ商店を名宛人とする為替手形を引き受けた。（自分はシロミ商店）</a:t>
            </a:r>
            <a:endParaRPr lang="en-US" altLang="ja-JP" dirty="0" smtClean="0"/>
          </a:p>
          <a:p>
            <a:pPr lvl="1"/>
            <a:r>
              <a:rPr lang="ja-JP" altLang="en-US" u="sng" dirty="0"/>
              <a:t>買掛金</a:t>
            </a:r>
            <a:r>
              <a:rPr lang="ja-JP" altLang="en-US" u="sng" dirty="0" smtClean="0"/>
              <a:t>　</a:t>
            </a:r>
            <a:r>
              <a:rPr lang="en-US" altLang="ja-JP" u="sng" dirty="0" smtClean="0"/>
              <a:t>100	</a:t>
            </a:r>
            <a:r>
              <a:rPr lang="ja-JP" altLang="en-US" u="sng" dirty="0" smtClean="0"/>
              <a:t>／</a:t>
            </a:r>
            <a:r>
              <a:rPr lang="en-US" altLang="ja-JP" u="sng" dirty="0" smtClean="0"/>
              <a:t>	</a:t>
            </a:r>
            <a:r>
              <a:rPr lang="ja-JP" altLang="en-US" u="sng" dirty="0" smtClean="0"/>
              <a:t>支払手形　</a:t>
            </a:r>
            <a:r>
              <a:rPr lang="en-US" altLang="ja-JP" u="sng" dirty="0" smtClean="0"/>
              <a:t>100</a:t>
            </a:r>
          </a:p>
          <a:p>
            <a:r>
              <a:rPr lang="ja-JP" altLang="en-US" dirty="0" smtClean="0"/>
              <a:t>この為替手形を用いて，自分の当座預金から引き出された。</a:t>
            </a:r>
            <a:endParaRPr lang="en-US" altLang="ja-JP" dirty="0" smtClean="0"/>
          </a:p>
          <a:p>
            <a:pPr lvl="1"/>
            <a:r>
              <a:rPr lang="ja-JP" altLang="en-US" u="sng" dirty="0" smtClean="0"/>
              <a:t>支払手形　</a:t>
            </a:r>
            <a:r>
              <a:rPr lang="en-US" altLang="ja-JP" u="sng" dirty="0" smtClean="0"/>
              <a:t>100	</a:t>
            </a:r>
            <a:r>
              <a:rPr lang="ja-JP" altLang="en-US" u="sng" dirty="0" smtClean="0"/>
              <a:t>／</a:t>
            </a:r>
            <a:r>
              <a:rPr lang="en-US" altLang="ja-JP" u="sng" dirty="0" smtClean="0"/>
              <a:t>	</a:t>
            </a:r>
            <a:r>
              <a:rPr lang="ja-JP" altLang="en-US" u="sng" dirty="0"/>
              <a:t>当座</a:t>
            </a:r>
            <a:r>
              <a:rPr lang="ja-JP" altLang="en-US" u="sng" dirty="0" smtClean="0"/>
              <a:t>預金　</a:t>
            </a:r>
            <a:r>
              <a:rPr lang="en-US" altLang="ja-JP" u="sng" dirty="0" smtClean="0"/>
              <a:t>100</a:t>
            </a:r>
          </a:p>
          <a:p>
            <a:pPr lvl="1"/>
            <a:endParaRPr lang="en-US" altLang="ja-JP" u="sng" dirty="0"/>
          </a:p>
          <a:p>
            <a:r>
              <a:rPr lang="ja-JP" altLang="en-US" dirty="0" smtClean="0"/>
              <a:t>名称がややこしいので，</a:t>
            </a:r>
            <a:r>
              <a:rPr lang="en-US" altLang="ja-JP" dirty="0" smtClean="0"/>
              <a:t>p.68</a:t>
            </a:r>
            <a:r>
              <a:rPr lang="ja-JP" altLang="en-US" dirty="0" smtClean="0"/>
              <a:t>の上の表を確認。</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49</a:t>
            </a:fld>
            <a:endParaRPr kumimoji="1" lang="ja-JP" altLang="en-US"/>
          </a:p>
        </p:txBody>
      </p:sp>
    </p:spTree>
    <p:extLst>
      <p:ext uri="{BB962C8B-B14F-4D97-AF65-F5344CB8AC3E}">
        <p14:creationId xmlns:p14="http://schemas.microsoft.com/office/powerpoint/2010/main" val="26251928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30</a:t>
            </a:r>
            <a:r>
              <a:rPr kumimoji="1" lang="ja-JP" altLang="en-US" dirty="0" smtClean="0"/>
              <a:t>　約束手形の裏書き</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誰かから受け取った約束手形を，別の誰かへの支払いに用いることを裏書譲渡という。</a:t>
            </a:r>
            <a:endParaRPr lang="en-US" altLang="ja-JP" dirty="0" smtClean="0"/>
          </a:p>
          <a:p>
            <a:r>
              <a:rPr lang="ja-JP" altLang="en-US" dirty="0" smtClean="0"/>
              <a:t>ゴエモン商店は</a:t>
            </a:r>
            <a:r>
              <a:rPr lang="en-US" altLang="ja-JP" dirty="0" smtClean="0"/>
              <a:t>100</a:t>
            </a:r>
            <a:r>
              <a:rPr lang="ja-JP" altLang="en-US" dirty="0" smtClean="0"/>
              <a:t>円の仕入の対価として，シロミ商店から受け取っていた約束手形を裏書譲渡した。</a:t>
            </a:r>
            <a:endParaRPr lang="en-US" altLang="ja-JP" dirty="0" smtClean="0"/>
          </a:p>
          <a:p>
            <a:pPr lvl="1"/>
            <a:r>
              <a:rPr lang="ja-JP" altLang="en-US" u="sng" dirty="0"/>
              <a:t>仕入</a:t>
            </a:r>
            <a:r>
              <a:rPr lang="ja-JP" altLang="en-US" u="sng" dirty="0" smtClean="0"/>
              <a:t>　</a:t>
            </a:r>
            <a:r>
              <a:rPr lang="en-US" altLang="ja-JP" u="sng" dirty="0" smtClean="0"/>
              <a:t>100	</a:t>
            </a:r>
            <a:r>
              <a:rPr lang="ja-JP" altLang="en-US" u="sng" dirty="0" smtClean="0"/>
              <a:t>／</a:t>
            </a:r>
            <a:r>
              <a:rPr lang="en-US" altLang="ja-JP" u="sng" dirty="0" smtClean="0"/>
              <a:t>	</a:t>
            </a:r>
            <a:r>
              <a:rPr lang="ja-JP" altLang="en-US" u="sng" dirty="0"/>
              <a:t>受取</a:t>
            </a:r>
            <a:r>
              <a:rPr lang="ja-JP" altLang="en-US" u="sng" dirty="0" smtClean="0"/>
              <a:t>手形　</a:t>
            </a:r>
            <a:r>
              <a:rPr lang="en-US" altLang="ja-JP" u="sng" dirty="0" smtClean="0"/>
              <a:t>100</a:t>
            </a:r>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50</a:t>
            </a:fld>
            <a:endParaRPr kumimoji="1" lang="ja-JP" altLang="en-US"/>
          </a:p>
        </p:txBody>
      </p:sp>
    </p:spTree>
    <p:extLst>
      <p:ext uri="{BB962C8B-B14F-4D97-AF65-F5344CB8AC3E}">
        <p14:creationId xmlns:p14="http://schemas.microsoft.com/office/powerpoint/2010/main" val="36732827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31</a:t>
            </a:r>
            <a:r>
              <a:rPr kumimoji="1" lang="ja-JP" altLang="en-US" dirty="0" smtClean="0"/>
              <a:t>　約束手形の割り引き</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A</a:t>
            </a:r>
            <a:r>
              <a:rPr lang="ja-JP" altLang="en-US" dirty="0" err="1" smtClean="0"/>
              <a:t>さん</a:t>
            </a:r>
            <a:r>
              <a:rPr lang="ja-JP" altLang="en-US" dirty="0" smtClean="0"/>
              <a:t>から受け取った約束手形を，支払期日の前に銀行から現金化してもらうとき，手数料が取られる場合がある。これを手形の割り引きと呼ぶ。</a:t>
            </a:r>
            <a:endParaRPr lang="en-US" altLang="ja-JP" dirty="0" smtClean="0"/>
          </a:p>
          <a:p>
            <a:r>
              <a:rPr lang="ja-JP" altLang="en-US" dirty="0"/>
              <a:t>受け取って</a:t>
            </a:r>
            <a:r>
              <a:rPr lang="ja-JP" altLang="en-US" dirty="0" smtClean="0"/>
              <a:t>いた約束手形</a:t>
            </a:r>
            <a:r>
              <a:rPr lang="en-US" altLang="ja-JP" dirty="0" smtClean="0"/>
              <a:t>100</a:t>
            </a:r>
            <a:r>
              <a:rPr lang="ja-JP" altLang="en-US" dirty="0" smtClean="0"/>
              <a:t>円を，期日前に割り引き，割引料</a:t>
            </a:r>
            <a:r>
              <a:rPr lang="en-US" altLang="ja-JP" dirty="0" smtClean="0"/>
              <a:t>10</a:t>
            </a:r>
            <a:r>
              <a:rPr lang="ja-JP" altLang="en-US" dirty="0" smtClean="0"/>
              <a:t>円を差し引いた残額を当座預金に預け入れた。</a:t>
            </a:r>
            <a:endParaRPr lang="en-US" altLang="ja-JP" dirty="0" smtClean="0"/>
          </a:p>
          <a:p>
            <a:pPr lvl="1"/>
            <a:r>
              <a:rPr lang="ja-JP" altLang="en-US" u="sng" dirty="0" smtClean="0"/>
              <a:t>当座預金　　 </a:t>
            </a:r>
            <a:r>
              <a:rPr lang="en-US" altLang="ja-JP" u="sng" dirty="0" smtClean="0"/>
              <a:t>90	</a:t>
            </a:r>
            <a:r>
              <a:rPr lang="ja-JP" altLang="en-US" u="sng" dirty="0" smtClean="0"/>
              <a:t>／</a:t>
            </a:r>
            <a:r>
              <a:rPr lang="en-US" altLang="ja-JP" u="sng" dirty="0" smtClean="0"/>
              <a:t>	</a:t>
            </a:r>
            <a:r>
              <a:rPr lang="ja-JP" altLang="en-US" u="sng" dirty="0" smtClean="0"/>
              <a:t>受取手形　</a:t>
            </a:r>
            <a:r>
              <a:rPr lang="en-US" altLang="ja-JP" u="sng" dirty="0" smtClean="0"/>
              <a:t>100</a:t>
            </a:r>
            <a:br>
              <a:rPr lang="en-US" altLang="ja-JP" u="sng" dirty="0" smtClean="0"/>
            </a:br>
            <a:r>
              <a:rPr lang="ja-JP" altLang="en-US" u="sng" dirty="0" smtClean="0"/>
              <a:t>手形売却損　</a:t>
            </a:r>
            <a:r>
              <a:rPr lang="en-US" altLang="ja-JP" u="sng" dirty="0" smtClean="0"/>
              <a:t>10                                          </a:t>
            </a:r>
            <a:r>
              <a:rPr lang="ja-JP" altLang="en-US" u="sng" dirty="0" smtClean="0">
                <a:solidFill>
                  <a:schemeClr val="bg1"/>
                </a:solidFill>
              </a:rPr>
              <a:t>￥</a:t>
            </a:r>
            <a:endParaRPr lang="en-US" altLang="ja-JP" u="sng" dirty="0" smtClean="0">
              <a:solidFill>
                <a:schemeClr val="bg1"/>
              </a:solidFill>
            </a:endParaRPr>
          </a:p>
          <a:p>
            <a:pPr lvl="1"/>
            <a:r>
              <a:rPr lang="ja-JP" altLang="en-US" dirty="0" smtClean="0"/>
              <a:t>「手形売却損」勘定は費用項目であり，発生したら左側に書く。</a:t>
            </a:r>
            <a:endParaRPr lang="en-US" altLang="ja-JP" dirty="0" smtClean="0"/>
          </a:p>
          <a:p>
            <a:pPr marL="365760" lvl="1" indent="0">
              <a:buNone/>
            </a:pPr>
            <a:endParaRPr lang="en-US" altLang="ja-JP" u="sng"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t>51</a:t>
            </a:fld>
            <a:endParaRPr kumimoji="1" lang="ja-JP" altLang="en-US"/>
          </a:p>
        </p:txBody>
      </p:sp>
    </p:spTree>
    <p:extLst>
      <p:ext uri="{BB962C8B-B14F-4D97-AF65-F5344CB8AC3E}">
        <p14:creationId xmlns:p14="http://schemas.microsoft.com/office/powerpoint/2010/main" val="25003253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smtClean="0"/>
              <a:t>6</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2125388567"/>
              </p:ext>
            </p:extLst>
          </p:nvPr>
        </p:nvGraphicFramePr>
        <p:xfrm>
          <a:off x="4572000" y="4797152"/>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297482743"/>
              </p:ext>
            </p:extLst>
          </p:nvPr>
        </p:nvGraphicFramePr>
        <p:xfrm>
          <a:off x="179512" y="2708920"/>
          <a:ext cx="3888432" cy="2376264"/>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受取手形</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支払手形</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1995167476"/>
              </p:ext>
            </p:extLst>
          </p:nvPr>
        </p:nvGraphicFramePr>
        <p:xfrm>
          <a:off x="4572000" y="2708920"/>
          <a:ext cx="3888432" cy="1188132"/>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手形売却損</a:t>
                      </a:r>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kumimoji="1" lang="ja-JP" altLang="en-US" smtClean="0"/>
              <a:t>52</a:t>
            </a:fld>
            <a:endParaRPr kumimoji="1" lang="ja-JP" altLang="en-US"/>
          </a:p>
        </p:txBody>
      </p:sp>
    </p:spTree>
    <p:extLst>
      <p:ext uri="{BB962C8B-B14F-4D97-AF65-F5344CB8AC3E}">
        <p14:creationId xmlns:p14="http://schemas.microsoft.com/office/powerpoint/2010/main" val="271114485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4800" dirty="0" smtClean="0"/>
              <a:t>【</a:t>
            </a:r>
            <a:r>
              <a:rPr kumimoji="1" lang="ja-JP" altLang="en-US" sz="4800" dirty="0" smtClean="0"/>
              <a:t>演習</a:t>
            </a:r>
            <a:r>
              <a:rPr kumimoji="1" lang="en-US" altLang="ja-JP" sz="4800" dirty="0" smtClean="0"/>
              <a:t>】</a:t>
            </a:r>
            <a:endParaRPr kumimoji="1" lang="ja-JP" altLang="en-US" sz="4800" dirty="0"/>
          </a:p>
        </p:txBody>
      </p:sp>
      <p:sp>
        <p:nvSpPr>
          <p:cNvPr id="3" name="コンテンツ プレースホルダー 2"/>
          <p:cNvSpPr>
            <a:spLocks noGrp="1"/>
          </p:cNvSpPr>
          <p:nvPr>
            <p:ph idx="1"/>
          </p:nvPr>
        </p:nvSpPr>
        <p:spPr>
          <a:xfrm>
            <a:off x="612648" y="1600200"/>
            <a:ext cx="8153400" cy="4997152"/>
          </a:xfrm>
        </p:spPr>
        <p:txBody>
          <a:bodyPr>
            <a:normAutofit/>
          </a:bodyPr>
          <a:lstStyle/>
          <a:p>
            <a:endParaRPr lang="en-US" altLang="ja-JP" sz="4800" dirty="0" smtClean="0"/>
          </a:p>
          <a:p>
            <a:r>
              <a:rPr lang="ja-JP" altLang="en-US" sz="4800" dirty="0" smtClean="0"/>
              <a:t>教科書の問題</a:t>
            </a:r>
            <a:r>
              <a:rPr lang="en-US" altLang="ja-JP" sz="4800" dirty="0"/>
              <a:t/>
            </a:r>
            <a:br>
              <a:rPr lang="en-US" altLang="ja-JP" sz="4800" dirty="0"/>
            </a:br>
            <a:r>
              <a:rPr lang="en-US" altLang="ja-JP" sz="4800" dirty="0" smtClean="0"/>
              <a:t>6, 9, 12, 14, 16, 22</a:t>
            </a:r>
            <a:endParaRPr lang="en-US" altLang="ja-JP" sz="4800" u="sng" dirty="0"/>
          </a:p>
        </p:txBody>
      </p:sp>
      <p:sp>
        <p:nvSpPr>
          <p:cNvPr id="4" name="スライド番号プレースホルダー 3"/>
          <p:cNvSpPr>
            <a:spLocks noGrp="1"/>
          </p:cNvSpPr>
          <p:nvPr>
            <p:ph type="sldNum" sz="quarter" idx="12"/>
          </p:nvPr>
        </p:nvSpPr>
        <p:spPr/>
        <p:txBody>
          <a:bodyPr>
            <a:normAutofit/>
          </a:bodyPr>
          <a:lstStyle/>
          <a:p>
            <a:fld id="{C84104EB-AF9B-4A05-B748-F20822902FB3}" type="slidenum">
              <a:rPr kumimoji="1" lang="ja-JP" altLang="en-US" smtClean="0"/>
              <a:t>53</a:t>
            </a:fld>
            <a:endParaRPr kumimoji="1" lang="ja-JP" altLang="en-US"/>
          </a:p>
        </p:txBody>
      </p:sp>
    </p:spTree>
    <p:extLst>
      <p:ext uri="{BB962C8B-B14F-4D97-AF65-F5344CB8AC3E}">
        <p14:creationId xmlns:p14="http://schemas.microsoft.com/office/powerpoint/2010/main" val="30378376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デザート">
  <a:themeElements>
    <a:clrScheme name="デザート">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デザート">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デザート">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1_デザート">
  <a:themeElements>
    <a:clrScheme name="デザート">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デザート">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デザート">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パースペクティブ">
  <a:themeElements>
    <a:clrScheme name="パースペクティブ">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パースペクティブ">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エグゼクティブ">
  <a:themeElements>
    <a:clrScheme name="エグゼクティブ">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エグゼクティブ">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エグゼクティブ">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1837</TotalTime>
  <Words>2407</Words>
  <Application>Microsoft Office PowerPoint</Application>
  <PresentationFormat>画面に合わせる (4:3)</PresentationFormat>
  <Paragraphs>426</Paragraphs>
  <Slides>53</Slides>
  <Notes>11</Notes>
  <HiddenSlides>0</HiddenSlides>
  <MMClips>0</MMClips>
  <ScaleCrop>false</ScaleCrop>
  <HeadingPairs>
    <vt:vector size="4" baseType="variant">
      <vt:variant>
        <vt:lpstr>テーマ</vt:lpstr>
      </vt:variant>
      <vt:variant>
        <vt:i4>5</vt:i4>
      </vt:variant>
      <vt:variant>
        <vt:lpstr>スライド タイトル</vt:lpstr>
      </vt:variant>
      <vt:variant>
        <vt:i4>53</vt:i4>
      </vt:variant>
    </vt:vector>
  </HeadingPairs>
  <TitlesOfParts>
    <vt:vector size="58" baseType="lpstr">
      <vt:lpstr>ナチュラル</vt:lpstr>
      <vt:lpstr>デザート</vt:lpstr>
      <vt:lpstr>1_デザート</vt:lpstr>
      <vt:lpstr>パースペクティブ</vt:lpstr>
      <vt:lpstr>エグゼクティブ</vt:lpstr>
      <vt:lpstr>簿記からはじめる会計学 第1回</vt:lpstr>
      <vt:lpstr>今日の内容</vt:lpstr>
      <vt:lpstr>1. 講義の目的と概要</vt:lpstr>
      <vt:lpstr>PowerPoint プレゼンテーション</vt:lpstr>
      <vt:lpstr>1-1. なぜ簿記なのか</vt:lpstr>
      <vt:lpstr>1-2. 簿記のルール</vt:lpstr>
      <vt:lpstr>1-3. 簿記の社会的評価</vt:lpstr>
      <vt:lpstr>1-4. 他の講義との関連</vt:lpstr>
      <vt:lpstr>1-5. 毎回の講義方法</vt:lpstr>
      <vt:lpstr>2. 講義計画</vt:lpstr>
      <vt:lpstr>3. 成績評価</vt:lpstr>
      <vt:lpstr>4. 日商簿記検定と講義</vt:lpstr>
      <vt:lpstr>CASE　1　簿記の基礎</vt:lpstr>
      <vt:lpstr>CASE　2　仕訳の基本</vt:lpstr>
      <vt:lpstr>CASE　2　仕訳の基本</vt:lpstr>
      <vt:lpstr>CASE　3　商品を買った（分記法）　</vt:lpstr>
      <vt:lpstr>CASE　4　商品を売った（分記法）　</vt:lpstr>
      <vt:lpstr>CASE　5　商品を仕入れた（三分法）　</vt:lpstr>
      <vt:lpstr>CASE　6　商品を売り上げた（三分法）　</vt:lpstr>
      <vt:lpstr>CASE　7　掛けで仕入れた　</vt:lpstr>
      <vt:lpstr>CASE　8　掛けで売り上げた</vt:lpstr>
      <vt:lpstr>簿記からはじめる会計学 第２回</vt:lpstr>
      <vt:lpstr>CASE　9　商品の返品</vt:lpstr>
      <vt:lpstr>CASE　10　商品の値引き</vt:lpstr>
      <vt:lpstr>CASE　11　仕入諸掛り</vt:lpstr>
      <vt:lpstr>CASE　12　売上諸掛り</vt:lpstr>
      <vt:lpstr>第2章の勘定科目</vt:lpstr>
      <vt:lpstr>CASE　13　小切手</vt:lpstr>
      <vt:lpstr>CASE　14　現金過不足</vt:lpstr>
      <vt:lpstr>CASE　15　現金過不足の原因判明</vt:lpstr>
      <vt:lpstr>CASE　16　原因不明の現金過不足</vt:lpstr>
      <vt:lpstr>第3章の勘定科目</vt:lpstr>
      <vt:lpstr>CASE　17　当座預金</vt:lpstr>
      <vt:lpstr>CASE　18　自己振出小切手</vt:lpstr>
      <vt:lpstr>CASE　19　当座借越</vt:lpstr>
      <vt:lpstr>CASE　20　当座預金への預け入れ</vt:lpstr>
      <vt:lpstr>第4章の勘定科目</vt:lpstr>
      <vt:lpstr>CASE　21　小口現金</vt:lpstr>
      <vt:lpstr>CASE　22　小口現金の支出</vt:lpstr>
      <vt:lpstr>CASE　23　小口現金の報告</vt:lpstr>
      <vt:lpstr>CASE　24　小口現金の補給</vt:lpstr>
      <vt:lpstr>第5章の勘定科目</vt:lpstr>
      <vt:lpstr>簿記からはじめる会計学 第3回</vt:lpstr>
      <vt:lpstr>CASE　25　約束手形の振り出し</vt:lpstr>
      <vt:lpstr>CASE　26　約束手形の受け取り</vt:lpstr>
      <vt:lpstr>CASE　27　為替手形の振り出し</vt:lpstr>
      <vt:lpstr>CASE　27　為替手形の振り出し</vt:lpstr>
      <vt:lpstr>CASE　28　為替手形の受け取り</vt:lpstr>
      <vt:lpstr>CASE　29　為替手形の引き受け</vt:lpstr>
      <vt:lpstr>CASE　30　約束手形の裏書き</vt:lpstr>
      <vt:lpstr>CASE　31　約束手形の割り引き</vt:lpstr>
      <vt:lpstr>第6章の勘定科目</vt:lpstr>
      <vt:lpstr>【演習】</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会計学I （簿記論） 第1回目講義</dc:title>
  <dc:creator>KoheiArai</dc:creator>
  <cp:lastModifiedBy>kohei</cp:lastModifiedBy>
  <cp:revision>112</cp:revision>
  <cp:lastPrinted>2012-04-13T10:22:53Z</cp:lastPrinted>
  <dcterms:created xsi:type="dcterms:W3CDTF">2012-01-31T14:48:37Z</dcterms:created>
  <dcterms:modified xsi:type="dcterms:W3CDTF">2012-04-22T05:29:10Z</dcterms:modified>
</cp:coreProperties>
</file>