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58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C4860-73BD-4AC0-86C9-99028B56BC01}" type="datetimeFigureOut">
              <a:rPr kumimoji="1" lang="ja-JP" altLang="en-US" smtClean="0"/>
              <a:t>2012/6/26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455C3-A6AA-4282-ABBE-6EAA010F2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054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DD0DB3A-B476-4899-B947-DF5E6DC2FA60}" type="datetimeFigureOut">
              <a:rPr kumimoji="1" lang="ja-JP" altLang="en-US" smtClean="0"/>
              <a:t>2012/6/26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611B8A6-1DBD-4660-BB95-C8C3C6235B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DB3A-B476-4899-B947-DF5E6DC2FA60}" type="datetimeFigureOut">
              <a:rPr kumimoji="1" lang="ja-JP" altLang="en-US" smtClean="0"/>
              <a:t>2012/6/26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B8A6-1DBD-4660-BB95-C8C3C6235B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DB3A-B476-4899-B947-DF5E6DC2FA60}" type="datetimeFigureOut">
              <a:rPr kumimoji="1" lang="ja-JP" altLang="en-US" smtClean="0"/>
              <a:t>2012/6/26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B8A6-1DBD-4660-BB95-C8C3C6235B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DB3A-B476-4899-B947-DF5E6DC2FA60}" type="datetimeFigureOut">
              <a:rPr kumimoji="1" lang="ja-JP" altLang="en-US" smtClean="0"/>
              <a:t>2012/6/26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B8A6-1DBD-4660-BB95-C8C3C6235B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DB3A-B476-4899-B947-DF5E6DC2FA60}" type="datetimeFigureOut">
              <a:rPr kumimoji="1" lang="ja-JP" altLang="en-US" smtClean="0"/>
              <a:t>2012/6/26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B8A6-1DBD-4660-BB95-C8C3C6235B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DB3A-B476-4899-B947-DF5E6DC2FA60}" type="datetimeFigureOut">
              <a:rPr kumimoji="1" lang="ja-JP" altLang="en-US" smtClean="0"/>
              <a:t>2012/6/26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B8A6-1DBD-4660-BB95-C8C3C6235B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ー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D0DB3A-B476-4899-B947-DF5E6DC2FA60}" type="datetimeFigureOut">
              <a:rPr kumimoji="1" lang="ja-JP" altLang="en-US" smtClean="0"/>
              <a:t>2012/6/26</a:t>
            </a:fld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11B8A6-1DBD-4660-BB95-C8C3C6235B4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DD0DB3A-B476-4899-B947-DF5E6DC2FA60}" type="datetimeFigureOut">
              <a:rPr kumimoji="1" lang="ja-JP" altLang="en-US" smtClean="0"/>
              <a:t>2012/6/26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611B8A6-1DBD-4660-BB95-C8C3C6235B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DB3A-B476-4899-B947-DF5E6DC2FA60}" type="datetimeFigureOut">
              <a:rPr kumimoji="1" lang="ja-JP" altLang="en-US" smtClean="0"/>
              <a:t>2012/6/26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B8A6-1DBD-4660-BB95-C8C3C6235B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DB3A-B476-4899-B947-DF5E6DC2FA60}" type="datetimeFigureOut">
              <a:rPr kumimoji="1" lang="ja-JP" altLang="en-US" smtClean="0"/>
              <a:t>2012/6/26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B8A6-1DBD-4660-BB95-C8C3C6235B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DB3A-B476-4899-B947-DF5E6DC2FA60}" type="datetimeFigureOut">
              <a:rPr kumimoji="1" lang="ja-JP" altLang="en-US" smtClean="0"/>
              <a:t>2012/6/26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B8A6-1DBD-4660-BB95-C8C3C6235B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DD0DB3A-B476-4899-B947-DF5E6DC2FA60}" type="datetimeFigureOut">
              <a:rPr kumimoji="1" lang="ja-JP" altLang="en-US" smtClean="0"/>
              <a:t>2012/6/26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611B8A6-1DBD-4660-BB95-C8C3C6235B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ja.wikipedia.org/wiki/%E3%83%95%E3%82%A1%E3%82%A4%E3%83%AB:Choucroute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7200" dirty="0" smtClean="0"/>
              <a:t>ドイツについて</a:t>
            </a:r>
            <a:endParaRPr kumimoji="1" lang="ja-JP" altLang="en-US" sz="7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77072"/>
            <a:ext cx="4058184" cy="2434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266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27584" y="1412775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参考文献</a:t>
            </a:r>
            <a:endParaRPr kumimoji="1" lang="en-US" altLang="ja-JP" dirty="0" smtClean="0"/>
          </a:p>
          <a:p>
            <a:r>
              <a:rPr lang="ja-JP" altLang="en-US" dirty="0" smtClean="0"/>
              <a:t>・外務省　ドイツ連邦共和国</a:t>
            </a:r>
            <a:endParaRPr lang="en-US" altLang="ja-JP" dirty="0" smtClean="0"/>
          </a:p>
          <a:p>
            <a:r>
              <a:rPr lang="en-US" altLang="ja-JP" dirty="0"/>
              <a:t>http://</a:t>
            </a:r>
            <a:r>
              <a:rPr lang="en-US" altLang="ja-JP" dirty="0" smtClean="0"/>
              <a:t>www.mofa.go.jp/mofaj/area/germany/data.html</a:t>
            </a:r>
          </a:p>
          <a:p>
            <a:endParaRPr lang="en-US" altLang="ja-JP" dirty="0"/>
          </a:p>
          <a:p>
            <a:r>
              <a:rPr lang="ja-JP" altLang="en-US" dirty="0" smtClean="0"/>
              <a:t>・観光客おもてなし満足度</a:t>
            </a:r>
            <a:r>
              <a:rPr lang="en-US" altLang="ja-JP" dirty="0" smtClean="0"/>
              <a:t>UP</a:t>
            </a:r>
            <a:r>
              <a:rPr lang="ja-JP" altLang="en-US" dirty="0" smtClean="0"/>
              <a:t>ポイント</a:t>
            </a:r>
            <a:endParaRPr lang="en-US" altLang="ja-JP" dirty="0" smtClean="0"/>
          </a:p>
          <a:p>
            <a:r>
              <a:rPr lang="en-US" altLang="ja-JP" dirty="0"/>
              <a:t>http://</a:t>
            </a:r>
            <a:r>
              <a:rPr lang="en-US" altLang="ja-JP" dirty="0" smtClean="0"/>
              <a:t>www.e-manner.info/hospitable/custom.html</a:t>
            </a:r>
          </a:p>
          <a:p>
            <a:endParaRPr lang="en-US" altLang="ja-JP" dirty="0"/>
          </a:p>
          <a:p>
            <a:r>
              <a:rPr lang="ja-JP" altLang="en-US" dirty="0" smtClean="0"/>
              <a:t>・知って安心、ドイツのマナー</a:t>
            </a:r>
            <a:endParaRPr lang="en-US" altLang="ja-JP" dirty="0" smtClean="0"/>
          </a:p>
          <a:p>
            <a:r>
              <a:rPr lang="en-US" altLang="ja-JP" dirty="0"/>
              <a:t>http://</a:t>
            </a:r>
            <a:r>
              <a:rPr lang="en-US" altLang="ja-JP" dirty="0" smtClean="0"/>
              <a:t>homepage2.nifty.com/counde14/knigge/knigge.html</a:t>
            </a:r>
          </a:p>
          <a:p>
            <a:endParaRPr lang="en-US" altLang="ja-JP" dirty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013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59732" y="740514"/>
            <a:ext cx="78488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・首都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ベルリン　</a:t>
            </a:r>
            <a:r>
              <a:rPr kumimoji="1" lang="ja-JP" altLang="en-US" sz="2400" dirty="0" smtClean="0"/>
              <a:t>・公用語　</a:t>
            </a:r>
            <a:r>
              <a:rPr lang="ja-JP" altLang="en-US" sz="2400" dirty="0" smtClean="0"/>
              <a:t>ドイツ語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・人口</a:t>
            </a:r>
            <a:r>
              <a:rPr lang="ja-JP" altLang="en-US" sz="2400" dirty="0"/>
              <a:t>　</a:t>
            </a:r>
            <a:r>
              <a:rPr kumimoji="1" lang="ja-JP" altLang="en-US" sz="2400" dirty="0" smtClean="0"/>
              <a:t>８１７５０００人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・宗教</a:t>
            </a:r>
            <a:endParaRPr kumimoji="1" lang="en-US" altLang="ja-JP" sz="2400" dirty="0" smtClean="0"/>
          </a:p>
          <a:p>
            <a:r>
              <a:rPr lang="ja-JP" altLang="en-US" sz="2200" dirty="0"/>
              <a:t>キリスト</a:t>
            </a:r>
            <a:r>
              <a:rPr lang="ja-JP" altLang="en-US" sz="2200" dirty="0" smtClean="0"/>
              <a:t>教（６２％）イスラム教</a:t>
            </a:r>
            <a:r>
              <a:rPr lang="ja-JP" altLang="en-US" sz="2200" dirty="0" smtClean="0"/>
              <a:t>（４％</a:t>
            </a:r>
            <a:r>
              <a:rPr lang="ja-JP" altLang="en-US" sz="2200" dirty="0" smtClean="0"/>
              <a:t>）無宗教（</a:t>
            </a:r>
            <a:r>
              <a:rPr lang="ja-JP" altLang="en-US" sz="2200" dirty="0" smtClean="0"/>
              <a:t>３４％</a:t>
            </a:r>
            <a:r>
              <a:rPr lang="ja-JP" altLang="en-US" sz="2200" dirty="0" smtClean="0"/>
              <a:t>）</a:t>
            </a:r>
            <a:endParaRPr lang="en-US" altLang="ja-JP" sz="2200" dirty="0" smtClean="0"/>
          </a:p>
          <a:p>
            <a:endParaRPr lang="en-US" altLang="ja-JP" sz="2200" dirty="0" smtClean="0"/>
          </a:p>
          <a:p>
            <a:endParaRPr kumimoji="1" lang="en-US" altLang="ja-JP" sz="22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403" y="2636912"/>
            <a:ext cx="6231979" cy="387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16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1520" y="1124744"/>
            <a:ext cx="828092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・ドイツという国は・・・</a:t>
            </a:r>
            <a:endParaRPr lang="en-US" altLang="ja-JP" sz="3200" dirty="0" smtClean="0"/>
          </a:p>
          <a:p>
            <a:r>
              <a:rPr lang="ja-JP" altLang="en-US" sz="3200" dirty="0" smtClean="0"/>
              <a:t>１９９０年東ドイツ西ドイツが統一される（ベルリンの壁崩壊）</a:t>
            </a:r>
            <a:endParaRPr lang="en-US" altLang="ja-JP" sz="3200" dirty="0" smtClean="0"/>
          </a:p>
          <a:p>
            <a:r>
              <a:rPr lang="ja-JP" altLang="en-US" sz="3000" dirty="0" smtClean="0"/>
              <a:t>世界で初めて公的年金、保険制度を導入した国</a:t>
            </a:r>
            <a:endParaRPr lang="en-US" altLang="ja-JP" sz="3000" dirty="0" smtClean="0"/>
          </a:p>
          <a:p>
            <a:r>
              <a:rPr lang="ja-JP" altLang="en-US" sz="3200" dirty="0" smtClean="0"/>
              <a:t>哲学や医学をはじめ様々な学問で優れた業績を残している。そのためか非英語圏では群を抜いてノーベル賞を取っている。</a:t>
            </a:r>
            <a:endParaRPr lang="en-US" altLang="ja-JP" sz="3200" dirty="0" smtClean="0"/>
          </a:p>
          <a:p>
            <a:r>
              <a:rPr lang="ja-JP" altLang="en-US" sz="3200" dirty="0" smtClean="0"/>
              <a:t>音楽・文学・芸術にも秀でている、ヨーロッパの歌劇場の過半数、オーケストラの１</a:t>
            </a:r>
            <a:r>
              <a:rPr lang="en-US" altLang="ja-JP" sz="3200" dirty="0" smtClean="0"/>
              <a:t>/</a:t>
            </a:r>
            <a:r>
              <a:rPr lang="ja-JP" altLang="en-US" sz="3200" dirty="0" smtClean="0"/>
              <a:t>４はドイツにある。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11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620688"/>
            <a:ext cx="7704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ドイツという国は・・・２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行政品輸出品額、貿易黒字額、海外旅行客数など世界一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ＧＤＰは世界第４位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ものすごい経済大国ですね～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Ｇ７の一つでフランスと並んでＥＵの中心国である。</a:t>
            </a:r>
            <a:endParaRPr kumimoji="1" lang="ja-JP" altLang="en-US" sz="3200" dirty="0"/>
          </a:p>
        </p:txBody>
      </p:sp>
      <p:sp>
        <p:nvSpPr>
          <p:cNvPr id="3" name="正方形/長方形 2"/>
          <p:cNvSpPr/>
          <p:nvPr/>
        </p:nvSpPr>
        <p:spPr>
          <a:xfrm>
            <a:off x="251520" y="3717032"/>
            <a:ext cx="828092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b="1" dirty="0"/>
          </a:p>
          <a:p>
            <a:r>
              <a:rPr lang="ja-JP" altLang="en-US" sz="3200" dirty="0"/>
              <a:t>日本とドイツは基本的価値を共有し、国際社会の問題に対し協調して取り組む政治的パートナーであり</a:t>
            </a:r>
            <a:r>
              <a:rPr lang="ja-JP" altLang="en-US" sz="3200" dirty="0" smtClean="0"/>
              <a:t>、「</a:t>
            </a:r>
            <a:r>
              <a:rPr lang="ja-JP" altLang="en-US" sz="3200" dirty="0"/>
              <a:t>日独フォーラム」等の民間有識者間の枠組みによる対話も活発に行われている</a:t>
            </a:r>
            <a:endParaRPr lang="ja-JP" alt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1679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980728"/>
            <a:ext cx="84249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・産業</a:t>
            </a:r>
            <a:endParaRPr lang="en-US" altLang="ja-JP" sz="2800" dirty="0" smtClean="0"/>
          </a:p>
          <a:p>
            <a:r>
              <a:rPr lang="ja-JP" altLang="en-US" sz="2800" dirty="0" smtClean="0"/>
              <a:t>工業が盛んで電気製品、化学、機械が主要。</a:t>
            </a:r>
            <a:endParaRPr lang="en-US" altLang="ja-JP" sz="2800" dirty="0" smtClean="0"/>
          </a:p>
          <a:p>
            <a:r>
              <a:rPr lang="ja-JP" altLang="en-US" sz="2800" dirty="0" smtClean="0"/>
              <a:t>中でも自動車は有名（メルセデウス、ポルシェ、ベンツ、ＢＭＷ、アウディ、フォルクスワーゲンなどなど・・・）</a:t>
            </a:r>
            <a:endParaRPr lang="en-US" altLang="ja-JP" sz="2800" dirty="0" smtClean="0"/>
          </a:p>
          <a:p>
            <a:r>
              <a:rPr lang="ja-JP" altLang="en-US" sz="2800" dirty="0" smtClean="0"/>
              <a:t>ディーゼルエンジン（簡単に言うと燃費のいいエンジン）を開発したのもドイツで</a:t>
            </a:r>
            <a:r>
              <a:rPr lang="ja-JP" altLang="en-US" sz="2800" dirty="0" smtClean="0"/>
              <a:t>ある</a:t>
            </a:r>
            <a:endParaRPr lang="en-US" altLang="ja-JP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09120"/>
            <a:ext cx="2274943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msp.c.yimg.jp/image?q=tbn:ANd9GcSYpLuPh4hETqx89bwwZqKivKCy38VjNfhd6nYBt2D6_XjzE3bq-MfZOB9urg:http://www.hobidas.com/sites/default/files/article/2011/10/28/BMW-Logo.jpg%3F13198067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371442"/>
            <a:ext cx="1800200" cy="1787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2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95536" y="908720"/>
            <a:ext cx="820891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・食文化</a:t>
            </a:r>
            <a:endParaRPr lang="en-US" altLang="ja-JP" sz="2400" dirty="0"/>
          </a:p>
          <a:p>
            <a:r>
              <a:rPr lang="ja-JP" altLang="en-US" sz="2400" dirty="0"/>
              <a:t>よく知られているものはハムやチーズ、ウィンナーなど。あとビールは国民的酒類、しかしワイン（白）も多くの地域で好まれている。</a:t>
            </a:r>
            <a:endParaRPr lang="en-US" altLang="ja-JP" sz="2400" dirty="0"/>
          </a:p>
          <a:p>
            <a:r>
              <a:rPr lang="ja-JP" altLang="en-US" sz="2400" dirty="0"/>
              <a:t>・スポーツ</a:t>
            </a:r>
            <a:endParaRPr lang="en-US" altLang="ja-JP" sz="2400" dirty="0"/>
          </a:p>
          <a:p>
            <a:r>
              <a:rPr lang="ja-JP" altLang="en-US" sz="2400" dirty="0"/>
              <a:t>ドイツはサッカーが特に盛んな国。ワールドカップでは３回優勝している。ブンデスリーガというトップリーグがあり、２０１２年は香川真司のいたドルトムントが優勝！</a:t>
            </a:r>
            <a:endParaRPr lang="en-US" altLang="ja-JP" sz="2400" dirty="0"/>
          </a:p>
          <a:p>
            <a:endParaRPr lang="en-US" altLang="ja-JP" dirty="0"/>
          </a:p>
        </p:txBody>
      </p:sp>
      <p:pic>
        <p:nvPicPr>
          <p:cNvPr id="2050" name="Picture 2" descr="http://upload.wikimedia.org/wikipedia/commons/thumb/2/24/Choucroute.jpg/200px-Choucrout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37112"/>
            <a:ext cx="2481064" cy="186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sp.c.yimg.jp/image?q=tbn:ANd9GcSPutvWG3Zn159BQu5RhV1t_vd26h2mIB-E2-IenChgULvZsnLJTpOTWg:http://www.harapro.jp/blog/wp-content/uploads/2010/09/scb1009200245002-p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524359"/>
            <a:ext cx="2448272" cy="177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9512" y="650367"/>
            <a:ext cx="806489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・習慣　タブー</a:t>
            </a:r>
            <a:endParaRPr lang="en-US" altLang="ja-JP" sz="2800" dirty="0" smtClean="0"/>
          </a:p>
          <a:p>
            <a:r>
              <a:rPr lang="ja-JP" altLang="en-US" sz="2800" dirty="0" smtClean="0"/>
              <a:t>日本人と似ている部分があります。時間に正確だったり勤勉だったり。</a:t>
            </a:r>
            <a:endParaRPr lang="en-US" altLang="ja-JP" sz="2800" dirty="0"/>
          </a:p>
          <a:p>
            <a:r>
              <a:rPr lang="ja-JP" altLang="en-US" sz="2800" dirty="0"/>
              <a:t>・環境問題についてかなり敏感に反応するのでいろんな話が聞ける</a:t>
            </a:r>
            <a:r>
              <a:rPr lang="ja-JP" altLang="en-US" sz="2800" dirty="0" smtClean="0"/>
              <a:t>かも。</a:t>
            </a:r>
            <a:endParaRPr lang="en-US" altLang="ja-JP" sz="2800" dirty="0" smtClean="0"/>
          </a:p>
          <a:p>
            <a:r>
              <a:rPr lang="ja-JP" altLang="en-US" sz="2800" dirty="0" smtClean="0"/>
              <a:t>・</a:t>
            </a:r>
            <a:r>
              <a:rPr lang="ja-JP" altLang="en-US" sz="2800" dirty="0" smtClean="0"/>
              <a:t>鼻を</a:t>
            </a:r>
            <a:r>
              <a:rPr lang="ja-JP" altLang="en-US" sz="2800" dirty="0" smtClean="0">
                <a:solidFill>
                  <a:srgbClr val="FF0000"/>
                </a:solidFill>
              </a:rPr>
              <a:t>すすったり</a:t>
            </a:r>
            <a:r>
              <a:rPr lang="ja-JP" altLang="en-US" sz="2800" dirty="0" smtClean="0"/>
              <a:t>、麺を</a:t>
            </a:r>
            <a:r>
              <a:rPr lang="ja-JP" altLang="en-US" sz="2800" dirty="0" smtClean="0">
                <a:solidFill>
                  <a:srgbClr val="FF0000"/>
                </a:solidFill>
              </a:rPr>
              <a:t>すする</a:t>
            </a:r>
            <a:r>
              <a:rPr lang="ja-JP" altLang="en-US" sz="2800" dirty="0" smtClean="0"/>
              <a:t>ことはＮＧ</a:t>
            </a:r>
            <a:endParaRPr lang="en-US" altLang="ja-JP" sz="2800" dirty="0" smtClean="0"/>
          </a:p>
          <a:p>
            <a:r>
              <a:rPr lang="ja-JP" altLang="en-US" sz="2800" dirty="0" smtClean="0"/>
              <a:t>・人前</a:t>
            </a:r>
            <a:r>
              <a:rPr lang="ja-JP" altLang="en-US" sz="2800" dirty="0" smtClean="0"/>
              <a:t>で</a:t>
            </a:r>
            <a:r>
              <a:rPr lang="ja-JP" altLang="en-US" sz="2800" dirty="0" smtClean="0">
                <a:solidFill>
                  <a:srgbClr val="FF0000"/>
                </a:solidFill>
              </a:rPr>
              <a:t>中指を立て</a:t>
            </a:r>
            <a:r>
              <a:rPr lang="ja-JP" altLang="en-US" sz="2800" dirty="0" smtClean="0"/>
              <a:t>てはいけません。これは相手を侮辱します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r>
              <a:rPr lang="ja-JP" altLang="en-US" sz="2800" dirty="0" smtClean="0"/>
              <a:t>・</a:t>
            </a:r>
            <a:r>
              <a:rPr lang="ja-JP" altLang="en-US" sz="2800" dirty="0" smtClean="0">
                <a:solidFill>
                  <a:srgbClr val="FF0000"/>
                </a:solidFill>
              </a:rPr>
              <a:t>挙手</a:t>
            </a:r>
            <a:r>
              <a:rPr lang="ja-JP" altLang="en-US" sz="2800" dirty="0" smtClean="0"/>
              <a:t>は軍の敬礼を意味するのでタブー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r>
              <a:rPr lang="ja-JP" altLang="en-US" sz="2800" dirty="0" smtClean="0"/>
              <a:t>・</a:t>
            </a:r>
            <a:r>
              <a:rPr lang="ja-JP" altLang="en-US" sz="2800" dirty="0" smtClean="0">
                <a:solidFill>
                  <a:srgbClr val="FF0000"/>
                </a:solidFill>
              </a:rPr>
              <a:t>戦争</a:t>
            </a:r>
            <a:r>
              <a:rPr lang="ja-JP" altLang="en-US" sz="2800" dirty="0" smtClean="0"/>
              <a:t>について話すのはタブーです。特にナチス、ヒトラーに関することは厳禁！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200" dirty="0" smtClean="0"/>
          </a:p>
        </p:txBody>
      </p:sp>
    </p:spTree>
    <p:extLst>
      <p:ext uri="{BB962C8B-B14F-4D97-AF65-F5344CB8AC3E}">
        <p14:creationId xmlns:p14="http://schemas.microsoft.com/office/powerpoint/2010/main" val="365244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66984" y="1111384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dirty="0"/>
              <a:t>ドイツは世界的に環境保護先進国と呼ばれている</a:t>
            </a:r>
            <a:r>
              <a:rPr lang="ja-JP" altLang="ja-JP" sz="2400" dirty="0" smtClean="0"/>
              <a:t>。</a:t>
            </a:r>
            <a:endParaRPr lang="en-US" altLang="ja-JP" sz="2400" dirty="0" smtClean="0"/>
          </a:p>
          <a:p>
            <a:r>
              <a:rPr lang="ja-JP" altLang="ja-JP" sz="2400" dirty="0"/>
              <a:t>エコノミーとエコロジーは対立するものではない、大気、土壌、水質の保護は経済発展の前提条件とされた</a:t>
            </a:r>
            <a:r>
              <a:rPr lang="ja-JP" altLang="ja-JP" sz="2400" dirty="0" smtClean="0"/>
              <a:t>。</a:t>
            </a:r>
            <a:endParaRPr lang="en-US" altLang="ja-JP" sz="2400" dirty="0" smtClean="0"/>
          </a:p>
          <a:p>
            <a:r>
              <a:rPr lang="ja-JP" altLang="ja-JP" sz="2400" dirty="0"/>
              <a:t>ドイツは循環社会への転換を果たしているといわれている。ごみの排出回避、素材・エネルギーの再利用、環境に配慮した処理法、また「排出者責任」は企業責任と明確にしているなど、廃棄物が巡る経済を実現している。</a:t>
            </a:r>
            <a:endParaRPr lang="ja-JP" altLang="en-US" sz="2400" dirty="0"/>
          </a:p>
        </p:txBody>
      </p:sp>
      <p:pic>
        <p:nvPicPr>
          <p:cNvPr id="3074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05064"/>
            <a:ext cx="3394269" cy="2554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411912" y="638592"/>
            <a:ext cx="4160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環境</a:t>
            </a:r>
            <a:r>
              <a:rPr lang="ja-JP" altLang="en-US" sz="2800" dirty="0" smtClean="0"/>
              <a:t>について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290588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51520" y="980728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dirty="0"/>
              <a:t>1986年 廃棄物発生防止・処理</a:t>
            </a:r>
            <a:r>
              <a:rPr lang="ja-JP" altLang="ja-JP" sz="2400" dirty="0" smtClean="0"/>
              <a:t>規正法</a:t>
            </a:r>
            <a:endParaRPr lang="en-US" altLang="ja-JP" sz="2400" dirty="0" smtClean="0"/>
          </a:p>
          <a:p>
            <a:r>
              <a:rPr lang="ja-JP" altLang="ja-JP" sz="2400" dirty="0"/>
              <a:t>1991年6月 包装材廃棄物政令</a:t>
            </a:r>
            <a:endParaRPr lang="en-US" altLang="ja-JP" sz="2400" dirty="0" smtClean="0"/>
          </a:p>
          <a:p>
            <a:r>
              <a:rPr lang="ja-JP" altLang="ja-JP" sz="2400" dirty="0" smtClean="0"/>
              <a:t>1994年</a:t>
            </a:r>
            <a:r>
              <a:rPr lang="ja-JP" altLang="ja-JP" sz="2400" dirty="0"/>
              <a:t>10月 「リサイクル経済促進・廃棄物無公害処分確保法</a:t>
            </a:r>
            <a:r>
              <a:rPr lang="ja-JP" altLang="ja-JP" sz="2400" dirty="0" smtClean="0"/>
              <a:t>」</a:t>
            </a:r>
            <a:endParaRPr lang="en-US" altLang="ja-JP" sz="2400" dirty="0" smtClean="0"/>
          </a:p>
          <a:p>
            <a:r>
              <a:rPr lang="ja-JP" altLang="ja-JP" sz="2400" dirty="0"/>
              <a:t>2002年1月 デポジット制の</a:t>
            </a:r>
            <a:r>
              <a:rPr lang="ja-JP" altLang="ja-JP" sz="2400" dirty="0" smtClean="0"/>
              <a:t>制定</a:t>
            </a:r>
            <a:endParaRPr lang="en-US" altLang="ja-JP" sz="2400" dirty="0" smtClean="0"/>
          </a:p>
          <a:p>
            <a:r>
              <a:rPr lang="ja-JP" altLang="ja-JP" sz="2400" dirty="0"/>
              <a:t>2011年7月 脱原発法の成立</a:t>
            </a:r>
            <a:endParaRPr lang="ja-JP" altLang="en-US" sz="2400" dirty="0"/>
          </a:p>
        </p:txBody>
      </p:sp>
      <p:sp>
        <p:nvSpPr>
          <p:cNvPr id="3" name="正方形/長方形 2"/>
          <p:cNvSpPr/>
          <p:nvPr/>
        </p:nvSpPr>
        <p:spPr>
          <a:xfrm>
            <a:off x="251520" y="3471381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dirty="0"/>
              <a:t>現在では量り売り、デポジット制などの努力により、ごみの大幅な減量に成功している。ドイツのごみ排出量は日本の4分の1、特に包装物は10分の1である。</a:t>
            </a:r>
            <a:endParaRPr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4797151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福島第一原発のことから反原発の意見が高まり、２０２２年までに国内の１７基の原発をすべて停止することになった。素晴らしい！！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308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189</TotalTime>
  <Words>518</Words>
  <Application>Microsoft Office PowerPoint</Application>
  <PresentationFormat>画面に合わせる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アーバン</vt:lpstr>
      <vt:lpstr>ドイツについて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ドイツについて</dc:title>
  <dc:creator>h.ichinotani</dc:creator>
  <cp:lastModifiedBy>Administrator</cp:lastModifiedBy>
  <cp:revision>16</cp:revision>
  <dcterms:created xsi:type="dcterms:W3CDTF">2012-06-25T16:42:28Z</dcterms:created>
  <dcterms:modified xsi:type="dcterms:W3CDTF">2012-06-26T08:13:56Z</dcterms:modified>
</cp:coreProperties>
</file>