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2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F4325265-92A1-1148-A566-D7556AD77E13}" type="datetimeFigureOut">
              <a:rPr lang="ja-JP" altLang="en-US" smtClean="0"/>
              <a:t>09.10.24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6403041-A288-3144-9E0E-8195F5F0EFF6}" type="slidenum">
              <a:rPr lang="ja-JP" altLang="en-US" smtClean="0"/>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25265-92A1-1148-A566-D7556AD77E13}" type="datetimeFigureOut">
              <a:rPr lang="ja-JP" altLang="en-US" smtClean="0"/>
              <a:t>09.10.24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03041-A288-3144-9E0E-8195F5F0EFF6}" type="slidenum">
              <a:rPr lang="ja-JP" altLang="en-US" smtClean="0"/>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err="1" smtClean="0"/>
              <a:t>OpenCV</a:t>
            </a:r>
            <a:r>
              <a:rPr lang="ja-JP" altLang="en-US" dirty="0" smtClean="0"/>
              <a:t>を用いた</a:t>
            </a:r>
            <a:r>
              <a:rPr lang="en-US" altLang="ja-JP" dirty="0" smtClean="0"/>
              <a:t/>
            </a:r>
            <a:br>
              <a:rPr lang="en-US" altLang="ja-JP" dirty="0" smtClean="0"/>
            </a:br>
            <a:r>
              <a:rPr lang="ja-JP" altLang="en-US" dirty="0" smtClean="0"/>
              <a:t>パターン認識</a:t>
            </a:r>
            <a:endParaRPr lang="ja-JP" altLang="en-US" dirty="0"/>
          </a:p>
        </p:txBody>
      </p:sp>
      <p:sp>
        <p:nvSpPr>
          <p:cNvPr id="3" name="サブタイトル 2"/>
          <p:cNvSpPr>
            <a:spLocks noGrp="1"/>
          </p:cNvSpPr>
          <p:nvPr>
            <p:ph type="subTitle" idx="1"/>
          </p:nvPr>
        </p:nvSpPr>
        <p:spPr/>
        <p:txBody>
          <a:bodyPr/>
          <a:lstStyle/>
          <a:p>
            <a:r>
              <a:rPr lang="en-US" altLang="ja-JP" dirty="0" smtClean="0"/>
              <a:t>HH</a:t>
            </a:r>
            <a:r>
              <a:rPr lang="ja-JP" altLang="en-US" dirty="0" smtClean="0"/>
              <a:t>研　</a:t>
            </a:r>
            <a:r>
              <a:rPr lang="en-US" altLang="ja-JP" dirty="0" err="1" smtClean="0"/>
              <a:t>acti</a:t>
            </a:r>
            <a:r>
              <a:rPr lang="en-US" altLang="ja-JP" dirty="0" smtClean="0"/>
              <a:t>-on</a:t>
            </a:r>
            <a:r>
              <a:rPr lang="ja-JP" altLang="en-US" dirty="0" smtClean="0"/>
              <a:t>班</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6184"/>
            <a:ext cx="8229600" cy="1143000"/>
          </a:xfrm>
        </p:spPr>
        <p:txBody>
          <a:bodyPr/>
          <a:lstStyle/>
          <a:p>
            <a:r>
              <a:rPr lang="ja-JP" altLang="en-US" dirty="0" smtClean="0"/>
              <a:t>検出</a:t>
            </a:r>
            <a:endParaRPr lang="ja-JP" altLang="en-US" dirty="0"/>
          </a:p>
        </p:txBody>
      </p:sp>
      <p:sp>
        <p:nvSpPr>
          <p:cNvPr id="3" name="コンテンツ プレースホルダ 2"/>
          <p:cNvSpPr>
            <a:spLocks noGrp="1"/>
          </p:cNvSpPr>
          <p:nvPr>
            <p:ph idx="1"/>
          </p:nvPr>
        </p:nvSpPr>
        <p:spPr>
          <a:xfrm>
            <a:off x="0" y="1049595"/>
            <a:ext cx="9144000" cy="5808405"/>
          </a:xfrm>
        </p:spPr>
        <p:txBody>
          <a:bodyPr>
            <a:normAutofit fontScale="85000" lnSpcReduction="20000"/>
          </a:bodyPr>
          <a:lstStyle/>
          <a:p>
            <a:r>
              <a:rPr lang="en-US" altLang="ja-JP" dirty="0" err="1" smtClean="0"/>
              <a:t>Cvseq</a:t>
            </a:r>
            <a:r>
              <a:rPr lang="en-US" altLang="ja-JP" dirty="0" smtClean="0"/>
              <a:t>* </a:t>
            </a:r>
            <a:r>
              <a:rPr lang="en-US" altLang="ja-JP" b="1" dirty="0" err="1" smtClean="0"/>
              <a:t>cvHaarDetectObjects</a:t>
            </a:r>
            <a:r>
              <a:rPr lang="en-US" altLang="ja-JP" dirty="0" smtClean="0"/>
              <a:t> (</a:t>
            </a:r>
          </a:p>
          <a:p>
            <a:pPr>
              <a:buNone/>
            </a:pPr>
            <a:r>
              <a:rPr lang="en-US" altLang="ja-JP" dirty="0"/>
              <a:t>	</a:t>
            </a:r>
            <a:r>
              <a:rPr lang="en-US" altLang="ja-JP" dirty="0" smtClean="0"/>
              <a:t>const </a:t>
            </a:r>
            <a:r>
              <a:rPr lang="en-US" altLang="ja-JP" dirty="0" err="1" smtClean="0"/>
              <a:t>CvArr</a:t>
            </a:r>
            <a:r>
              <a:rPr lang="en-US" altLang="ja-JP" dirty="0" smtClean="0"/>
              <a:t>* </a:t>
            </a:r>
            <a:r>
              <a:rPr lang="en-US" altLang="ja-JP" i="1" dirty="0" smtClean="0"/>
              <a:t>image</a:t>
            </a:r>
            <a:r>
              <a:rPr lang="en-US" altLang="ja-JP" dirty="0" smtClean="0"/>
              <a:t>,                                    </a:t>
            </a:r>
            <a:r>
              <a:rPr lang="en-US" altLang="ja-JP" dirty="0" err="1" smtClean="0"/>
              <a:t>CvHaarClassfierCascade</a:t>
            </a:r>
            <a:r>
              <a:rPr lang="en-US" altLang="ja-JP" dirty="0" smtClean="0"/>
              <a:t>* </a:t>
            </a:r>
            <a:r>
              <a:rPr lang="en-US" altLang="ja-JP" i="1" dirty="0" smtClean="0"/>
              <a:t>cascade</a:t>
            </a:r>
            <a:r>
              <a:rPr lang="en-US" altLang="ja-JP" dirty="0" smtClean="0"/>
              <a:t>,                          </a:t>
            </a:r>
            <a:r>
              <a:rPr lang="en-US" altLang="ja-JP" dirty="0" err="1" smtClean="0"/>
              <a:t>CvMemStorage</a:t>
            </a:r>
            <a:r>
              <a:rPr lang="en-US" altLang="ja-JP" dirty="0" smtClean="0"/>
              <a:t>* </a:t>
            </a:r>
            <a:r>
              <a:rPr lang="en-US" altLang="ja-JP" i="1" dirty="0" smtClean="0"/>
              <a:t>storage</a:t>
            </a:r>
            <a:r>
              <a:rPr lang="en-US" altLang="ja-JP" dirty="0" smtClean="0"/>
              <a:t>,                                                      double </a:t>
            </a:r>
            <a:r>
              <a:rPr lang="en-US" altLang="ja-JP" i="1" dirty="0" err="1" smtClean="0"/>
              <a:t>scale_factor</a:t>
            </a:r>
            <a:r>
              <a:rPr lang="en-US" altLang="ja-JP" dirty="0" smtClean="0"/>
              <a:t>=1.1,                                                                </a:t>
            </a:r>
            <a:r>
              <a:rPr lang="en-US" altLang="ja-JP" dirty="0" err="1" smtClean="0"/>
              <a:t>int</a:t>
            </a:r>
            <a:r>
              <a:rPr lang="en-US" altLang="ja-JP" dirty="0" smtClean="0"/>
              <a:t> </a:t>
            </a:r>
            <a:r>
              <a:rPr lang="en-US" altLang="ja-JP" i="1" dirty="0" err="1" smtClean="0"/>
              <a:t>min_neighbores</a:t>
            </a:r>
            <a:r>
              <a:rPr lang="en-US" altLang="ja-JP" dirty="0" smtClean="0"/>
              <a:t>=3,                                                                    </a:t>
            </a:r>
            <a:r>
              <a:rPr lang="en-US" altLang="ja-JP" dirty="0" err="1" smtClean="0"/>
              <a:t>int</a:t>
            </a:r>
            <a:r>
              <a:rPr lang="en-US" altLang="ja-JP" dirty="0" smtClean="0"/>
              <a:t> </a:t>
            </a:r>
            <a:r>
              <a:rPr lang="en-US" altLang="ja-JP" i="1" dirty="0" smtClean="0"/>
              <a:t>flags</a:t>
            </a:r>
            <a:r>
              <a:rPr lang="en-US" altLang="ja-JP" dirty="0" smtClean="0"/>
              <a:t>=0,                                                                                  </a:t>
            </a:r>
            <a:r>
              <a:rPr lang="en-US" altLang="ja-JP" dirty="0" err="1" smtClean="0"/>
              <a:t>CvSize</a:t>
            </a:r>
            <a:r>
              <a:rPr lang="en-US" altLang="ja-JP" dirty="0" smtClean="0"/>
              <a:t> </a:t>
            </a:r>
            <a:r>
              <a:rPr lang="en-US" altLang="ja-JP" i="1" dirty="0" err="1" smtClean="0"/>
              <a:t>min_size</a:t>
            </a:r>
            <a:r>
              <a:rPr lang="en-US" altLang="ja-JP" dirty="0" smtClean="0"/>
              <a:t>=cvSize(0,0) ) ;</a:t>
            </a:r>
          </a:p>
          <a:p>
            <a:pPr>
              <a:buNone/>
            </a:pPr>
            <a:endParaRPr lang="en-US" altLang="ja-JP" dirty="0" smtClean="0"/>
          </a:p>
          <a:p>
            <a:pPr lvl="1"/>
            <a:r>
              <a:rPr lang="en-US" altLang="ja-JP" i="1" dirty="0"/>
              <a:t>i</a:t>
            </a:r>
            <a:r>
              <a:rPr lang="en-US" altLang="ja-JP" i="1" dirty="0" smtClean="0"/>
              <a:t>mage</a:t>
            </a:r>
            <a:r>
              <a:rPr lang="en-US" altLang="ja-JP" dirty="0" smtClean="0"/>
              <a:t>			</a:t>
            </a:r>
            <a:r>
              <a:rPr lang="ja-JP" altLang="en-US" dirty="0" smtClean="0"/>
              <a:t>入力画像</a:t>
            </a:r>
            <a:endParaRPr lang="en-US" altLang="ja-JP" dirty="0" smtClean="0"/>
          </a:p>
          <a:p>
            <a:pPr lvl="1"/>
            <a:r>
              <a:rPr lang="en-US" altLang="ja-JP" i="1" dirty="0"/>
              <a:t>c</a:t>
            </a:r>
            <a:r>
              <a:rPr lang="en-US" altLang="ja-JP" i="1" dirty="0" smtClean="0"/>
              <a:t>ascade</a:t>
            </a:r>
            <a:r>
              <a:rPr lang="en-US" altLang="ja-JP" dirty="0" smtClean="0"/>
              <a:t>			</a:t>
            </a:r>
            <a:r>
              <a:rPr lang="ja-JP" altLang="en-US" dirty="0" smtClean="0"/>
              <a:t>分類器</a:t>
            </a:r>
            <a:endParaRPr lang="en-US" altLang="ja-JP" dirty="0" smtClean="0"/>
          </a:p>
          <a:p>
            <a:pPr lvl="1"/>
            <a:r>
              <a:rPr lang="en-US" altLang="ja-JP" i="1" dirty="0"/>
              <a:t>s</a:t>
            </a:r>
            <a:r>
              <a:rPr lang="en-US" altLang="ja-JP" i="1" dirty="0" smtClean="0"/>
              <a:t>torage</a:t>
            </a:r>
            <a:r>
              <a:rPr lang="en-US" altLang="ja-JP" dirty="0" smtClean="0"/>
              <a:t>			</a:t>
            </a:r>
            <a:r>
              <a:rPr lang="ja-JP" altLang="en-US" dirty="0" smtClean="0"/>
              <a:t>メモリストレージ</a:t>
            </a:r>
            <a:endParaRPr lang="en-US" altLang="ja-JP" dirty="0" smtClean="0"/>
          </a:p>
          <a:p>
            <a:pPr lvl="1"/>
            <a:r>
              <a:rPr lang="en-US" altLang="ja-JP" i="1" dirty="0" err="1"/>
              <a:t>s</a:t>
            </a:r>
            <a:r>
              <a:rPr lang="en-US" altLang="ja-JP" i="1" dirty="0" err="1" smtClean="0"/>
              <a:t>cale_factor</a:t>
            </a:r>
            <a:r>
              <a:rPr lang="en-US" altLang="ja-JP" dirty="0" smtClean="0"/>
              <a:t>		</a:t>
            </a:r>
            <a:r>
              <a:rPr lang="ja-JP" altLang="en-US" dirty="0" smtClean="0"/>
              <a:t>スキャンごとのスケールファクタ</a:t>
            </a:r>
            <a:endParaRPr lang="en-US" altLang="ja-JP" dirty="0" smtClean="0"/>
          </a:p>
          <a:p>
            <a:pPr lvl="1"/>
            <a:r>
              <a:rPr lang="en-US" altLang="ja-JP" i="1" dirty="0" err="1"/>
              <a:t>m</a:t>
            </a:r>
            <a:r>
              <a:rPr lang="en-US" altLang="ja-JP" i="1" dirty="0" err="1" smtClean="0"/>
              <a:t>in_neighbors</a:t>
            </a:r>
            <a:r>
              <a:rPr lang="en-US" altLang="ja-JP" dirty="0" smtClean="0"/>
              <a:t>	</a:t>
            </a:r>
            <a:r>
              <a:rPr lang="ja-JP" altLang="en-US" dirty="0" smtClean="0"/>
              <a:t>近傍矩形の最少数</a:t>
            </a:r>
            <a:endParaRPr lang="en-US" altLang="ja-JP" dirty="0" smtClean="0"/>
          </a:p>
          <a:p>
            <a:pPr lvl="1"/>
            <a:r>
              <a:rPr lang="en-US" altLang="ja-JP" i="1" dirty="0" smtClean="0"/>
              <a:t>flags</a:t>
            </a:r>
            <a:r>
              <a:rPr lang="en-US" altLang="ja-JP" dirty="0" smtClean="0"/>
              <a:t>				</a:t>
            </a:r>
            <a:r>
              <a:rPr lang="ja-JP" altLang="en-US" dirty="0" smtClean="0"/>
              <a:t>処理モード</a:t>
            </a:r>
            <a:endParaRPr lang="en-US" altLang="ja-JP" dirty="0" smtClean="0"/>
          </a:p>
          <a:p>
            <a:pPr lvl="1"/>
            <a:r>
              <a:rPr lang="en-US" altLang="ja-JP" i="1" dirty="0" err="1"/>
              <a:t>m</a:t>
            </a:r>
            <a:r>
              <a:rPr lang="en-US" altLang="ja-JP" i="1" dirty="0" err="1" smtClean="0"/>
              <a:t>in_size</a:t>
            </a:r>
            <a:r>
              <a:rPr lang="en-US" altLang="ja-JP" i="1" dirty="0" smtClean="0"/>
              <a:t>	</a:t>
            </a:r>
            <a:r>
              <a:rPr lang="en-US" altLang="ja-JP" dirty="0" smtClean="0"/>
              <a:t>	</a:t>
            </a:r>
            <a:r>
              <a:rPr lang="ja-JP" altLang="en-US" dirty="0" smtClean="0"/>
              <a:t>検出する候補の最小サイズ</a:t>
            </a:r>
            <a:endParaRPr lang="en-US" altLang="ja-JP" dirty="0" smtClean="0"/>
          </a:p>
          <a:p>
            <a:pPr lvl="1"/>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新しい物体の検出</a:t>
            </a:r>
            <a:endParaRPr lang="ja-JP" altLang="en-US" dirty="0"/>
          </a:p>
        </p:txBody>
      </p:sp>
      <p:sp>
        <p:nvSpPr>
          <p:cNvPr id="3" name="コンテンツ プレースホルダ 2"/>
          <p:cNvSpPr>
            <a:spLocks noGrp="1"/>
          </p:cNvSpPr>
          <p:nvPr>
            <p:ph idx="1"/>
          </p:nvPr>
        </p:nvSpPr>
        <p:spPr/>
        <p:txBody>
          <a:bodyPr/>
          <a:lstStyle/>
          <a:p>
            <a:r>
              <a:rPr lang="ja-JP" altLang="en-US" dirty="0" smtClean="0"/>
              <a:t>画像の収集</a:t>
            </a:r>
            <a:endParaRPr lang="en-US" altLang="ja-JP" dirty="0" smtClean="0"/>
          </a:p>
          <a:p>
            <a:pPr lvl="1"/>
            <a:r>
              <a:rPr lang="ja-JP" altLang="en-US" dirty="0" smtClean="0"/>
              <a:t>正解画像</a:t>
            </a:r>
            <a:r>
              <a:rPr lang="en-US" altLang="ja-JP" dirty="0" smtClean="0"/>
              <a:t>		</a:t>
            </a:r>
            <a:r>
              <a:rPr lang="ja-JP" altLang="en-US" dirty="0" smtClean="0"/>
              <a:t>（</a:t>
            </a:r>
            <a:r>
              <a:rPr lang="en-US" altLang="ja-JP" dirty="0" smtClean="0"/>
              <a:t>7000</a:t>
            </a:r>
            <a:r>
              <a:rPr lang="ja-JP" altLang="en-US" dirty="0" smtClean="0"/>
              <a:t>枚）</a:t>
            </a:r>
            <a:endParaRPr lang="en-US" altLang="ja-JP" dirty="0" smtClean="0"/>
          </a:p>
          <a:p>
            <a:pPr lvl="1"/>
            <a:r>
              <a:rPr lang="ja-JP" altLang="en-US" dirty="0" smtClean="0"/>
              <a:t>不正解画像</a:t>
            </a:r>
            <a:r>
              <a:rPr lang="en-US" altLang="ja-JP" dirty="0" smtClean="0"/>
              <a:t>	</a:t>
            </a:r>
            <a:r>
              <a:rPr lang="ja-JP" altLang="en-US" dirty="0" smtClean="0"/>
              <a:t>（</a:t>
            </a:r>
            <a:r>
              <a:rPr lang="en-US" altLang="ja-JP" dirty="0" smtClean="0"/>
              <a:t>3000</a:t>
            </a:r>
            <a:r>
              <a:rPr lang="ja-JP" altLang="en-US" dirty="0" smtClean="0"/>
              <a:t>枚）</a:t>
            </a:r>
            <a:endParaRPr lang="en-US" altLang="ja-JP" dirty="0" smtClean="0"/>
          </a:p>
          <a:p>
            <a:r>
              <a:rPr lang="ja-JP" altLang="en-US" dirty="0" smtClean="0"/>
              <a:t>正解サンプルの生成</a:t>
            </a:r>
            <a:endParaRPr lang="en-US" altLang="ja-JP" dirty="0" smtClean="0"/>
          </a:p>
          <a:p>
            <a:pPr lvl="1"/>
            <a:r>
              <a:rPr lang="en-US" altLang="ja-JP" dirty="0" err="1"/>
              <a:t>c</a:t>
            </a:r>
            <a:r>
              <a:rPr lang="en-US" altLang="ja-JP" dirty="0" err="1" smtClean="0"/>
              <a:t>reatesamples.exe</a:t>
            </a:r>
            <a:r>
              <a:rPr lang="ja-JP" altLang="en-US" dirty="0" smtClean="0"/>
              <a:t>を利用</a:t>
            </a:r>
            <a:endParaRPr lang="en-US" altLang="ja-JP" dirty="0" smtClean="0"/>
          </a:p>
          <a:p>
            <a:r>
              <a:rPr lang="ja-JP" altLang="en-US" dirty="0" smtClean="0"/>
              <a:t>新しい分類器の学習</a:t>
            </a:r>
            <a:endParaRPr lang="en-US" altLang="ja-JP" dirty="0" smtClean="0"/>
          </a:p>
          <a:p>
            <a:pPr lvl="1"/>
            <a:r>
              <a:rPr lang="en-US" altLang="ja-JP" dirty="0" err="1" smtClean="0"/>
              <a:t>Haartraining.exe</a:t>
            </a:r>
            <a:r>
              <a:rPr lang="ja-JP" altLang="en-US" smtClean="0"/>
              <a:t>を利用</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パターン認識　とは</a:t>
            </a:r>
            <a:endParaRPr lang="ja-JP" altLang="en-US" dirty="0"/>
          </a:p>
        </p:txBody>
      </p:sp>
      <p:sp>
        <p:nvSpPr>
          <p:cNvPr id="3" name="コンテンツ プレースホルダ 2"/>
          <p:cNvSpPr>
            <a:spLocks noGrp="1"/>
          </p:cNvSpPr>
          <p:nvPr>
            <p:ph idx="1"/>
          </p:nvPr>
        </p:nvSpPr>
        <p:spPr/>
        <p:txBody>
          <a:bodyPr>
            <a:normAutofit lnSpcReduction="10000"/>
          </a:bodyPr>
          <a:lstStyle/>
          <a:p>
            <a:r>
              <a:rPr lang="ja-JP" altLang="en-US" sz="2800" dirty="0" smtClean="0"/>
              <a:t>画像、音声など複数の情報を含むデータの中から、意味を持つ対象を選択する</a:t>
            </a:r>
            <a:endParaRPr lang="en-US" altLang="ja-JP" sz="2800" dirty="0" smtClean="0"/>
          </a:p>
          <a:p>
            <a:endParaRPr lang="en-US" altLang="ja-JP" sz="2800" dirty="0" smtClean="0"/>
          </a:p>
          <a:p>
            <a:endParaRPr lang="en-US" altLang="ja-JP" sz="2800" dirty="0" smtClean="0"/>
          </a:p>
          <a:p>
            <a:r>
              <a:rPr lang="ja-JP" altLang="en-US" sz="2800" dirty="0" smtClean="0"/>
              <a:t>機械学習作業を行うことで</a:t>
            </a:r>
            <a:r>
              <a:rPr lang="ja-JP" altLang="en-US" sz="2800" dirty="0" smtClean="0">
                <a:solidFill>
                  <a:srgbClr val="FF6600"/>
                </a:solidFill>
              </a:rPr>
              <a:t>分類器</a:t>
            </a:r>
            <a:r>
              <a:rPr lang="ja-JP" altLang="en-US" sz="2800" dirty="0" smtClean="0"/>
              <a:t>を得る</a:t>
            </a:r>
            <a:endParaRPr lang="en-US" altLang="ja-JP" sz="2800" dirty="0" smtClean="0"/>
          </a:p>
          <a:p>
            <a:pPr lvl="1"/>
            <a:r>
              <a:rPr lang="ja-JP" altLang="en-US" sz="2400" dirty="0" smtClean="0"/>
              <a:t>正解画像、不正解画像</a:t>
            </a:r>
            <a:r>
              <a:rPr lang="ja-JP" altLang="en-US" sz="2400" dirty="0" smtClean="0"/>
              <a:t>の特徴抽出を行い、得られた特徴と正誤関係を学習する</a:t>
            </a:r>
            <a:endParaRPr lang="en-US" altLang="ja-JP" sz="2400" dirty="0" smtClean="0"/>
          </a:p>
          <a:p>
            <a:pPr lvl="1"/>
            <a:endParaRPr lang="en-US" altLang="ja-JP" sz="2400" dirty="0" smtClean="0"/>
          </a:p>
          <a:p>
            <a:r>
              <a:rPr lang="ja-JP" altLang="en-US" sz="2800" dirty="0" smtClean="0"/>
              <a:t>検出作業時には抽出した特徴に分類器を用いることで、繰り返し物体検出を行うことが可能</a:t>
            </a:r>
            <a:endParaRPr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機械学習アルゴリズム</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err="1" smtClean="0"/>
              <a:t>OpenCV</a:t>
            </a:r>
            <a:r>
              <a:rPr lang="ja-JP" altLang="en-US" dirty="0" smtClean="0"/>
              <a:t>でサポートされているもの</a:t>
            </a:r>
            <a:endParaRPr lang="en-US" altLang="ja-JP" dirty="0" smtClean="0"/>
          </a:p>
          <a:p>
            <a:pPr lvl="1">
              <a:buClr>
                <a:schemeClr val="tx1"/>
              </a:buClr>
            </a:pPr>
            <a:r>
              <a:rPr lang="ja-JP" altLang="en-US" dirty="0" smtClean="0">
                <a:solidFill>
                  <a:srgbClr val="FF6600"/>
                </a:solidFill>
              </a:rPr>
              <a:t>ブースティング</a:t>
            </a:r>
            <a:endParaRPr lang="en-US" altLang="ja-JP" dirty="0" smtClean="0"/>
          </a:p>
          <a:p>
            <a:pPr lvl="2"/>
            <a:r>
              <a:rPr lang="ja-JP" altLang="en-US" dirty="0" smtClean="0"/>
              <a:t>単純な特徴を検出する分類器を組み合わせて使うことで強力な分類器を作成する</a:t>
            </a:r>
            <a:endParaRPr lang="en-US" altLang="ja-JP" dirty="0" smtClean="0"/>
          </a:p>
          <a:p>
            <a:pPr lvl="2"/>
            <a:r>
              <a:rPr lang="en-US" altLang="ja-JP" dirty="0" err="1" smtClean="0"/>
              <a:t>Adaboost</a:t>
            </a:r>
            <a:r>
              <a:rPr lang="ja-JP" altLang="en-US" dirty="0" smtClean="0"/>
              <a:t>アルゴリズム</a:t>
            </a:r>
            <a:endParaRPr lang="en-US" altLang="ja-JP" dirty="0" smtClean="0"/>
          </a:p>
          <a:p>
            <a:pPr lvl="3"/>
            <a:r>
              <a:rPr lang="ja-JP" altLang="en-US" dirty="0" smtClean="0"/>
              <a:t>誤認識率に対して適応的に重みを調整できる</a:t>
            </a:r>
            <a:endParaRPr lang="en-US" altLang="ja-JP" dirty="0" smtClean="0"/>
          </a:p>
          <a:p>
            <a:pPr lvl="1"/>
            <a:r>
              <a:rPr lang="ja-JP" altLang="ja-JP" dirty="0" smtClean="0"/>
              <a:t>K</a:t>
            </a:r>
            <a:r>
              <a:rPr lang="ja-JP" altLang="en-US" dirty="0" smtClean="0"/>
              <a:t>近傍法</a:t>
            </a:r>
            <a:endParaRPr lang="en-US" altLang="ja-JP" dirty="0" smtClean="0"/>
          </a:p>
          <a:p>
            <a:pPr lvl="1"/>
            <a:r>
              <a:rPr lang="ja-JP" altLang="en-US" dirty="0" smtClean="0"/>
              <a:t>サポートベクターマシン</a:t>
            </a:r>
            <a:endParaRPr lang="en-US" altLang="ja-JP" dirty="0" smtClean="0"/>
          </a:p>
          <a:p>
            <a:pPr lvl="1"/>
            <a:r>
              <a:rPr lang="en-US" altLang="ja-JP" dirty="0" smtClean="0"/>
              <a:t>EM</a:t>
            </a:r>
            <a:r>
              <a:rPr lang="ja-JP" altLang="en-US" dirty="0" smtClean="0"/>
              <a:t>アルゴリズム</a:t>
            </a:r>
            <a:endParaRPr lang="en-US" altLang="ja-JP" dirty="0" smtClean="0"/>
          </a:p>
          <a:p>
            <a:pPr lvl="1"/>
            <a:r>
              <a:rPr lang="ja-JP" altLang="en-US" dirty="0" smtClean="0"/>
              <a:t>ニューラルネットワーク</a:t>
            </a:r>
            <a:endParaRPr lang="en-US" altLang="ja-JP" dirty="0" smtClean="0"/>
          </a:p>
          <a:p>
            <a:pPr lvl="1"/>
            <a:endParaRPr lang="en-US" altLang="ja-JP" dirty="0" smtClean="0"/>
          </a:p>
          <a:p>
            <a:pPr lvl="2">
              <a:buNone/>
            </a:pPr>
            <a:r>
              <a:rPr lang="en-US" altLang="ja-JP" dirty="0" smtClean="0"/>
              <a:t>(</a:t>
            </a:r>
            <a:r>
              <a:rPr lang="ja-JP" altLang="en-US" dirty="0" smtClean="0"/>
              <a:t>詳細は</a:t>
            </a:r>
            <a:r>
              <a:rPr lang="en-US" altLang="ja-JP" dirty="0" smtClean="0"/>
              <a:t>Machine Learning Reference Manual</a:t>
            </a:r>
            <a:r>
              <a:rPr lang="ja-JP" altLang="en-US" dirty="0" smtClean="0"/>
              <a:t>を参照</a:t>
            </a:r>
            <a:r>
              <a:rPr lang="en-US" altLang="ja-JP"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Haar</a:t>
            </a:r>
            <a:r>
              <a:rPr lang="en-US" altLang="ja-JP" dirty="0" smtClean="0"/>
              <a:t>-like</a:t>
            </a:r>
            <a:r>
              <a:rPr lang="ja-JP" altLang="en-US" dirty="0" smtClean="0"/>
              <a:t>特徴</a:t>
            </a:r>
            <a:endParaRPr lang="ja-JP" altLang="en-US" dirty="0"/>
          </a:p>
        </p:txBody>
      </p:sp>
      <p:sp>
        <p:nvSpPr>
          <p:cNvPr id="3" name="コンテンツ プレースホルダ 2"/>
          <p:cNvSpPr>
            <a:spLocks noGrp="1"/>
          </p:cNvSpPr>
          <p:nvPr>
            <p:ph idx="1"/>
          </p:nvPr>
        </p:nvSpPr>
        <p:spPr>
          <a:xfrm>
            <a:off x="457200" y="1560510"/>
            <a:ext cx="8229600" cy="4525963"/>
          </a:xfrm>
        </p:spPr>
        <p:txBody>
          <a:bodyPr/>
          <a:lstStyle/>
          <a:p>
            <a:r>
              <a:rPr lang="ja-JP" altLang="en-US" dirty="0" smtClean="0"/>
              <a:t>１４種類のパターンを水平、垂直方向にスケーリング</a:t>
            </a:r>
            <a:endParaRPr lang="en-US" altLang="ja-JP" dirty="0" smtClean="0"/>
          </a:p>
          <a:p>
            <a:r>
              <a:rPr lang="ja-JP" altLang="en-US" dirty="0" smtClean="0"/>
              <a:t>探索領域の任意の位置に置き、白い領域を生、黒い領域を負</a:t>
            </a:r>
            <a:r>
              <a:rPr lang="en-US" altLang="ja-JP" dirty="0" smtClean="0"/>
              <a:t>→</a:t>
            </a:r>
            <a:r>
              <a:rPr lang="ja-JP" altLang="en-US" dirty="0" smtClean="0"/>
              <a:t>輝度値の合計を特徴量</a:t>
            </a:r>
            <a:endParaRPr lang="en-US" altLang="ja-JP" dirty="0" smtClean="0"/>
          </a:p>
          <a:p>
            <a:r>
              <a:rPr lang="ja-JP" altLang="en-US" dirty="0" smtClean="0"/>
              <a:t>得手　</a:t>
            </a:r>
            <a:r>
              <a:rPr lang="en-US" altLang="ja-JP" dirty="0" smtClean="0"/>
              <a:t> </a:t>
            </a:r>
            <a:r>
              <a:rPr lang="ja-JP" altLang="en-US" dirty="0" smtClean="0"/>
              <a:t>：</a:t>
            </a:r>
            <a:r>
              <a:rPr lang="ja-JP" altLang="en-US" dirty="0"/>
              <a:t>１</a:t>
            </a:r>
            <a:r>
              <a:rPr lang="ja-JP" altLang="en-US" dirty="0" smtClean="0"/>
              <a:t>つにまとまっている特徴</a:t>
            </a:r>
            <a:endParaRPr lang="en-US" altLang="ja-JP" dirty="0" smtClean="0"/>
          </a:p>
          <a:p>
            <a:r>
              <a:rPr lang="ja-JP" altLang="en-US" dirty="0" smtClean="0"/>
              <a:t>不得手：ドーナツ型</a:t>
            </a:r>
            <a:endParaRPr lang="en-US" altLang="ja-JP" dirty="0" smtClean="0"/>
          </a:p>
          <a:p>
            <a:pPr>
              <a:buNone/>
            </a:pPr>
            <a:r>
              <a:rPr lang="en-US" altLang="ja-JP" dirty="0" smtClean="0"/>
              <a:t>				    </a:t>
            </a:r>
            <a:r>
              <a:rPr lang="ja-JP" altLang="en-US" dirty="0" smtClean="0"/>
              <a:t>輪郭が複雑</a:t>
            </a:r>
            <a:endParaRPr lang="en-US" altLang="ja-JP" dirty="0" smtClean="0"/>
          </a:p>
        </p:txBody>
      </p:sp>
      <p:pic>
        <p:nvPicPr>
          <p:cNvPr id="4" name="図 3" descr="haarlike.jpg"/>
          <p:cNvPicPr>
            <a:picLocks noChangeAspect="1"/>
          </p:cNvPicPr>
          <p:nvPr/>
        </p:nvPicPr>
        <p:blipFill>
          <a:blip r:embed="rId2"/>
          <a:stretch>
            <a:fillRect/>
          </a:stretch>
        </p:blipFill>
        <p:spPr>
          <a:xfrm>
            <a:off x="5317740" y="4236303"/>
            <a:ext cx="3826259" cy="26216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分類器</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カスケード構造：</a:t>
            </a:r>
            <a:endParaRPr lang="en-US" altLang="ja-JP" dirty="0"/>
          </a:p>
          <a:p>
            <a:pPr lvl="1"/>
            <a:r>
              <a:rPr lang="ja-JP" altLang="en-US" dirty="0" smtClean="0"/>
              <a:t>弱い分類器　　　</a:t>
            </a:r>
            <a:r>
              <a:rPr lang="en-US" altLang="ja-JP" dirty="0" smtClean="0"/>
              <a:t>→</a:t>
            </a:r>
            <a:r>
              <a:rPr lang="ja-JP" altLang="en-US" dirty="0" smtClean="0"/>
              <a:t>強い分類器</a:t>
            </a:r>
            <a:endParaRPr lang="en-US" altLang="ja-JP" dirty="0" smtClean="0"/>
          </a:p>
          <a:p>
            <a:pPr lvl="1">
              <a:buNone/>
            </a:pPr>
            <a:r>
              <a:rPr lang="en-US" altLang="ja-JP" dirty="0" smtClean="0"/>
              <a:t>	</a:t>
            </a:r>
            <a:r>
              <a:rPr lang="ja-JP" altLang="en-US" dirty="0" smtClean="0"/>
              <a:t>（低速かつ正確）</a:t>
            </a:r>
            <a:r>
              <a:rPr lang="en-US" altLang="ja-JP" dirty="0" smtClean="0"/>
              <a:t>→</a:t>
            </a:r>
            <a:r>
              <a:rPr lang="ja-JP" altLang="en-US" dirty="0" smtClean="0"/>
              <a:t>（高速かつ大雑把</a:t>
            </a:r>
            <a:r>
              <a:rPr lang="ja-JP" altLang="ja-JP" dirty="0" smtClean="0"/>
              <a:t>）</a:t>
            </a:r>
            <a:endParaRPr lang="en-US" altLang="ja-JP" dirty="0"/>
          </a:p>
          <a:p>
            <a:pPr lvl="1"/>
            <a:r>
              <a:rPr lang="ja-JP" altLang="en-US" dirty="0" smtClean="0"/>
              <a:t>検出対象でないと判断された候補は以降の処理に使用されない</a:t>
            </a:r>
            <a:endParaRPr lang="ja-JP" altLang="en-US" dirty="0"/>
          </a:p>
        </p:txBody>
      </p:sp>
      <p:sp>
        <p:nvSpPr>
          <p:cNvPr id="4" name="テキスト ボックス 3"/>
          <p:cNvSpPr txBox="1"/>
          <p:nvPr/>
        </p:nvSpPr>
        <p:spPr>
          <a:xfrm>
            <a:off x="6142449" y="349866"/>
            <a:ext cx="2214368" cy="646331"/>
          </a:xfrm>
          <a:prstGeom prst="rect">
            <a:avLst/>
          </a:prstGeom>
          <a:noFill/>
        </p:spPr>
        <p:txBody>
          <a:bodyPr wrap="none" rtlCol="0">
            <a:spAutoFit/>
          </a:bodyPr>
          <a:lstStyle/>
          <a:p>
            <a:r>
              <a:rPr kumimoji="1" lang="ja-JP" altLang="en-US" dirty="0" smtClean="0"/>
              <a:t>弱い＝特徴が少ない</a:t>
            </a:r>
            <a:endParaRPr kumimoji="1" lang="en-US" altLang="ja-JP" dirty="0" smtClean="0"/>
          </a:p>
          <a:p>
            <a:r>
              <a:rPr kumimoji="1" lang="ja-JP" altLang="en-US" dirty="0" smtClean="0"/>
              <a:t>強い＝特徴が多い</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用意されている分類器</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カスケード構造</a:t>
            </a:r>
            <a:endParaRPr lang="en-US" altLang="ja-JP" dirty="0" smtClean="0"/>
          </a:p>
          <a:p>
            <a:pPr lvl="1"/>
            <a:r>
              <a:rPr lang="ja-JP" altLang="en-US" dirty="0" smtClean="0"/>
              <a:t>目</a:t>
            </a:r>
            <a:r>
              <a:rPr lang="en-US" altLang="ja-JP" dirty="0" smtClean="0"/>
              <a:t>						</a:t>
            </a:r>
            <a:r>
              <a:rPr lang="ja-JP" altLang="en-US" dirty="0" smtClean="0"/>
              <a:t>：</a:t>
            </a:r>
            <a:r>
              <a:rPr lang="en-US" altLang="ja-JP" dirty="0" err="1"/>
              <a:t>h</a:t>
            </a:r>
            <a:r>
              <a:rPr lang="en-US" altLang="ja-JP" dirty="0" err="1" smtClean="0"/>
              <a:t>aarcascade_eye.xml</a:t>
            </a:r>
            <a:endParaRPr lang="en-US" altLang="ja-JP" dirty="0" smtClean="0"/>
          </a:p>
          <a:p>
            <a:pPr lvl="1"/>
            <a:r>
              <a:rPr lang="ja-JP" altLang="en-US" dirty="0" smtClean="0"/>
              <a:t>目</a:t>
            </a:r>
            <a:r>
              <a:rPr lang="en-US" altLang="ja-JP" dirty="0" smtClean="0"/>
              <a:t>(</a:t>
            </a:r>
            <a:r>
              <a:rPr lang="ja-JP" altLang="en-US" dirty="0" smtClean="0"/>
              <a:t>眼鏡有</a:t>
            </a:r>
            <a:r>
              <a:rPr lang="en-US" altLang="ja-JP" dirty="0" smtClean="0"/>
              <a:t>) 				</a:t>
            </a:r>
            <a:r>
              <a:rPr lang="ja-JP" altLang="en-US" dirty="0" smtClean="0"/>
              <a:t>：</a:t>
            </a:r>
            <a:r>
              <a:rPr lang="en-US" altLang="ja-JP" dirty="0" err="1"/>
              <a:t>h</a:t>
            </a:r>
            <a:r>
              <a:rPr lang="en-US" altLang="ja-JP" dirty="0" err="1" smtClean="0"/>
              <a:t>aarcascade_eye_tree_eyeglasses.xml</a:t>
            </a:r>
            <a:endParaRPr lang="en-US" altLang="ja-JP" dirty="0" smtClean="0"/>
          </a:p>
          <a:p>
            <a:pPr lvl="1"/>
            <a:r>
              <a:rPr lang="ja-JP" altLang="en-US" dirty="0" smtClean="0"/>
              <a:t>正面顔</a:t>
            </a:r>
            <a:r>
              <a:rPr lang="en-US" altLang="ja-JP" dirty="0" smtClean="0"/>
              <a:t>					</a:t>
            </a:r>
            <a:r>
              <a:rPr lang="ja-JP" altLang="en-US" dirty="0" smtClean="0"/>
              <a:t>：</a:t>
            </a:r>
            <a:r>
              <a:rPr lang="en-US" altLang="ja-JP" dirty="0" err="1" smtClean="0"/>
              <a:t>h</a:t>
            </a:r>
            <a:r>
              <a:rPr lang="en-US" altLang="ja-JP" dirty="0" err="1" smtClean="0"/>
              <a:t>aarcascade_frontalface_default.xml</a:t>
            </a:r>
            <a:endParaRPr lang="en-US" altLang="ja-JP" dirty="0" smtClean="0"/>
          </a:p>
          <a:p>
            <a:pPr lvl="1"/>
            <a:r>
              <a:rPr lang="ja-JP" altLang="en-US" dirty="0" smtClean="0"/>
              <a:t>正面顔</a:t>
            </a:r>
            <a:r>
              <a:rPr lang="en-US" altLang="ja-JP" dirty="0" smtClean="0"/>
              <a:t>					</a:t>
            </a:r>
            <a:r>
              <a:rPr lang="ja-JP" altLang="en-US" dirty="0" smtClean="0"/>
              <a:t>：</a:t>
            </a:r>
            <a:r>
              <a:rPr lang="en-US" altLang="ja-JP" dirty="0" err="1" smtClean="0"/>
              <a:t>h</a:t>
            </a:r>
            <a:r>
              <a:rPr lang="en-US" altLang="ja-JP" dirty="0" err="1" smtClean="0"/>
              <a:t>aarcascade_frontalface_alt.xml</a:t>
            </a:r>
            <a:endParaRPr lang="en-US" altLang="ja-JP" dirty="0" smtClean="0"/>
          </a:p>
          <a:p>
            <a:pPr lvl="1"/>
            <a:r>
              <a:rPr lang="ja-JP" altLang="en-US" dirty="0" smtClean="0"/>
              <a:t>正面顔</a:t>
            </a:r>
            <a:r>
              <a:rPr lang="en-US" altLang="ja-JP" dirty="0" smtClean="0"/>
              <a:t>(</a:t>
            </a:r>
            <a:r>
              <a:rPr lang="ja-JP" altLang="en-US" dirty="0" smtClean="0"/>
              <a:t>弱分類器</a:t>
            </a:r>
            <a:r>
              <a:rPr lang="en-US" altLang="ja-JP" dirty="0" smtClean="0"/>
              <a:t>2</a:t>
            </a:r>
            <a:r>
              <a:rPr lang="ja-JP" altLang="en-US" dirty="0" smtClean="0"/>
              <a:t>個</a:t>
            </a:r>
            <a:r>
              <a:rPr lang="en-US" altLang="ja-JP" dirty="0" smtClean="0"/>
              <a:t>)		</a:t>
            </a:r>
            <a:r>
              <a:rPr lang="ja-JP" altLang="en-US" dirty="0" smtClean="0"/>
              <a:t>：</a:t>
            </a:r>
            <a:r>
              <a:rPr lang="en-US" altLang="ja-JP" dirty="0"/>
              <a:t>h</a:t>
            </a:r>
            <a:r>
              <a:rPr lang="en-US" altLang="ja-JP" dirty="0" smtClean="0"/>
              <a:t>aarcascade_frontalface_alt2.xml</a:t>
            </a:r>
            <a:endParaRPr lang="en-US" altLang="ja-JP" dirty="0" smtClean="0"/>
          </a:p>
          <a:p>
            <a:pPr lvl="1"/>
            <a:r>
              <a:rPr lang="ja-JP" altLang="en-US" dirty="0" smtClean="0"/>
              <a:t>横顔</a:t>
            </a:r>
            <a:r>
              <a:rPr lang="en-US" altLang="ja-JP" dirty="0" smtClean="0"/>
              <a:t>						</a:t>
            </a:r>
            <a:r>
              <a:rPr lang="ja-JP" altLang="en-US" dirty="0" smtClean="0"/>
              <a:t>：</a:t>
            </a:r>
            <a:r>
              <a:rPr lang="en-US" altLang="ja-JP" dirty="0" err="1"/>
              <a:t>h</a:t>
            </a:r>
            <a:r>
              <a:rPr lang="en-US" altLang="ja-JP" dirty="0" err="1" smtClean="0"/>
              <a:t>aarcascade_profileface</a:t>
            </a:r>
            <a:r>
              <a:rPr lang="en-US" altLang="ja-JP" dirty="0" err="1" smtClean="0"/>
              <a:t>.xml</a:t>
            </a:r>
            <a:endParaRPr lang="en-US" altLang="ja-JP" dirty="0" smtClean="0"/>
          </a:p>
          <a:p>
            <a:pPr lvl="1"/>
            <a:r>
              <a:rPr lang="ja-JP" altLang="en-US" dirty="0" smtClean="0"/>
              <a:t>全身</a:t>
            </a:r>
            <a:r>
              <a:rPr lang="en-US" altLang="ja-JP" dirty="0" smtClean="0"/>
              <a:t>						</a:t>
            </a:r>
            <a:r>
              <a:rPr lang="ja-JP" altLang="en-US" dirty="0" smtClean="0"/>
              <a:t>：</a:t>
            </a:r>
            <a:r>
              <a:rPr lang="en-US" altLang="ja-JP" dirty="0" err="1"/>
              <a:t>h</a:t>
            </a:r>
            <a:r>
              <a:rPr lang="en-US" altLang="ja-JP" dirty="0" err="1" smtClean="0"/>
              <a:t>aarcascade_fullbody.xml</a:t>
            </a:r>
            <a:endParaRPr lang="en-US" altLang="ja-JP" dirty="0" smtClean="0"/>
          </a:p>
          <a:p>
            <a:pPr lvl="1"/>
            <a:r>
              <a:rPr lang="ja-JP" altLang="en-US" dirty="0" smtClean="0"/>
              <a:t>下半身</a:t>
            </a:r>
            <a:r>
              <a:rPr lang="en-US" altLang="ja-JP" dirty="0" smtClean="0"/>
              <a:t>					</a:t>
            </a:r>
            <a:r>
              <a:rPr lang="ja-JP" altLang="en-US" dirty="0" smtClean="0"/>
              <a:t>：</a:t>
            </a:r>
            <a:r>
              <a:rPr lang="en-US" altLang="ja-JP" dirty="0" err="1"/>
              <a:t>h</a:t>
            </a:r>
            <a:r>
              <a:rPr lang="en-US" altLang="ja-JP" dirty="0" err="1" smtClean="0"/>
              <a:t>aarcascade_lowerbody.xml</a:t>
            </a:r>
            <a:endParaRPr lang="en-US" altLang="ja-JP" dirty="0" smtClean="0"/>
          </a:p>
          <a:p>
            <a:pPr lvl="1"/>
            <a:r>
              <a:rPr lang="ja-JP" altLang="en-US" dirty="0" smtClean="0"/>
              <a:t>上半身</a:t>
            </a:r>
            <a:r>
              <a:rPr lang="en-US" altLang="ja-JP" dirty="0" smtClean="0"/>
              <a:t>					</a:t>
            </a:r>
            <a:r>
              <a:rPr lang="ja-JP" altLang="en-US" dirty="0" smtClean="0"/>
              <a:t>：</a:t>
            </a:r>
            <a:r>
              <a:rPr lang="en-US" altLang="ja-JP" dirty="0" err="1"/>
              <a:t>h</a:t>
            </a:r>
            <a:r>
              <a:rPr lang="en-US" altLang="ja-JP" dirty="0" err="1" smtClean="0"/>
              <a:t>aarcascade_upperbody.xml</a:t>
            </a:r>
            <a:endParaRPr lang="en-US" altLang="ja-JP" dirty="0" smtClean="0"/>
          </a:p>
          <a:p>
            <a:endParaRPr lang="en-US" altLang="ja-JP" dirty="0" smtClean="0"/>
          </a:p>
          <a:p>
            <a:r>
              <a:rPr lang="ja-JP" altLang="en-US" dirty="0" smtClean="0"/>
              <a:t>木構造</a:t>
            </a:r>
            <a:endParaRPr lang="en-US" altLang="ja-JP" dirty="0" smtClean="0"/>
          </a:p>
          <a:p>
            <a:pPr lvl="1"/>
            <a:r>
              <a:rPr lang="ja-JP" altLang="en-US" dirty="0" smtClean="0"/>
              <a:t>正面顔</a:t>
            </a:r>
            <a:r>
              <a:rPr lang="en-US" altLang="ja-JP" dirty="0" smtClean="0"/>
              <a:t>					</a:t>
            </a:r>
            <a:r>
              <a:rPr lang="ja-JP" altLang="en-US" dirty="0" smtClean="0"/>
              <a:t>：</a:t>
            </a:r>
            <a:r>
              <a:rPr lang="en-US" altLang="ja-JP" dirty="0" err="1"/>
              <a:t>h</a:t>
            </a:r>
            <a:r>
              <a:rPr lang="en-US" altLang="ja-JP" dirty="0" err="1" smtClean="0"/>
              <a:t>aarcascade_frontalface_alt_tree.xml</a:t>
            </a:r>
            <a:endParaRPr lang="en-US" altLang="ja-JP" dirty="0" smtClean="0"/>
          </a:p>
        </p:txBody>
      </p:sp>
      <p:sp>
        <p:nvSpPr>
          <p:cNvPr id="4" name="テキスト ボックス 3"/>
          <p:cNvSpPr txBox="1"/>
          <p:nvPr/>
        </p:nvSpPr>
        <p:spPr>
          <a:xfrm>
            <a:off x="5701837" y="6129114"/>
            <a:ext cx="3246802" cy="369332"/>
          </a:xfrm>
          <a:prstGeom prst="rect">
            <a:avLst/>
          </a:prstGeom>
          <a:noFill/>
        </p:spPr>
        <p:txBody>
          <a:bodyPr wrap="none" rtlCol="0">
            <a:spAutoFit/>
          </a:bodyPr>
          <a:lstStyle/>
          <a:p>
            <a:r>
              <a:rPr kumimoji="1" lang="ja-JP" altLang="en-US" dirty="0" smtClean="0"/>
              <a:t>（各カスケードの解像度に注意）</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分類器の読み込み</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a:t>v</a:t>
            </a:r>
            <a:r>
              <a:rPr lang="en-US" altLang="ja-JP" dirty="0" smtClean="0"/>
              <a:t>oid </a:t>
            </a:r>
            <a:r>
              <a:rPr lang="en-US" altLang="ja-JP" b="1" dirty="0" err="1" smtClean="0"/>
              <a:t>cvLoad</a:t>
            </a:r>
            <a:r>
              <a:rPr lang="en-US" altLang="ja-JP" dirty="0" smtClean="0"/>
              <a:t> ( const char* </a:t>
            </a:r>
            <a:r>
              <a:rPr lang="en-US" altLang="ja-JP" i="1" dirty="0" smtClean="0"/>
              <a:t>filename</a:t>
            </a:r>
            <a:r>
              <a:rPr lang="en-US" altLang="ja-JP" dirty="0" smtClean="0"/>
              <a:t>, </a:t>
            </a:r>
            <a:r>
              <a:rPr lang="en-US" altLang="ja-JP" dirty="0" err="1" smtClean="0"/>
              <a:t>CvMemStorage</a:t>
            </a:r>
            <a:r>
              <a:rPr lang="en-US" altLang="ja-JP" dirty="0" smtClean="0"/>
              <a:t>* </a:t>
            </a:r>
            <a:r>
              <a:rPr lang="en-US" altLang="ja-JP" i="1" dirty="0" err="1" smtClean="0"/>
              <a:t>memstorage</a:t>
            </a:r>
            <a:r>
              <a:rPr lang="en-US" altLang="ja-JP" dirty="0" smtClean="0"/>
              <a:t>=NULL,         const char* </a:t>
            </a:r>
            <a:r>
              <a:rPr lang="en-US" altLang="ja-JP" i="1" dirty="0" smtClean="0"/>
              <a:t>name</a:t>
            </a:r>
            <a:r>
              <a:rPr lang="en-US" altLang="ja-JP" dirty="0" smtClean="0"/>
              <a:t>=NULL,                              const char** </a:t>
            </a:r>
            <a:r>
              <a:rPr lang="en-US" altLang="ja-JP" i="1" dirty="0" err="1" smtClean="0"/>
              <a:t>real_name</a:t>
            </a:r>
            <a:r>
              <a:rPr lang="en-US" altLang="ja-JP" dirty="0" smtClean="0"/>
              <a:t>=NULL ) ;</a:t>
            </a:r>
          </a:p>
          <a:p>
            <a:endParaRPr lang="en-US" altLang="ja-JP" dirty="0" smtClean="0"/>
          </a:p>
          <a:p>
            <a:pPr lvl="1"/>
            <a:r>
              <a:rPr lang="en-US" altLang="ja-JP" i="1" dirty="0" smtClean="0"/>
              <a:t>filename</a:t>
            </a:r>
            <a:r>
              <a:rPr lang="en-US" altLang="ja-JP" dirty="0" smtClean="0"/>
              <a:t>			</a:t>
            </a:r>
            <a:r>
              <a:rPr lang="ja-JP" altLang="en-US" dirty="0" smtClean="0"/>
              <a:t>分類器のファイル名</a:t>
            </a:r>
            <a:endParaRPr lang="en-US" altLang="ja-JP" b="1" dirty="0" smtClean="0"/>
          </a:p>
          <a:p>
            <a:pPr lvl="1"/>
            <a:r>
              <a:rPr lang="en-US" altLang="ja-JP" i="1" dirty="0" err="1"/>
              <a:t>m</a:t>
            </a:r>
            <a:r>
              <a:rPr lang="en-US" altLang="ja-JP" i="1" dirty="0" err="1" smtClean="0"/>
              <a:t>emstorage</a:t>
            </a:r>
            <a:r>
              <a:rPr lang="en-US" altLang="ja-JP" dirty="0" smtClean="0"/>
              <a:t>		</a:t>
            </a:r>
            <a:r>
              <a:rPr lang="ja-JP" altLang="en-US" dirty="0" smtClean="0">
                <a:solidFill>
                  <a:srgbClr val="FF6600"/>
                </a:solidFill>
              </a:rPr>
              <a:t>メモリストレージ</a:t>
            </a:r>
            <a:endParaRPr lang="en-US" altLang="ja-JP" dirty="0" smtClean="0">
              <a:solidFill>
                <a:srgbClr val="FF6600"/>
              </a:solidFill>
            </a:endParaRPr>
          </a:p>
          <a:p>
            <a:pPr lvl="1"/>
            <a:r>
              <a:rPr lang="en-US" altLang="ja-JP" i="1" dirty="0" smtClean="0"/>
              <a:t>name</a:t>
            </a:r>
            <a:r>
              <a:rPr lang="en-US" altLang="ja-JP" dirty="0" smtClean="0"/>
              <a:t>				</a:t>
            </a:r>
            <a:r>
              <a:rPr lang="ja-JP" altLang="en-US" dirty="0" smtClean="0"/>
              <a:t>オブジェクト名</a:t>
            </a:r>
            <a:endParaRPr lang="en-US" altLang="ja-JP" dirty="0" smtClean="0"/>
          </a:p>
          <a:p>
            <a:pPr lvl="1"/>
            <a:r>
              <a:rPr lang="en-US" altLang="ja-JP" i="1" dirty="0" err="1" smtClean="0"/>
              <a:t>real_name</a:t>
            </a:r>
            <a:r>
              <a:rPr lang="en-US" altLang="ja-JP" dirty="0" smtClean="0"/>
              <a:t>		</a:t>
            </a:r>
            <a:r>
              <a:rPr lang="ja-JP" altLang="en-US" dirty="0" smtClean="0"/>
              <a:t>出力パラメータ</a:t>
            </a: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メモリストレージ</a:t>
            </a:r>
            <a:endParaRPr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顔検出を行うことで得られる顔候補（複数）の矩形を保存するメモリ</a:t>
            </a:r>
            <a:endParaRPr lang="en-US" altLang="ja-JP" dirty="0" smtClean="0"/>
          </a:p>
          <a:p>
            <a:r>
              <a:rPr lang="ja-JP" altLang="en-US" dirty="0" smtClean="0"/>
              <a:t>必要に応じて自動でメモリ領域を自動で追加確保</a:t>
            </a:r>
            <a:endParaRPr lang="en-US" altLang="ja-JP" dirty="0" smtClean="0"/>
          </a:p>
          <a:p>
            <a:endParaRPr lang="en-US" altLang="ja-JP" dirty="0" smtClean="0"/>
          </a:p>
          <a:p>
            <a:r>
              <a:rPr lang="en-US" altLang="ja-JP" dirty="0"/>
              <a:t>v</a:t>
            </a:r>
            <a:r>
              <a:rPr lang="en-US" altLang="ja-JP" dirty="0" smtClean="0"/>
              <a:t>oid </a:t>
            </a:r>
            <a:r>
              <a:rPr lang="en-US" altLang="ja-JP" b="1" dirty="0" err="1" smtClean="0"/>
              <a:t>cvCreateMemStorage</a:t>
            </a:r>
            <a:r>
              <a:rPr lang="en-US" altLang="ja-JP" dirty="0" smtClean="0"/>
              <a:t> ( </a:t>
            </a:r>
            <a:r>
              <a:rPr lang="en-US" altLang="ja-JP" dirty="0" err="1" smtClean="0"/>
              <a:t>int</a:t>
            </a:r>
            <a:r>
              <a:rPr lang="en-US" altLang="ja-JP" dirty="0" smtClean="0"/>
              <a:t> </a:t>
            </a:r>
            <a:r>
              <a:rPr lang="en-US" altLang="ja-JP" i="1" dirty="0" err="1" smtClean="0"/>
              <a:t>block_size</a:t>
            </a:r>
            <a:r>
              <a:rPr lang="en-US" altLang="ja-JP" dirty="0" smtClean="0"/>
              <a:t>=0 ) ;</a:t>
            </a:r>
            <a:endParaRPr lang="en-US" altLang="ja-JP" b="1" dirty="0" smtClean="0"/>
          </a:p>
          <a:p>
            <a:pPr lvl="1"/>
            <a:r>
              <a:rPr lang="en-US" altLang="ja-JP" i="1" dirty="0" err="1" smtClean="0"/>
              <a:t>block_size</a:t>
            </a:r>
            <a:r>
              <a:rPr lang="en-US" altLang="ja-JP" dirty="0" smtClean="0"/>
              <a:t>	</a:t>
            </a:r>
            <a:r>
              <a:rPr lang="ja-JP" altLang="en-US" dirty="0" smtClean="0"/>
              <a:t>ストレージブロックのバイト単位のサイズ</a:t>
            </a:r>
            <a:endParaRPr lang="en-US" altLang="ja-JP" dirty="0" smtClean="0"/>
          </a:p>
          <a:p>
            <a:pPr lvl="1"/>
            <a:endParaRPr lang="en-US" altLang="ja-JP" dirty="0" smtClean="0"/>
          </a:p>
          <a:p>
            <a:r>
              <a:rPr lang="en-US" altLang="ja-JP" dirty="0" smtClean="0"/>
              <a:t>void </a:t>
            </a:r>
            <a:r>
              <a:rPr lang="en-US" altLang="ja-JP" b="1" dirty="0" err="1" smtClean="0"/>
              <a:t>cvClearMemStorage</a:t>
            </a:r>
            <a:r>
              <a:rPr lang="en-US" altLang="ja-JP" dirty="0" smtClean="0"/>
              <a:t> ( </a:t>
            </a:r>
            <a:r>
              <a:rPr lang="en-US" altLang="ja-JP" dirty="0" err="1" smtClean="0"/>
              <a:t>CvMemStorage</a:t>
            </a:r>
            <a:r>
              <a:rPr lang="en-US" altLang="ja-JP" dirty="0" smtClean="0"/>
              <a:t>* </a:t>
            </a:r>
            <a:r>
              <a:rPr lang="en-US" altLang="ja-JP" i="1" dirty="0" smtClean="0"/>
              <a:t>storage</a:t>
            </a:r>
            <a:r>
              <a:rPr lang="en-US" altLang="ja-JP" b="1" i="1" dirty="0" smtClean="0"/>
              <a:t> </a:t>
            </a:r>
            <a:r>
              <a:rPr lang="en-US" altLang="ja-JP" dirty="0" smtClean="0"/>
              <a:t>) ;</a:t>
            </a:r>
          </a:p>
          <a:p>
            <a:pPr lvl="1"/>
            <a:r>
              <a:rPr lang="ja-JP" altLang="ja-JP" i="1" dirty="0"/>
              <a:t>s</a:t>
            </a:r>
            <a:r>
              <a:rPr lang="en-US" altLang="ja-JP" i="1" dirty="0" err="1" smtClean="0"/>
              <a:t>torage</a:t>
            </a:r>
            <a:r>
              <a:rPr lang="en-US" altLang="ja-JP" dirty="0" smtClean="0"/>
              <a:t>		</a:t>
            </a:r>
            <a:r>
              <a:rPr lang="ja-JP" altLang="en-US" dirty="0" smtClean="0"/>
              <a:t>メモリストレージ</a:t>
            </a:r>
            <a:endParaRPr lang="en-US" altLang="ja-JP" dirty="0" smtClean="0"/>
          </a:p>
          <a:p>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前処理</a:t>
            </a:r>
            <a:endParaRPr lang="ja-JP" altLang="en-US" dirty="0"/>
          </a:p>
        </p:txBody>
      </p:sp>
      <p:sp>
        <p:nvSpPr>
          <p:cNvPr id="3" name="コンテンツ プレースホルダ 2"/>
          <p:cNvSpPr>
            <a:spLocks noGrp="1"/>
          </p:cNvSpPr>
          <p:nvPr>
            <p:ph idx="1"/>
          </p:nvPr>
        </p:nvSpPr>
        <p:spPr/>
        <p:txBody>
          <a:bodyPr>
            <a:noAutofit/>
          </a:bodyPr>
          <a:lstStyle/>
          <a:p>
            <a:r>
              <a:rPr lang="ja-JP" altLang="en-US" sz="2400" dirty="0" smtClean="0"/>
              <a:t>分類器が利用できるのは</a:t>
            </a:r>
            <a:r>
              <a:rPr lang="ja-JP" altLang="en-US" sz="2400" dirty="0" smtClean="0">
                <a:solidFill>
                  <a:srgbClr val="FF6600"/>
                </a:solidFill>
              </a:rPr>
              <a:t>グレースケール</a:t>
            </a:r>
            <a:r>
              <a:rPr lang="ja-JP" altLang="en-US" sz="2400" dirty="0" smtClean="0"/>
              <a:t>画像のみ　　　　　</a:t>
            </a:r>
            <a:r>
              <a:rPr lang="ja-JP" altLang="ja-JP" sz="2400" dirty="0" smtClean="0"/>
              <a:t>＝</a:t>
            </a:r>
            <a:r>
              <a:rPr lang="ja-JP" altLang="en-US" sz="2400" dirty="0" smtClean="0"/>
              <a:t>グレースケールに変換</a:t>
            </a:r>
            <a:endParaRPr lang="en-US" altLang="ja-JP" sz="2400" dirty="0" smtClean="0"/>
          </a:p>
          <a:p>
            <a:r>
              <a:rPr lang="en-US" altLang="ja-JP" sz="2400" dirty="0"/>
              <a:t>v</a:t>
            </a:r>
            <a:r>
              <a:rPr lang="en-US" altLang="ja-JP" sz="2400" dirty="0" smtClean="0"/>
              <a:t>oid </a:t>
            </a:r>
            <a:r>
              <a:rPr lang="en-US" altLang="ja-JP" sz="2400" b="1" dirty="0" err="1" smtClean="0"/>
              <a:t>cvCvtColor</a:t>
            </a:r>
            <a:r>
              <a:rPr lang="en-US" altLang="ja-JP" sz="2400" dirty="0" smtClean="0"/>
              <a:t> ( const </a:t>
            </a:r>
            <a:r>
              <a:rPr lang="en-US" altLang="ja-JP" sz="2400" dirty="0" err="1" smtClean="0"/>
              <a:t>CvArr</a:t>
            </a:r>
            <a:r>
              <a:rPr lang="en-US" altLang="ja-JP" sz="2400" dirty="0" smtClean="0"/>
              <a:t>* </a:t>
            </a:r>
            <a:r>
              <a:rPr lang="en-US" altLang="ja-JP" sz="2400" i="1" dirty="0" err="1" smtClean="0"/>
              <a:t>src</a:t>
            </a:r>
            <a:r>
              <a:rPr lang="en-US" altLang="ja-JP" sz="2400" dirty="0" smtClean="0"/>
              <a:t>, </a:t>
            </a:r>
            <a:r>
              <a:rPr lang="en-US" altLang="ja-JP" sz="2400" dirty="0" err="1" smtClean="0"/>
              <a:t>CvArr</a:t>
            </a:r>
            <a:r>
              <a:rPr lang="en-US" altLang="ja-JP" sz="2400" dirty="0" smtClean="0"/>
              <a:t>* </a:t>
            </a:r>
            <a:r>
              <a:rPr lang="en-US" altLang="ja-JP" sz="2400" i="1" dirty="0" err="1" smtClean="0"/>
              <a:t>dst</a:t>
            </a:r>
            <a:r>
              <a:rPr lang="en-US" altLang="ja-JP" sz="2400" dirty="0" smtClean="0"/>
              <a:t>, </a:t>
            </a:r>
            <a:r>
              <a:rPr lang="en-US" altLang="ja-JP" sz="2400" dirty="0" err="1" smtClean="0"/>
              <a:t>int</a:t>
            </a:r>
            <a:r>
              <a:rPr lang="en-US" altLang="ja-JP" sz="2400" dirty="0" smtClean="0"/>
              <a:t> </a:t>
            </a:r>
            <a:r>
              <a:rPr lang="en-US" altLang="ja-JP" sz="2400" i="1" dirty="0" smtClean="0"/>
              <a:t>code</a:t>
            </a:r>
            <a:r>
              <a:rPr lang="en-US" altLang="ja-JP" sz="2400" dirty="0" smtClean="0"/>
              <a:t> ) ;</a:t>
            </a:r>
          </a:p>
          <a:p>
            <a:pPr lvl="1"/>
            <a:r>
              <a:rPr lang="en-US" altLang="ja-JP" sz="1800" i="1" dirty="0" err="1"/>
              <a:t>s</a:t>
            </a:r>
            <a:r>
              <a:rPr lang="en-US" altLang="ja-JP" sz="1800" i="1" dirty="0" err="1" smtClean="0"/>
              <a:t>rc</a:t>
            </a:r>
            <a:r>
              <a:rPr lang="en-US" altLang="ja-JP" sz="1800" dirty="0" smtClean="0"/>
              <a:t>			</a:t>
            </a:r>
            <a:r>
              <a:rPr lang="ja-JP" altLang="en-US" sz="1800" dirty="0" smtClean="0"/>
              <a:t>入力画像</a:t>
            </a:r>
            <a:endParaRPr lang="en-US" altLang="ja-JP" sz="1800" dirty="0" smtClean="0"/>
          </a:p>
          <a:p>
            <a:pPr lvl="1"/>
            <a:r>
              <a:rPr lang="en-US" altLang="ja-JP" sz="1800" i="1" dirty="0" err="1"/>
              <a:t>d</a:t>
            </a:r>
            <a:r>
              <a:rPr lang="en-US" altLang="ja-JP" sz="1800" i="1" dirty="0" err="1" smtClean="0"/>
              <a:t>st</a:t>
            </a:r>
            <a:r>
              <a:rPr lang="en-US" altLang="ja-JP" sz="1800" dirty="0" smtClean="0"/>
              <a:t>			</a:t>
            </a:r>
            <a:r>
              <a:rPr lang="ja-JP" altLang="en-US" sz="1800" dirty="0" smtClean="0"/>
              <a:t>出力画像</a:t>
            </a:r>
            <a:endParaRPr lang="en-US" altLang="ja-JP" sz="1800" dirty="0" smtClean="0"/>
          </a:p>
          <a:p>
            <a:pPr lvl="1"/>
            <a:r>
              <a:rPr lang="en-US" altLang="ja-JP" sz="1800" i="1" dirty="0"/>
              <a:t>c</a:t>
            </a:r>
            <a:r>
              <a:rPr lang="en-US" altLang="ja-JP" sz="1800" i="1" dirty="0" smtClean="0"/>
              <a:t>ode</a:t>
            </a:r>
            <a:r>
              <a:rPr lang="en-US" altLang="ja-JP" sz="1800" dirty="0" smtClean="0"/>
              <a:t>			</a:t>
            </a:r>
            <a:r>
              <a:rPr lang="ja-JP" altLang="en-US" sz="1800" dirty="0" smtClean="0"/>
              <a:t>色空間の変換</a:t>
            </a:r>
            <a:endParaRPr lang="en-US" altLang="ja-JP" sz="2400" dirty="0" smtClean="0"/>
          </a:p>
          <a:p>
            <a:endParaRPr lang="en-US" altLang="ja-JP" sz="2400" dirty="0" smtClean="0"/>
          </a:p>
          <a:p>
            <a:r>
              <a:rPr lang="ja-JP" altLang="en-US" sz="2400" dirty="0" smtClean="0"/>
              <a:t>処理の高速化＝画像を</a:t>
            </a:r>
            <a:r>
              <a:rPr lang="ja-JP" altLang="en-US" sz="2400" dirty="0" smtClean="0">
                <a:solidFill>
                  <a:srgbClr val="FF6600"/>
                </a:solidFill>
              </a:rPr>
              <a:t>縮小</a:t>
            </a:r>
            <a:r>
              <a:rPr lang="ja-JP" altLang="en-US" sz="2400" dirty="0" smtClean="0"/>
              <a:t>、</a:t>
            </a:r>
            <a:r>
              <a:rPr lang="ja-JP" altLang="en-US" sz="2400" dirty="0" smtClean="0">
                <a:solidFill>
                  <a:srgbClr val="FF6600"/>
                </a:solidFill>
              </a:rPr>
              <a:t>ヒストグラム均一化</a:t>
            </a:r>
            <a:endParaRPr lang="en-US" altLang="ja-JP" sz="2400" dirty="0" smtClean="0">
              <a:solidFill>
                <a:srgbClr val="FF6600"/>
              </a:solidFill>
            </a:endParaRPr>
          </a:p>
          <a:p>
            <a:r>
              <a:rPr lang="en-US" altLang="ja-JP" sz="2400" dirty="0"/>
              <a:t>v</a:t>
            </a:r>
            <a:r>
              <a:rPr lang="en-US" altLang="ja-JP" sz="2400" dirty="0" smtClean="0"/>
              <a:t>oid </a:t>
            </a:r>
            <a:r>
              <a:rPr lang="en-US" altLang="ja-JP" sz="2400" b="1" dirty="0" err="1" smtClean="0"/>
              <a:t>cvResize</a:t>
            </a:r>
            <a:r>
              <a:rPr lang="en-US" altLang="ja-JP" sz="2400" dirty="0" smtClean="0"/>
              <a:t> ( const </a:t>
            </a:r>
            <a:r>
              <a:rPr lang="en-US" altLang="ja-JP" sz="2400" dirty="0" err="1" smtClean="0"/>
              <a:t>CvArr</a:t>
            </a:r>
            <a:r>
              <a:rPr lang="en-US" altLang="ja-JP" sz="2400" dirty="0" smtClean="0"/>
              <a:t>* </a:t>
            </a:r>
            <a:r>
              <a:rPr lang="en-US" altLang="ja-JP" sz="2400" i="1" dirty="0" err="1" smtClean="0"/>
              <a:t>src</a:t>
            </a:r>
            <a:r>
              <a:rPr lang="en-US" altLang="ja-JP" sz="2400" dirty="0" smtClean="0"/>
              <a:t>, </a:t>
            </a:r>
            <a:r>
              <a:rPr lang="en-US" altLang="ja-JP" sz="2400" dirty="0" err="1" smtClean="0"/>
              <a:t>CvArr</a:t>
            </a:r>
            <a:r>
              <a:rPr lang="en-US" altLang="ja-JP" sz="2400" dirty="0" smtClean="0"/>
              <a:t>* </a:t>
            </a:r>
            <a:r>
              <a:rPr lang="en-US" altLang="ja-JP" sz="2400" i="1" dirty="0" err="1" smtClean="0"/>
              <a:t>dst</a:t>
            </a:r>
            <a:r>
              <a:rPr lang="en-US" altLang="ja-JP" sz="2400" dirty="0" smtClean="0"/>
              <a:t>,                              </a:t>
            </a:r>
            <a:r>
              <a:rPr lang="en-US" altLang="ja-JP" sz="2400" dirty="0" err="1" smtClean="0"/>
              <a:t>int</a:t>
            </a:r>
            <a:r>
              <a:rPr lang="en-US" altLang="ja-JP" sz="2400" dirty="0" smtClean="0"/>
              <a:t> </a:t>
            </a:r>
            <a:r>
              <a:rPr lang="en-US" altLang="ja-JP" sz="2400" i="1" dirty="0" smtClean="0"/>
              <a:t>interpolation</a:t>
            </a:r>
            <a:r>
              <a:rPr lang="en-US" altLang="ja-JP" sz="2400" dirty="0" smtClean="0"/>
              <a:t>=CV_INTER_LINEAR</a:t>
            </a:r>
            <a:r>
              <a:rPr lang="en-US" altLang="ja-JP" sz="2400" dirty="0" smtClean="0"/>
              <a:t> ) ;</a:t>
            </a:r>
          </a:p>
          <a:p>
            <a:pPr lvl="1"/>
            <a:r>
              <a:rPr lang="en-US" altLang="ja-JP" sz="1800" dirty="0" smtClean="0"/>
              <a:t> </a:t>
            </a:r>
            <a:r>
              <a:rPr lang="en-US" altLang="ja-JP" sz="1800" i="1" dirty="0"/>
              <a:t>i</a:t>
            </a:r>
            <a:r>
              <a:rPr lang="en-US" altLang="ja-JP" sz="1800" i="1" dirty="0" smtClean="0"/>
              <a:t>nterpolation</a:t>
            </a:r>
            <a:r>
              <a:rPr lang="en-US" altLang="ja-JP" sz="1800" dirty="0" smtClean="0"/>
              <a:t>	</a:t>
            </a:r>
            <a:r>
              <a:rPr lang="ja-JP" altLang="en-US" sz="1800" dirty="0" smtClean="0"/>
              <a:t>補間方法</a:t>
            </a:r>
            <a:endParaRPr lang="en-US" altLang="ja-JP" sz="1800" dirty="0" smtClean="0"/>
          </a:p>
          <a:p>
            <a:pPr lvl="1"/>
            <a:endParaRPr lang="en-US" altLang="ja-JP" sz="1800" dirty="0" smtClean="0"/>
          </a:p>
          <a:p>
            <a:r>
              <a:rPr lang="en-US" altLang="ja-JP" sz="2400" dirty="0"/>
              <a:t>v</a:t>
            </a:r>
            <a:r>
              <a:rPr lang="en-US" altLang="ja-JP" sz="2400" dirty="0" smtClean="0"/>
              <a:t>oid </a:t>
            </a:r>
            <a:r>
              <a:rPr lang="en-US" altLang="ja-JP" sz="2400" b="1" dirty="0" err="1" smtClean="0"/>
              <a:t>cvEqualizeHist</a:t>
            </a:r>
            <a:r>
              <a:rPr lang="en-US" altLang="ja-JP" sz="2400" dirty="0" smtClean="0"/>
              <a:t> (</a:t>
            </a:r>
            <a:r>
              <a:rPr lang="en-US" altLang="ja-JP" sz="2400" dirty="0" smtClean="0"/>
              <a:t> const </a:t>
            </a:r>
            <a:r>
              <a:rPr lang="en-US" altLang="ja-JP" sz="2400" dirty="0" err="1" smtClean="0"/>
              <a:t>CvArr</a:t>
            </a:r>
            <a:r>
              <a:rPr lang="en-US" altLang="ja-JP" sz="2400" dirty="0" smtClean="0"/>
              <a:t>* </a:t>
            </a:r>
            <a:r>
              <a:rPr lang="en-US" altLang="ja-JP" sz="2400" i="1" dirty="0" err="1" smtClean="0"/>
              <a:t>src</a:t>
            </a:r>
            <a:r>
              <a:rPr lang="en-US" altLang="ja-JP" sz="2400" dirty="0" smtClean="0"/>
              <a:t>, </a:t>
            </a:r>
            <a:r>
              <a:rPr lang="en-US" altLang="ja-JP" sz="2400" dirty="0" err="1" smtClean="0"/>
              <a:t>CvArr</a:t>
            </a:r>
            <a:r>
              <a:rPr lang="en-US" altLang="ja-JP" sz="2400" dirty="0" smtClean="0"/>
              <a:t>* </a:t>
            </a:r>
            <a:r>
              <a:rPr lang="en-US" altLang="ja-JP" sz="2400" i="1" dirty="0" err="1" smtClean="0"/>
              <a:t>dst</a:t>
            </a:r>
            <a:r>
              <a:rPr lang="en-US" altLang="ja-JP" sz="2400" dirty="0" smtClean="0"/>
              <a:t> );</a:t>
            </a:r>
          </a:p>
          <a:p>
            <a:pPr>
              <a:buNone/>
            </a:pPr>
            <a:endParaRPr lang="en-US" altLang="ja-JP" sz="2400"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1248</TotalTime>
  <Words>725</Words>
  <Application>Microsoft Macintosh PowerPoint</Application>
  <PresentationFormat>画面に合わせる (4:3)</PresentationFormat>
  <Paragraphs>97</Paragraphs>
  <Slides>11</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Office テーマ</vt:lpstr>
      <vt:lpstr>OpenCVを用いた パターン認識</vt:lpstr>
      <vt:lpstr>パターン認識　とは</vt:lpstr>
      <vt:lpstr>機械学習アルゴリズム</vt:lpstr>
      <vt:lpstr>Haar-like特徴</vt:lpstr>
      <vt:lpstr>分類器</vt:lpstr>
      <vt:lpstr>用意されている分類器</vt:lpstr>
      <vt:lpstr>分類器の読み込み</vt:lpstr>
      <vt:lpstr>メモリストレージ</vt:lpstr>
      <vt:lpstr>前処理</vt:lpstr>
      <vt:lpstr>検出</vt:lpstr>
      <vt:lpstr>新しい物体の検出</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顔認識プログラム</dc:title>
  <dc:creator>深井 晴香</dc:creator>
  <cp:lastModifiedBy>深井 晴香</cp:lastModifiedBy>
  <cp:revision>65</cp:revision>
  <dcterms:created xsi:type="dcterms:W3CDTF">2009-10-24T11:39:18Z</dcterms:created>
  <dcterms:modified xsi:type="dcterms:W3CDTF">2009-10-25T08:28:07Z</dcterms:modified>
</cp:coreProperties>
</file>