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A051-5E7B-FC49-9274-CDA0D01E720D}" type="datetimeFigureOut">
              <a:rPr lang="ja-JP" altLang="en-US" smtClean="0"/>
              <a:pPr/>
              <a:t>09.10.26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06B2-AF9B-244C-8834-5C8C9FE9704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形状特徴抽出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HH</a:t>
            </a:r>
            <a:r>
              <a:rPr lang="ja-JP" altLang="en-US" dirty="0" smtClean="0"/>
              <a:t>研　</a:t>
            </a:r>
            <a:r>
              <a:rPr lang="en-US" altLang="ja-JP" dirty="0" err="1" smtClean="0"/>
              <a:t>acti</a:t>
            </a:r>
            <a:r>
              <a:rPr lang="en-US" altLang="ja-JP" dirty="0" smtClean="0"/>
              <a:t>-on</a:t>
            </a:r>
            <a:r>
              <a:rPr lang="ja-JP" altLang="en-US" dirty="0" smtClean="0"/>
              <a:t>班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面積が最大の領域を抽出し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面積を求める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i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 </a:t>
            </a:r>
            <a:r>
              <a:rPr lang="en-US" altLang="ja-JP" b="1" dirty="0" err="1" smtClean="0"/>
              <a:t>getNumOfResultRegions</a:t>
            </a:r>
            <a:r>
              <a:rPr lang="en-US" altLang="ja-JP" dirty="0" smtClean="0"/>
              <a:t> ( Label*  </a:t>
            </a:r>
            <a:r>
              <a:rPr lang="en-US" altLang="ja-JP" i="1" dirty="0" smtClean="0"/>
              <a:t>label</a:t>
            </a:r>
            <a:r>
              <a:rPr lang="en-US" altLang="ja-JP" dirty="0" smtClean="0"/>
              <a:t>) ;</a:t>
            </a:r>
          </a:p>
          <a:p>
            <a:pPr lvl="1"/>
            <a:r>
              <a:rPr lang="en-US" altLang="ja-JP" i="1" dirty="0" smtClean="0"/>
              <a:t>label</a:t>
            </a:r>
            <a:r>
              <a:rPr lang="en-US" altLang="ja-JP" dirty="0" smtClean="0"/>
              <a:t>	</a:t>
            </a:r>
            <a:r>
              <a:rPr lang="ja-JP" altLang="en-US" dirty="0" smtClean="0"/>
              <a:t>ラベリング用変数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選択された領域の</a:t>
            </a:r>
            <a:r>
              <a:rPr lang="ja-JP" altLang="en-US" dirty="0" smtClean="0">
                <a:solidFill>
                  <a:srgbClr val="FF6600"/>
                </a:solidFill>
              </a:rPr>
              <a:t>画素数</a:t>
            </a:r>
            <a:r>
              <a:rPr lang="ja-JP" altLang="en-US" dirty="0" smtClean="0"/>
              <a:t>＝領域の</a:t>
            </a:r>
            <a:r>
              <a:rPr lang="ja-JP" altLang="en-US" dirty="0" smtClean="0">
                <a:solidFill>
                  <a:srgbClr val="FF6600"/>
                </a:solidFill>
              </a:rPr>
              <a:t>面積</a:t>
            </a:r>
            <a:endParaRPr lang="en-US" altLang="ja-JP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Convex Hull</a:t>
            </a:r>
            <a:r>
              <a:rPr lang="ja-JP" altLang="en-US" dirty="0" smtClean="0"/>
              <a:t>の生成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err="1" smtClean="0"/>
              <a:t>CvSeq</a:t>
            </a:r>
            <a:r>
              <a:rPr lang="en-US" altLang="ja-JP" dirty="0" smtClean="0"/>
              <a:t>* </a:t>
            </a:r>
            <a:r>
              <a:rPr lang="en-US" altLang="ja-JP" b="1" dirty="0" smtClean="0"/>
              <a:t>cvConvexHull2</a:t>
            </a:r>
            <a:r>
              <a:rPr lang="en-US" altLang="ja-JP" dirty="0" smtClean="0"/>
              <a:t> ( const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smtClean="0"/>
              <a:t>input</a:t>
            </a:r>
            <a:r>
              <a:rPr lang="en-US" altLang="ja-JP" dirty="0" smtClean="0"/>
              <a:t>,             void* </a:t>
            </a:r>
            <a:r>
              <a:rPr lang="en-US" altLang="ja-JP" i="1" dirty="0" err="1" smtClean="0"/>
              <a:t>hull_strage</a:t>
            </a:r>
            <a:r>
              <a:rPr lang="en-US" altLang="ja-JP" dirty="0" smtClean="0"/>
              <a:t>=NULL,                                                   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orientation</a:t>
            </a:r>
            <a:r>
              <a:rPr lang="en-US" altLang="ja-JP" dirty="0" smtClean="0"/>
              <a:t>=CV_CLOCKWISE,                                      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return_points</a:t>
            </a:r>
            <a:r>
              <a:rPr lang="en-US" altLang="ja-JP" dirty="0" smtClean="0"/>
              <a:t>=0 ) ;</a:t>
            </a:r>
          </a:p>
          <a:p>
            <a:pPr lvl="1"/>
            <a:r>
              <a:rPr lang="en-US" altLang="ja-JP" i="1" dirty="0" smtClean="0"/>
              <a:t>Input	</a:t>
            </a:r>
            <a:r>
              <a:rPr lang="en-US" altLang="ja-JP" dirty="0" smtClean="0"/>
              <a:t>Convex Hull</a:t>
            </a:r>
            <a:r>
              <a:rPr lang="ja-JP" altLang="en-US" dirty="0" smtClean="0"/>
              <a:t>を求めたい領域の全ての点を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		</a:t>
            </a:r>
            <a:r>
              <a:rPr lang="ja-JP" altLang="en-US" dirty="0" smtClean="0"/>
              <a:t>含む２次元の点の配列</a:t>
            </a:r>
            <a:endParaRPr lang="en-US" altLang="ja-JP" dirty="0" smtClean="0"/>
          </a:p>
          <a:p>
            <a:pPr lvl="1"/>
            <a:r>
              <a:rPr lang="en-US" altLang="ja-JP" i="1" dirty="0" err="1" smtClean="0"/>
              <a:t>hull_storage</a:t>
            </a:r>
            <a:r>
              <a:rPr lang="en-US" altLang="ja-JP" i="1" dirty="0" smtClean="0"/>
              <a:t>	</a:t>
            </a:r>
            <a:r>
              <a:rPr lang="en-US" altLang="ja-JP" dirty="0" smtClean="0"/>
              <a:t>	Convex Hull</a:t>
            </a:r>
            <a:r>
              <a:rPr lang="ja-JP" altLang="en-US" dirty="0" smtClean="0"/>
              <a:t>が格納される配列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orientation</a:t>
            </a:r>
            <a:r>
              <a:rPr lang="en-US" altLang="ja-JP" dirty="0" smtClean="0"/>
              <a:t>=CV_CLOCKWISE</a:t>
            </a:r>
          </a:p>
          <a:p>
            <a:pPr lvl="1">
              <a:buNone/>
            </a:pPr>
            <a:r>
              <a:rPr lang="en-US" altLang="ja-JP" dirty="0" smtClean="0"/>
              <a:t>					</a:t>
            </a:r>
            <a:r>
              <a:rPr lang="ja-JP" altLang="en-US" dirty="0" smtClean="0"/>
              <a:t>出力される</a:t>
            </a:r>
            <a:r>
              <a:rPr lang="en-US" altLang="ja-JP" dirty="0" smtClean="0"/>
              <a:t>Convex Hull</a:t>
            </a:r>
            <a:r>
              <a:rPr lang="ja-JP" altLang="en-US" dirty="0" smtClean="0"/>
              <a:t>のデータの並び</a:t>
            </a:r>
            <a:endParaRPr lang="en-US" altLang="ja-JP" dirty="0" smtClean="0"/>
          </a:p>
          <a:p>
            <a:pPr lvl="1"/>
            <a:r>
              <a:rPr lang="en-US" altLang="ja-JP" i="1" dirty="0" err="1" smtClean="0"/>
              <a:t>r</a:t>
            </a:r>
            <a:r>
              <a:rPr lang="en-US" altLang="ja-JP" i="1" dirty="0" err="1" smtClean="0"/>
              <a:t>eturn_points</a:t>
            </a:r>
            <a:r>
              <a:rPr lang="en-US" altLang="ja-JP" dirty="0" smtClean="0"/>
              <a:t>		0</a:t>
            </a:r>
            <a:r>
              <a:rPr lang="ja-JP" altLang="en-US" dirty="0" smtClean="0"/>
              <a:t>なら</a:t>
            </a:r>
            <a:r>
              <a:rPr lang="en-US" altLang="ja-JP" dirty="0" smtClean="0"/>
              <a:t>Convex Hull</a:t>
            </a:r>
            <a:r>
              <a:rPr lang="ja-JP" altLang="en-US" dirty="0" smtClean="0"/>
              <a:t>の座標を示す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					</a:t>
            </a:r>
            <a:r>
              <a:rPr lang="ja-JP" altLang="en-US" dirty="0" smtClean="0"/>
              <a:t>配列の添字が</a:t>
            </a:r>
            <a:r>
              <a:rPr lang="en-US" altLang="ja-JP" dirty="0" err="1" smtClean="0"/>
              <a:t>hull_storage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					</a:t>
            </a:r>
            <a:r>
              <a:rPr lang="ja-JP" altLang="en-US" dirty="0" smtClean="0"/>
              <a:t>格納される</a:t>
            </a:r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Convex Hull</a:t>
            </a:r>
            <a:r>
              <a:rPr lang="ja-JP" altLang="en-US" dirty="0" smtClean="0"/>
              <a:t>内の面積の算出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Convex Hull</a:t>
            </a:r>
            <a:r>
              <a:rPr lang="ja-JP" altLang="en-US" dirty="0" smtClean="0"/>
              <a:t>の内側にあるかどうかを調べる</a:t>
            </a:r>
            <a:endParaRPr lang="en-US" altLang="ja-JP" dirty="0" smtClean="0"/>
          </a:p>
          <a:p>
            <a:r>
              <a:rPr lang="en-US" altLang="ja-JP" dirty="0" smtClean="0"/>
              <a:t>Double </a:t>
            </a:r>
            <a:r>
              <a:rPr lang="en-US" altLang="ja-JP" b="1" dirty="0" err="1" smtClean="0"/>
              <a:t>cvPointpolygonTest</a:t>
            </a:r>
            <a:r>
              <a:rPr lang="en-US" altLang="ja-JP" b="1" dirty="0" smtClean="0"/>
              <a:t>                       　　   </a:t>
            </a:r>
            <a:r>
              <a:rPr lang="en-US" altLang="ja-JP" dirty="0" smtClean="0"/>
              <a:t>(const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smtClean="0"/>
              <a:t>contour</a:t>
            </a:r>
            <a:r>
              <a:rPr lang="en-US" altLang="ja-JP" dirty="0" smtClean="0"/>
              <a:t>, CvPoint2D32f </a:t>
            </a:r>
            <a:r>
              <a:rPr lang="en-US" altLang="ja-JP" i="1" dirty="0" smtClean="0"/>
              <a:t>pt</a:t>
            </a:r>
            <a:r>
              <a:rPr lang="en-US" altLang="ja-JP" dirty="0" smtClean="0"/>
              <a:t>,   　　     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measure_dist</a:t>
            </a:r>
            <a:r>
              <a:rPr lang="en-US" altLang="ja-JP" dirty="0" smtClean="0"/>
              <a:t> ) ;</a:t>
            </a:r>
          </a:p>
          <a:p>
            <a:pPr lvl="1"/>
            <a:r>
              <a:rPr lang="en-US" altLang="ja-JP" i="1" dirty="0" smtClean="0"/>
              <a:t>contour			</a:t>
            </a:r>
            <a:r>
              <a:rPr lang="ja-JP" altLang="en-US" dirty="0" smtClean="0"/>
              <a:t>入力輪郭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Pt					</a:t>
            </a:r>
            <a:r>
              <a:rPr lang="ja-JP" altLang="en-US" dirty="0" smtClean="0"/>
              <a:t>位置を調べたい点</a:t>
            </a:r>
            <a:endParaRPr lang="en-US" altLang="ja-JP" dirty="0" smtClean="0"/>
          </a:p>
          <a:p>
            <a:pPr lvl="1"/>
            <a:r>
              <a:rPr lang="en-US" altLang="ja-JP" i="1" dirty="0" err="1" smtClean="0"/>
              <a:t>measure_dist</a:t>
            </a:r>
            <a:r>
              <a:rPr lang="en-US" altLang="ja-JP" i="1" dirty="0" smtClean="0"/>
              <a:t>		</a:t>
            </a:r>
          </a:p>
          <a:p>
            <a:pPr lvl="2"/>
            <a:r>
              <a:rPr lang="en-US" altLang="ja-JP" dirty="0" smtClean="0"/>
              <a:t>0</a:t>
            </a:r>
            <a:r>
              <a:rPr lang="ja-JP" altLang="en-US" dirty="0" smtClean="0"/>
              <a:t>の場合：内側なら</a:t>
            </a:r>
            <a:r>
              <a:rPr lang="en-US" altLang="ja-JP" dirty="0" smtClean="0"/>
              <a:t>+1</a:t>
            </a:r>
            <a:r>
              <a:rPr lang="ja-JP" altLang="en-US" dirty="0" smtClean="0"/>
              <a:t>・</a:t>
            </a:r>
            <a:r>
              <a:rPr lang="ja-JP" altLang="en-US" dirty="0" smtClean="0"/>
              <a:t>外側なら</a:t>
            </a:r>
            <a:r>
              <a:rPr lang="en-US" altLang="ja-JP" dirty="0" smtClean="0"/>
              <a:t>-1</a:t>
            </a:r>
            <a:r>
              <a:rPr lang="ja-JP" altLang="en-US" dirty="0" smtClean="0"/>
              <a:t>・</a:t>
            </a:r>
            <a:r>
              <a:rPr lang="ja-JP" altLang="en-US" dirty="0" smtClean="0"/>
              <a:t>輪郭線上なら</a:t>
            </a:r>
            <a:r>
              <a:rPr lang="en-US" altLang="ja-JP" dirty="0" smtClean="0"/>
              <a:t>0</a:t>
            </a:r>
            <a:r>
              <a:rPr lang="ja-JP" altLang="en-US" dirty="0" smtClean="0"/>
              <a:t>を返す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0</a:t>
            </a:r>
            <a:r>
              <a:rPr lang="ja-JP" altLang="en-US" dirty="0" smtClean="0"/>
              <a:t>でない場合：点と輪郭線の距離を返す</a:t>
            </a:r>
            <a:endParaRPr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手の形の識別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en-US" altLang="ja-JP" dirty="0" smtClean="0"/>
              <a:t>	</a:t>
            </a:r>
            <a:r>
              <a:rPr lang="en-US" altLang="ja-JP" dirty="0" smtClean="0"/>
              <a:t>=</a:t>
            </a:r>
            <a:r>
              <a:rPr lang="ja-JP" altLang="en-US" dirty="0" smtClean="0"/>
              <a:t>面積が最大の領域の面積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　	=</a:t>
            </a:r>
            <a:r>
              <a:rPr lang="ja-JP" altLang="en-US" dirty="0" smtClean="0"/>
              <a:t>手の領域面積</a:t>
            </a:r>
            <a:endParaRPr lang="en-US" altLang="ja-JP" dirty="0" smtClean="0"/>
          </a:p>
          <a:p>
            <a:r>
              <a:rPr lang="en-US" altLang="ja-JP" smtClean="0"/>
              <a:t>B	=</a:t>
            </a:r>
            <a:r>
              <a:rPr lang="en-US" altLang="ja-JP" dirty="0" smtClean="0"/>
              <a:t>Convex Hull</a:t>
            </a:r>
            <a:r>
              <a:rPr lang="ja-JP" altLang="en-US" dirty="0" smtClean="0"/>
              <a:t>内の面積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A/B</a:t>
            </a:r>
            <a:r>
              <a:rPr lang="ja-JP" altLang="en-US" dirty="0" smtClean="0"/>
              <a:t>の値で識別する</a:t>
            </a:r>
            <a:endParaRPr lang="en-US" altLang="ja-JP" dirty="0" smtClean="0"/>
          </a:p>
          <a:p>
            <a:r>
              <a:rPr lang="ja-JP" altLang="en-US" dirty="0" smtClean="0"/>
              <a:t>閾値は経験的に決める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形状抽出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背景差分や色情報を使う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Clr>
                <a:schemeClr val="tx1"/>
              </a:buClr>
            </a:pPr>
            <a:r>
              <a:rPr lang="ja-JP" altLang="en-US" dirty="0" smtClean="0"/>
              <a:t>テンプレートマッチング</a:t>
            </a:r>
            <a:endParaRPr lang="en-US" altLang="ja-JP" dirty="0" smtClean="0"/>
          </a:p>
          <a:p>
            <a:pPr>
              <a:buClr>
                <a:schemeClr val="tx1"/>
              </a:buClr>
            </a:pPr>
            <a:r>
              <a:rPr lang="ja-JP" altLang="en-US" dirty="0" smtClean="0">
                <a:solidFill>
                  <a:srgbClr val="FF6600"/>
                </a:solidFill>
              </a:rPr>
              <a:t>形状特徴</a:t>
            </a:r>
            <a:r>
              <a:rPr lang="ja-JP" altLang="en-US" dirty="0" smtClean="0"/>
              <a:t>（面積、周囲長、モーメント</a:t>
            </a:r>
            <a:r>
              <a:rPr lang="ja-JP" altLang="ja-JP" dirty="0" smtClean="0"/>
              <a:t>）</a:t>
            </a:r>
            <a:r>
              <a:rPr lang="ja-JP" altLang="en-US" dirty="0" smtClean="0"/>
              <a:t>を抽出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onvex Hull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ある図形を含む最小の凸図形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凸（</a:t>
            </a:r>
            <a:r>
              <a:rPr lang="en-US" altLang="ja-JP" dirty="0" smtClean="0"/>
              <a:t>Convex</a:t>
            </a:r>
            <a:r>
              <a:rPr lang="ja-JP" altLang="en-US" dirty="0" smtClean="0"/>
              <a:t>）：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図形内の任意の二つの画素を結ぶ線分が、この図形外の画素を通らないとき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Convex Hull</a:t>
            </a:r>
            <a:r>
              <a:rPr lang="ja-JP" altLang="en-US" dirty="0" smtClean="0"/>
              <a:t>で囲んだ領域中に占める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手の領域＝肌色の領域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の</a:t>
            </a:r>
            <a:r>
              <a:rPr lang="ja-JP" altLang="en-US" dirty="0" smtClean="0">
                <a:solidFill>
                  <a:srgbClr val="FF6600"/>
                </a:solidFill>
              </a:rPr>
              <a:t>面積割合</a:t>
            </a:r>
            <a:r>
              <a:rPr lang="ja-JP" altLang="en-US" dirty="0" smtClean="0"/>
              <a:t>で手の形を判断できる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手順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39430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altLang="ja-JP" dirty="0" smtClean="0">
                <a:solidFill>
                  <a:srgbClr val="FF6600"/>
                </a:solidFill>
              </a:rPr>
              <a:t>HSV</a:t>
            </a:r>
            <a:r>
              <a:rPr lang="ja-JP" altLang="en-US" dirty="0" smtClean="0"/>
              <a:t>表色系を用いた肌色領域抽出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欠損領域の</a:t>
            </a:r>
            <a:r>
              <a:rPr lang="ja-JP" altLang="en-US" dirty="0" smtClean="0">
                <a:solidFill>
                  <a:srgbClr val="FF6600"/>
                </a:solidFill>
              </a:rPr>
              <a:t>補間</a:t>
            </a:r>
            <a:endParaRPr lang="en-US" altLang="ja-JP" dirty="0" smtClean="0">
              <a:solidFill>
                <a:srgbClr val="FF660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ja-JP" altLang="en-US" dirty="0" smtClean="0">
                <a:solidFill>
                  <a:srgbClr val="FF6600"/>
                </a:solidFill>
              </a:rPr>
              <a:t>面積が最大の領域</a:t>
            </a:r>
            <a:r>
              <a:rPr lang="ja-JP" altLang="en-US" dirty="0" smtClean="0"/>
              <a:t>を抽出し</a:t>
            </a:r>
            <a:r>
              <a:rPr lang="ja-JP" altLang="en-US" u="sng" dirty="0" smtClean="0"/>
              <a:t>面積</a:t>
            </a:r>
            <a:r>
              <a:rPr lang="ja-JP" altLang="en-US" dirty="0" smtClean="0"/>
              <a:t>を求める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手領域の</a:t>
            </a:r>
            <a:r>
              <a:rPr lang="en-US" altLang="ja-JP" dirty="0" smtClean="0">
                <a:solidFill>
                  <a:srgbClr val="FF6600"/>
                </a:solidFill>
              </a:rPr>
              <a:t>Convex Hull</a:t>
            </a:r>
            <a:r>
              <a:rPr lang="ja-JP" altLang="en-US" dirty="0" smtClean="0"/>
              <a:t>を生成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Convex Hull</a:t>
            </a:r>
            <a:r>
              <a:rPr lang="ja-JP" altLang="en-US" dirty="0" smtClean="0"/>
              <a:t>内の</a:t>
            </a:r>
            <a:r>
              <a:rPr lang="ja-JP" altLang="en-US" u="sng" dirty="0" smtClean="0"/>
              <a:t>面積</a:t>
            </a:r>
            <a:r>
              <a:rPr lang="ja-JP" altLang="en-US" dirty="0" smtClean="0"/>
              <a:t>を算出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手の形の識別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肌色領域抽出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H</a:t>
            </a:r>
            <a:r>
              <a:rPr lang="ja-JP" altLang="en-US" dirty="0" smtClean="0"/>
              <a:t>（色相）、</a:t>
            </a:r>
            <a:r>
              <a:rPr lang="en-US" altLang="ja-JP" dirty="0" smtClean="0"/>
              <a:t>S</a:t>
            </a:r>
            <a:r>
              <a:rPr lang="ja-JP" altLang="en-US" dirty="0" smtClean="0"/>
              <a:t>（彩度）、</a:t>
            </a:r>
            <a:r>
              <a:rPr lang="en-US" altLang="ja-JP" dirty="0" smtClean="0"/>
              <a:t>V</a:t>
            </a:r>
            <a:r>
              <a:rPr lang="ja-JP" altLang="en-US" dirty="0" smtClean="0"/>
              <a:t>（明度）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閾値処理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１画素ごとに</a:t>
            </a:r>
            <a:r>
              <a:rPr lang="en-US" altLang="ja-JP" dirty="0" smtClean="0"/>
              <a:t>H,S,V</a:t>
            </a:r>
            <a:r>
              <a:rPr lang="ja-JP" altLang="en-US" dirty="0" smtClean="0"/>
              <a:t>成分を取り出す</a:t>
            </a:r>
            <a:endParaRPr lang="en-US" altLang="ja-JP" dirty="0" smtClean="0"/>
          </a:p>
          <a:p>
            <a:r>
              <a:rPr lang="ja-JP" altLang="en-US" dirty="0" smtClean="0"/>
              <a:t>閾値の</a:t>
            </a:r>
            <a:r>
              <a:rPr lang="ja-JP" altLang="en-US" dirty="0" smtClean="0">
                <a:solidFill>
                  <a:srgbClr val="FF6600"/>
                </a:solidFill>
              </a:rPr>
              <a:t>範囲内ならば白、範囲外ならば黒</a:t>
            </a:r>
            <a:r>
              <a:rPr lang="ja-JP" altLang="en-US" dirty="0" smtClean="0"/>
              <a:t>を代入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CvScalar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cvGet2D</a:t>
            </a:r>
            <a:r>
              <a:rPr lang="en-US" altLang="ja-JP" dirty="0" smtClean="0"/>
              <a:t> ( const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err="1" smtClean="0"/>
              <a:t>arr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idx0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idx1</a:t>
            </a:r>
            <a:r>
              <a:rPr lang="en-US" altLang="ja-JP" dirty="0" smtClean="0"/>
              <a:t> ) ;</a:t>
            </a:r>
          </a:p>
          <a:p>
            <a:pPr lvl="1"/>
            <a:r>
              <a:rPr lang="en-US" altLang="ja-JP" i="1" dirty="0" err="1"/>
              <a:t>a</a:t>
            </a:r>
            <a:r>
              <a:rPr lang="en-US" altLang="ja-JP" i="1" dirty="0" err="1" smtClean="0"/>
              <a:t>rr</a:t>
            </a:r>
            <a:r>
              <a:rPr lang="en-US" altLang="ja-JP" dirty="0" smtClean="0"/>
              <a:t>	</a:t>
            </a:r>
            <a:r>
              <a:rPr lang="ja-JP" altLang="en-US" dirty="0" smtClean="0"/>
              <a:t>入力画像</a:t>
            </a:r>
            <a:endParaRPr lang="en-US" altLang="ja-JP" dirty="0" smtClean="0"/>
          </a:p>
          <a:p>
            <a:pPr lvl="1"/>
            <a:r>
              <a:rPr lang="en-US" altLang="ja-JP" i="1" dirty="0"/>
              <a:t>i</a:t>
            </a:r>
            <a:r>
              <a:rPr lang="en-US" altLang="ja-JP" i="1" dirty="0" smtClean="0"/>
              <a:t>dx0</a:t>
            </a:r>
            <a:r>
              <a:rPr lang="en-US" altLang="ja-JP" dirty="0" smtClean="0"/>
              <a:t>	</a:t>
            </a:r>
            <a:r>
              <a:rPr lang="ja-JP" altLang="en-US" dirty="0" smtClean="0"/>
              <a:t>値を知りたい画素の行番号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idx1</a:t>
            </a:r>
            <a:r>
              <a:rPr lang="en-US" altLang="ja-JP" dirty="0" smtClean="0"/>
              <a:t>	</a:t>
            </a:r>
            <a:r>
              <a:rPr lang="ja-JP" altLang="en-US" dirty="0" smtClean="0"/>
              <a:t>値を知りたい画素の列番号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v</a:t>
            </a:r>
            <a:r>
              <a:rPr lang="en-US" altLang="ja-JP" dirty="0" smtClean="0"/>
              <a:t>oid </a:t>
            </a:r>
            <a:r>
              <a:rPr lang="en-US" altLang="ja-JP" b="1" dirty="0" smtClean="0"/>
              <a:t>cvSetReal2D</a:t>
            </a:r>
            <a:r>
              <a:rPr lang="en-US" altLang="ja-JP" dirty="0" smtClean="0"/>
              <a:t> (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err="1" smtClean="0"/>
              <a:t>arr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idx0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idx1</a:t>
            </a:r>
            <a:r>
              <a:rPr lang="en-US" altLang="ja-JP" dirty="0" smtClean="0"/>
              <a:t>, double </a:t>
            </a:r>
            <a:r>
              <a:rPr lang="en-US" altLang="ja-JP" i="1" dirty="0" smtClean="0"/>
              <a:t>value</a:t>
            </a:r>
            <a:r>
              <a:rPr lang="en-US" altLang="ja-JP" dirty="0" smtClean="0"/>
              <a:t> ) ;</a:t>
            </a:r>
          </a:p>
          <a:p>
            <a:pPr lvl="1"/>
            <a:r>
              <a:rPr lang="en-US" altLang="ja-JP" i="1" dirty="0" err="1"/>
              <a:t>a</a:t>
            </a:r>
            <a:r>
              <a:rPr lang="en-US" altLang="ja-JP" i="1" dirty="0" err="1" smtClean="0"/>
              <a:t>rr</a:t>
            </a:r>
            <a:r>
              <a:rPr lang="en-US" altLang="ja-JP" dirty="0" smtClean="0"/>
              <a:t>	</a:t>
            </a:r>
            <a:r>
              <a:rPr lang="ja-JP" altLang="en-US" dirty="0" smtClean="0"/>
              <a:t>入力画像</a:t>
            </a:r>
            <a:endParaRPr lang="en-US" altLang="ja-JP" dirty="0" smtClean="0"/>
          </a:p>
          <a:p>
            <a:pPr lvl="1"/>
            <a:r>
              <a:rPr lang="en-US" altLang="ja-JP" i="1" dirty="0"/>
              <a:t>i</a:t>
            </a:r>
            <a:r>
              <a:rPr lang="en-US" altLang="ja-JP" i="1" dirty="0" smtClean="0"/>
              <a:t>dx0</a:t>
            </a:r>
            <a:r>
              <a:rPr lang="en-US" altLang="ja-JP" dirty="0" smtClean="0"/>
              <a:t>	value</a:t>
            </a:r>
            <a:r>
              <a:rPr lang="ja-JP" altLang="en-US" dirty="0" smtClean="0"/>
              <a:t>の値を代入する行番号</a:t>
            </a:r>
            <a:endParaRPr lang="en-US" altLang="ja-JP" dirty="0" smtClean="0"/>
          </a:p>
          <a:p>
            <a:pPr lvl="1"/>
            <a:r>
              <a:rPr lang="en-US" altLang="ja-JP" i="1" dirty="0"/>
              <a:t>i</a:t>
            </a:r>
            <a:r>
              <a:rPr lang="en-US" altLang="ja-JP" i="1" dirty="0" smtClean="0"/>
              <a:t>dx1</a:t>
            </a:r>
            <a:r>
              <a:rPr lang="en-US" altLang="ja-JP" dirty="0"/>
              <a:t>	</a:t>
            </a:r>
            <a:r>
              <a:rPr lang="en-US" altLang="ja-JP" dirty="0" smtClean="0"/>
              <a:t>value</a:t>
            </a:r>
            <a:r>
              <a:rPr lang="ja-JP" altLang="en-US" dirty="0" smtClean="0"/>
              <a:t>の値を代入する番号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value</a:t>
            </a:r>
            <a:r>
              <a:rPr lang="en-US" altLang="ja-JP" dirty="0" smtClean="0"/>
              <a:t>	</a:t>
            </a:r>
            <a:r>
              <a:rPr lang="ja-JP" altLang="en-US" dirty="0" smtClean="0"/>
              <a:t>代入する値</a:t>
            </a:r>
            <a:r>
              <a:rPr lang="en-US" altLang="ja-JP" dirty="0" smtClean="0"/>
              <a:t>[0~255]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欠損領域の補間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>
                <a:schemeClr val="tx1"/>
              </a:buClr>
            </a:pPr>
            <a:r>
              <a:rPr lang="ja-JP" altLang="en-US" dirty="0" smtClean="0">
                <a:solidFill>
                  <a:srgbClr val="FF6600"/>
                </a:solidFill>
              </a:rPr>
              <a:t>膨張収縮</a:t>
            </a:r>
            <a:r>
              <a:rPr lang="ja-JP" altLang="en-US" dirty="0" smtClean="0"/>
              <a:t>でクロージングを行う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void </a:t>
            </a:r>
            <a:r>
              <a:rPr lang="en-US" altLang="ja-JP" b="1" dirty="0" err="1" smtClean="0"/>
              <a:t>cvDilate</a:t>
            </a:r>
            <a:r>
              <a:rPr lang="en-US" altLang="ja-JP" dirty="0" smtClean="0"/>
              <a:t> ( const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err="1" smtClean="0"/>
              <a:t>src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err="1" smtClean="0"/>
              <a:t>dst</a:t>
            </a:r>
            <a:r>
              <a:rPr lang="en-US" altLang="ja-JP" dirty="0" smtClean="0"/>
              <a:t>,                                   </a:t>
            </a:r>
            <a:r>
              <a:rPr lang="en-US" altLang="ja-JP" dirty="0" err="1" smtClean="0"/>
              <a:t>IplConvKernel</a:t>
            </a:r>
            <a:r>
              <a:rPr lang="en-US" altLang="ja-JP" dirty="0" smtClean="0"/>
              <a:t>* </a:t>
            </a:r>
            <a:r>
              <a:rPr lang="en-US" altLang="ja-JP" i="1" dirty="0" smtClean="0"/>
              <a:t>element</a:t>
            </a:r>
            <a:r>
              <a:rPr lang="en-US" altLang="ja-JP" dirty="0" smtClean="0"/>
              <a:t>=NULL,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iterations</a:t>
            </a:r>
            <a:r>
              <a:rPr lang="en-US" altLang="ja-JP" dirty="0" smtClean="0"/>
              <a:t>=1 ) ;</a:t>
            </a:r>
          </a:p>
          <a:p>
            <a:pPr lvl="1"/>
            <a:r>
              <a:rPr lang="en-US" altLang="ja-JP" i="1" dirty="0" err="1"/>
              <a:t>s</a:t>
            </a:r>
            <a:r>
              <a:rPr lang="en-US" altLang="ja-JP" i="1" dirty="0" err="1" smtClean="0"/>
              <a:t>rc</a:t>
            </a:r>
            <a:r>
              <a:rPr lang="en-US" altLang="ja-JP" dirty="0" smtClean="0"/>
              <a:t>		</a:t>
            </a:r>
            <a:r>
              <a:rPr lang="ja-JP" altLang="en-US" dirty="0" smtClean="0"/>
              <a:t>入力画像</a:t>
            </a:r>
            <a:endParaRPr lang="en-US" altLang="ja-JP" dirty="0" smtClean="0"/>
          </a:p>
          <a:p>
            <a:pPr lvl="1"/>
            <a:r>
              <a:rPr lang="en-US" altLang="ja-JP" i="1" dirty="0" err="1"/>
              <a:t>d</a:t>
            </a:r>
            <a:r>
              <a:rPr lang="en-US" altLang="ja-JP" i="1" dirty="0" err="1" smtClean="0"/>
              <a:t>st</a:t>
            </a:r>
            <a:r>
              <a:rPr lang="en-US" altLang="ja-JP" dirty="0" smtClean="0"/>
              <a:t>		</a:t>
            </a:r>
            <a:r>
              <a:rPr lang="ja-JP" altLang="en-US" dirty="0" smtClean="0"/>
              <a:t>出力画像</a:t>
            </a:r>
            <a:endParaRPr lang="en-US" altLang="ja-JP" dirty="0" smtClean="0"/>
          </a:p>
          <a:p>
            <a:pPr lvl="1"/>
            <a:r>
              <a:rPr lang="en-US" altLang="ja-JP" i="1" dirty="0"/>
              <a:t>e</a:t>
            </a:r>
            <a:r>
              <a:rPr lang="en-US" altLang="ja-JP" i="1" dirty="0" smtClean="0"/>
              <a:t>lement</a:t>
            </a:r>
            <a:r>
              <a:rPr lang="en-US" altLang="ja-JP" dirty="0" smtClean="0"/>
              <a:t>	</a:t>
            </a:r>
            <a:r>
              <a:rPr lang="ja-JP" altLang="en-US" dirty="0" smtClean="0"/>
              <a:t>膨張に用いる構造要素</a:t>
            </a:r>
            <a:r>
              <a:rPr lang="en-US" altLang="ja-JP" dirty="0" smtClean="0"/>
              <a:t>(NULL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:3x3)</a:t>
            </a:r>
          </a:p>
          <a:p>
            <a:pPr lvl="1"/>
            <a:r>
              <a:rPr lang="en-US" altLang="ja-JP" i="1" dirty="0"/>
              <a:t>i</a:t>
            </a:r>
            <a:r>
              <a:rPr lang="en-US" altLang="ja-JP" i="1" dirty="0" smtClean="0"/>
              <a:t>terations</a:t>
            </a:r>
            <a:r>
              <a:rPr lang="en-US" altLang="ja-JP" dirty="0" smtClean="0"/>
              <a:t>	</a:t>
            </a:r>
            <a:r>
              <a:rPr lang="ja-JP" altLang="en-US" dirty="0" smtClean="0"/>
              <a:t>膨張回数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v</a:t>
            </a:r>
            <a:r>
              <a:rPr lang="en-US" altLang="ja-JP" dirty="0" smtClean="0"/>
              <a:t>oid </a:t>
            </a:r>
            <a:r>
              <a:rPr lang="en-US" altLang="ja-JP" b="1" dirty="0" err="1" smtClean="0"/>
              <a:t>cvDilate</a:t>
            </a:r>
            <a:r>
              <a:rPr lang="en-US" altLang="ja-JP" dirty="0" smtClean="0"/>
              <a:t> ( const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err="1" smtClean="0"/>
              <a:t>src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CvArr</a:t>
            </a:r>
            <a:r>
              <a:rPr lang="en-US" altLang="ja-JP" dirty="0" smtClean="0"/>
              <a:t>* </a:t>
            </a:r>
            <a:r>
              <a:rPr lang="en-US" altLang="ja-JP" i="1" dirty="0" err="1" smtClean="0"/>
              <a:t>dst</a:t>
            </a:r>
            <a:r>
              <a:rPr lang="en-US" altLang="ja-JP" dirty="0" smtClean="0"/>
              <a:t>,                              </a:t>
            </a:r>
            <a:r>
              <a:rPr lang="en-US" altLang="ja-JP" dirty="0" err="1" smtClean="0"/>
              <a:t>IplConvKernel</a:t>
            </a:r>
            <a:r>
              <a:rPr lang="en-US" altLang="ja-JP" dirty="0" smtClean="0"/>
              <a:t>* </a:t>
            </a:r>
            <a:r>
              <a:rPr lang="en-US" altLang="ja-JP" i="1" dirty="0" smtClean="0"/>
              <a:t>element</a:t>
            </a:r>
            <a:r>
              <a:rPr lang="en-US" altLang="ja-JP" dirty="0" smtClean="0"/>
              <a:t>=NULL,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interations</a:t>
            </a:r>
            <a:r>
              <a:rPr lang="en-US" altLang="ja-JP" dirty="0" smtClean="0"/>
              <a:t>=1 ) ;</a:t>
            </a:r>
          </a:p>
          <a:p>
            <a:pPr lvl="1"/>
            <a:r>
              <a:rPr lang="en-US" altLang="ja-JP" i="1" dirty="0" err="1"/>
              <a:t>s</a:t>
            </a:r>
            <a:r>
              <a:rPr lang="en-US" altLang="ja-JP" i="1" dirty="0" err="1" smtClean="0"/>
              <a:t>rc</a:t>
            </a:r>
            <a:r>
              <a:rPr lang="en-US" altLang="ja-JP" dirty="0" smtClean="0"/>
              <a:t>		</a:t>
            </a:r>
            <a:r>
              <a:rPr lang="ja-JP" altLang="en-US" dirty="0" smtClean="0"/>
              <a:t>入力画像</a:t>
            </a:r>
            <a:endParaRPr lang="en-US" altLang="ja-JP" dirty="0" smtClean="0"/>
          </a:p>
          <a:p>
            <a:pPr lvl="1"/>
            <a:r>
              <a:rPr lang="en-US" altLang="ja-JP" i="1" dirty="0" err="1"/>
              <a:t>d</a:t>
            </a:r>
            <a:r>
              <a:rPr lang="en-US" altLang="ja-JP" i="1" dirty="0" err="1" smtClean="0"/>
              <a:t>st</a:t>
            </a:r>
            <a:r>
              <a:rPr lang="en-US" altLang="ja-JP" dirty="0" smtClean="0"/>
              <a:t>		</a:t>
            </a:r>
            <a:r>
              <a:rPr lang="ja-JP" altLang="en-US" dirty="0" smtClean="0"/>
              <a:t>出力画像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element</a:t>
            </a:r>
            <a:r>
              <a:rPr lang="en-US" altLang="ja-JP" dirty="0" smtClean="0"/>
              <a:t>	</a:t>
            </a:r>
            <a:r>
              <a:rPr lang="ja-JP" altLang="en-US" dirty="0" smtClean="0"/>
              <a:t>収縮に用いる構造要素</a:t>
            </a:r>
            <a:r>
              <a:rPr lang="en-US" altLang="ja-JP" dirty="0" smtClean="0"/>
              <a:t>(NULL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:3x3)</a:t>
            </a:r>
          </a:p>
          <a:p>
            <a:pPr lvl="1"/>
            <a:r>
              <a:rPr lang="en-US" altLang="ja-JP" i="1" dirty="0"/>
              <a:t>i</a:t>
            </a:r>
            <a:r>
              <a:rPr lang="en-US" altLang="ja-JP" i="1" dirty="0" smtClean="0"/>
              <a:t>terations</a:t>
            </a:r>
            <a:r>
              <a:rPr lang="en-US" altLang="ja-JP" dirty="0" smtClean="0"/>
              <a:t>	</a:t>
            </a:r>
            <a:r>
              <a:rPr lang="ja-JP" altLang="en-US" dirty="0" smtClean="0"/>
              <a:t>収縮回数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面積が最大の領域を抽出し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面積を求める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（前提）：画像には手が大きく写っている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ja-JP" dirty="0" smtClean="0"/>
              <a:t>＝</a:t>
            </a:r>
            <a:r>
              <a:rPr lang="ja-JP" altLang="en-US" dirty="0" smtClean="0"/>
              <a:t>手以外の領域よりも面積が大きい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ja-JP" dirty="0" smtClean="0"/>
              <a:t>＝</a:t>
            </a:r>
            <a:r>
              <a:rPr lang="ja-JP" altLang="en-US" dirty="0" smtClean="0">
                <a:solidFill>
                  <a:srgbClr val="FF6600"/>
                </a:solidFill>
              </a:rPr>
              <a:t>最大面積のラベルをもつ領域</a:t>
            </a:r>
            <a:r>
              <a:rPr lang="ja-JP" altLang="en-US" dirty="0" smtClean="0"/>
              <a:t>だけを残す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ラベリング</a:t>
            </a:r>
            <a:r>
              <a:rPr lang="ja-JP" altLang="ja-JP" dirty="0" smtClean="0"/>
              <a:t>：</a:t>
            </a:r>
            <a:r>
              <a:rPr lang="ja-JP" altLang="en-US" dirty="0" smtClean="0"/>
              <a:t>隣接する同じ値をもつ画素に同じラベルを</a:t>
            </a:r>
            <a:r>
              <a:rPr lang="ja-JP" altLang="en-US" dirty="0" smtClean="0"/>
              <a:t>つける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OpenCV</a:t>
            </a:r>
            <a:r>
              <a:rPr lang="ja-JP" altLang="en-US" dirty="0" smtClean="0"/>
              <a:t>ではサポートされていないので、</a:t>
            </a:r>
            <a:r>
              <a:rPr lang="en-US" altLang="ja-JP" dirty="0" err="1" smtClean="0"/>
              <a:t>Labeling.h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labelingW.h</a:t>
            </a:r>
            <a:r>
              <a:rPr lang="ja-JP" altLang="en-US" dirty="0" smtClean="0"/>
              <a:t>を利用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面積が最大の領域を抽出し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面積を求める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ja-JP" altLang="en-US" dirty="0" smtClean="0"/>
              <a:t>ラベリング処理の手順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1. </a:t>
            </a:r>
            <a:r>
              <a:rPr lang="en-US" altLang="ja-JP" dirty="0" err="1" smtClean="0"/>
              <a:t>createLabeling</a:t>
            </a:r>
            <a:r>
              <a:rPr lang="ja-JP" altLang="en-US" dirty="0" smtClean="0"/>
              <a:t>関数を実行し、変数</a:t>
            </a:r>
            <a:r>
              <a:rPr lang="en-US" altLang="ja-JP" dirty="0" smtClean="0"/>
              <a:t>label</a:t>
            </a:r>
            <a:r>
              <a:rPr lang="ja-JP" altLang="en-US" dirty="0" smtClean="0"/>
              <a:t>を確保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2. exec</a:t>
            </a:r>
            <a:r>
              <a:rPr lang="ja-JP" altLang="en-US" dirty="0" smtClean="0"/>
              <a:t>関数を実行し、ラベリング処理を行う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3. </a:t>
            </a:r>
            <a:r>
              <a:rPr lang="en-US" altLang="ja-JP" dirty="0" err="1" smtClean="0"/>
              <a:t>releaseLabeling</a:t>
            </a:r>
            <a:r>
              <a:rPr lang="ja-JP" altLang="en-US" dirty="0" smtClean="0"/>
              <a:t>関数を実行して解放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ラベリング処理後、各領域の</a:t>
            </a:r>
            <a:r>
              <a:rPr lang="ja-JP" altLang="en-US" dirty="0" smtClean="0">
                <a:solidFill>
                  <a:srgbClr val="FF6600"/>
                </a:solidFill>
              </a:rPr>
              <a:t>面積</a:t>
            </a:r>
            <a:r>
              <a:rPr lang="ja-JP" altLang="en-US" dirty="0" smtClean="0"/>
              <a:t>、重心を計算</a:t>
            </a:r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面積が最大の領域を抽出し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面積を求める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err="1" smtClean="0"/>
              <a:t>i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 </a:t>
            </a:r>
            <a:r>
              <a:rPr lang="en-US" altLang="ja-JP" b="1" dirty="0" smtClean="0"/>
              <a:t>exec</a:t>
            </a:r>
            <a:r>
              <a:rPr lang="en-US" altLang="ja-JP" dirty="0" smtClean="0"/>
              <a:t> ( Label* </a:t>
            </a:r>
            <a:r>
              <a:rPr lang="en-US" altLang="ja-JP" i="1" dirty="0" smtClean="0"/>
              <a:t>label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IplImage</a:t>
            </a:r>
            <a:r>
              <a:rPr lang="en-US" altLang="ja-JP" dirty="0" smtClean="0"/>
              <a:t>* </a:t>
            </a:r>
            <a:r>
              <a:rPr lang="en-US" altLang="ja-JP" i="1" dirty="0" smtClean="0"/>
              <a:t>target</a:t>
            </a:r>
            <a:r>
              <a:rPr lang="en-US" altLang="ja-JP" dirty="0" smtClean="0"/>
              <a:t>, const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is_sort_region</a:t>
            </a:r>
            <a:r>
              <a:rPr lang="en-US" altLang="ja-JP" dirty="0" smtClean="0"/>
              <a:t>, const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region_size_min</a:t>
            </a:r>
            <a:r>
              <a:rPr lang="en-US" altLang="ja-JP" dirty="0" smtClean="0"/>
              <a:t> ) ; </a:t>
            </a:r>
          </a:p>
          <a:p>
            <a:pPr lvl="1"/>
            <a:r>
              <a:rPr lang="en-US" altLang="ja-JP" i="1" dirty="0" smtClean="0"/>
              <a:t>l</a:t>
            </a:r>
            <a:r>
              <a:rPr lang="en-US" altLang="ja-JP" i="1" dirty="0" smtClean="0"/>
              <a:t>abel	</a:t>
            </a:r>
            <a:r>
              <a:rPr lang="en-US" altLang="ja-JP" dirty="0" err="1" smtClean="0"/>
              <a:t>createLabeling</a:t>
            </a:r>
            <a:r>
              <a:rPr lang="ja-JP" altLang="en-US" dirty="0" smtClean="0"/>
              <a:t>で作成したラベリング用変数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t</a:t>
            </a:r>
            <a:r>
              <a:rPr lang="en-US" altLang="ja-JP" i="1" dirty="0" smtClean="0"/>
              <a:t>arget	</a:t>
            </a:r>
            <a:r>
              <a:rPr lang="ja-JP" altLang="en-US" dirty="0" smtClean="0"/>
              <a:t>入力画像</a:t>
            </a:r>
            <a:endParaRPr lang="en-US" altLang="ja-JP" dirty="0" smtClean="0"/>
          </a:p>
          <a:p>
            <a:pPr lvl="1"/>
            <a:r>
              <a:rPr lang="en-US" altLang="ja-JP" i="1" dirty="0" smtClean="0"/>
              <a:t>r</a:t>
            </a:r>
            <a:r>
              <a:rPr lang="en-US" altLang="ja-JP" i="1" dirty="0" smtClean="0"/>
              <a:t>esult	</a:t>
            </a:r>
            <a:r>
              <a:rPr lang="ja-JP" altLang="en-US" dirty="0" smtClean="0"/>
              <a:t>ラベリング結果を格納する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		</a:t>
            </a:r>
            <a:r>
              <a:rPr lang="en-US" altLang="ja-JP" dirty="0" err="1" smtClean="0"/>
              <a:t>IplImage</a:t>
            </a:r>
            <a:r>
              <a:rPr lang="ja-JP" altLang="en-US" dirty="0" smtClean="0"/>
              <a:t>構造体へのポインタ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/>
              <a:t>（入力画像と同じサイズ・チャンネル数＝デプスが</a:t>
            </a:r>
            <a:r>
              <a:rPr lang="en-US" altLang="ja-JP" dirty="0" smtClean="0"/>
              <a:t>			　IPL_DEPTH_16U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i="1" dirty="0" err="1" smtClean="0"/>
              <a:t>i</a:t>
            </a:r>
            <a:r>
              <a:rPr lang="en-US" altLang="ja-JP" i="1" dirty="0" err="1" smtClean="0"/>
              <a:t>s_sort_region</a:t>
            </a:r>
            <a:r>
              <a:rPr lang="en-US" altLang="ja-JP" i="1" dirty="0" smtClean="0"/>
              <a:t>		</a:t>
            </a:r>
            <a:r>
              <a:rPr lang="en-US" altLang="ja-JP" dirty="0" smtClean="0"/>
              <a:t>true</a:t>
            </a:r>
            <a:r>
              <a:rPr lang="ja-JP" altLang="en-US" dirty="0" smtClean="0"/>
              <a:t>のとき領域が大きさの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					</a:t>
            </a:r>
            <a:r>
              <a:rPr lang="ja-JP" altLang="en-US" dirty="0" smtClean="0"/>
              <a:t>降順にソートされる</a:t>
            </a:r>
            <a:endParaRPr lang="en-US" altLang="ja-JP" dirty="0" smtClean="0"/>
          </a:p>
          <a:p>
            <a:pPr lvl="1"/>
            <a:r>
              <a:rPr lang="en-US" altLang="ja-JP" i="1" dirty="0" err="1" smtClean="0"/>
              <a:t>r</a:t>
            </a:r>
            <a:r>
              <a:rPr lang="en-US" altLang="ja-JP" i="1" dirty="0" err="1" smtClean="0"/>
              <a:t>egion_size_min</a:t>
            </a:r>
            <a:r>
              <a:rPr lang="en-US" altLang="ja-JP" i="1" dirty="0" smtClean="0"/>
              <a:t>	</a:t>
            </a:r>
            <a:r>
              <a:rPr lang="ja-JP" altLang="en-US" dirty="0" smtClean="0"/>
              <a:t>最小の領域サイズ</a:t>
            </a:r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900</Words>
  <Application>Microsoft Macintosh PowerPoint</Application>
  <PresentationFormat>画面に合わせる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形状特徴抽出</vt:lpstr>
      <vt:lpstr>形状抽出</vt:lpstr>
      <vt:lpstr>Convex Hull</vt:lpstr>
      <vt:lpstr>手順</vt:lpstr>
      <vt:lpstr>肌色領域抽出</vt:lpstr>
      <vt:lpstr>欠損領域の補間</vt:lpstr>
      <vt:lpstr>面積が最大の領域を抽出し 面積を求める</vt:lpstr>
      <vt:lpstr>面積が最大の領域を抽出し 面積を求める</vt:lpstr>
      <vt:lpstr>面積が最大の領域を抽出し 面積を求める</vt:lpstr>
      <vt:lpstr>面積が最大の領域を抽出し 面積を求める</vt:lpstr>
      <vt:lpstr>Convex Hullの生成</vt:lpstr>
      <vt:lpstr>Convex Hull内の面積の算出</vt:lpstr>
      <vt:lpstr>手の形の識別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形状特徴抽出</dc:title>
  <dc:creator>深井 晴香</dc:creator>
  <cp:lastModifiedBy>深井 晴香</cp:lastModifiedBy>
  <cp:revision>74</cp:revision>
  <dcterms:created xsi:type="dcterms:W3CDTF">2009-10-26T08:35:24Z</dcterms:created>
  <dcterms:modified xsi:type="dcterms:W3CDTF">2009-10-26T16:50:32Z</dcterms:modified>
</cp:coreProperties>
</file>