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4192197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343106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397188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336375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1588295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260625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235705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848231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117318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376158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D2F94E-8C95-47D5-B2DE-40FB0E0A9818}" type="datetimeFigureOut">
              <a:rPr kumimoji="1" lang="ja-JP" altLang="en-US" smtClean="0"/>
              <a:t>2011/7/26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108451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2F94E-8C95-47D5-B2DE-40FB0E0A9818}" type="datetimeFigureOut">
              <a:rPr kumimoji="1" lang="ja-JP" altLang="en-US" smtClean="0"/>
              <a:t>2011/7/26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72310-B3F6-4F88-AE20-BA94FB16FCAB}" type="slidenum">
              <a:rPr kumimoji="1" lang="ja-JP" altLang="en-US" smtClean="0"/>
              <a:t>‹#›</a:t>
            </a:fld>
            <a:endParaRPr kumimoji="1" lang="ja-JP" altLang="en-US"/>
          </a:p>
        </p:txBody>
      </p:sp>
    </p:spTree>
    <p:extLst>
      <p:ext uri="{BB962C8B-B14F-4D97-AF65-F5344CB8AC3E}">
        <p14:creationId xmlns:p14="http://schemas.microsoft.com/office/powerpoint/2010/main" val="225071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548680"/>
            <a:ext cx="7772400" cy="1470025"/>
          </a:xfrm>
        </p:spPr>
        <p:txBody>
          <a:bodyPr/>
          <a:lstStyle/>
          <a:p>
            <a:r>
              <a:rPr kumimoji="1" lang="ja-JP" altLang="en-US" dirty="0" smtClean="0"/>
              <a:t>推理小説講座</a:t>
            </a:r>
            <a:endParaRPr kumimoji="1" lang="ja-JP" altLang="en-US" dirty="0"/>
          </a:p>
        </p:txBody>
      </p:sp>
      <p:sp>
        <p:nvSpPr>
          <p:cNvPr id="3" name="サブタイトル 2"/>
          <p:cNvSpPr>
            <a:spLocks noGrp="1"/>
          </p:cNvSpPr>
          <p:nvPr>
            <p:ph type="subTitle" idx="1"/>
          </p:nvPr>
        </p:nvSpPr>
        <p:spPr>
          <a:xfrm>
            <a:off x="971600" y="2780928"/>
            <a:ext cx="7344816" cy="3240360"/>
          </a:xfrm>
        </p:spPr>
        <p:txBody>
          <a:bodyPr/>
          <a:lstStyle/>
          <a:p>
            <a:r>
              <a:rPr lang="ja-JP" altLang="en-US" dirty="0" smtClean="0"/>
              <a:t>第１回</a:t>
            </a:r>
            <a:endParaRPr lang="en-US" altLang="ja-JP" dirty="0" smtClean="0"/>
          </a:p>
          <a:p>
            <a:endParaRPr lang="en-US" altLang="ja-JP" dirty="0" smtClean="0"/>
          </a:p>
          <a:p>
            <a:r>
              <a:rPr lang="ja-JP" altLang="en-US" sz="2400" dirty="0" smtClean="0"/>
              <a:t>・推理小説（ミステリ、ミステリー）って結局なんぞ</a:t>
            </a:r>
            <a:endParaRPr lang="en-US" altLang="ja-JP" sz="2400" dirty="0" smtClean="0"/>
          </a:p>
          <a:p>
            <a:r>
              <a:rPr lang="ja-JP" altLang="en-US" sz="2400" dirty="0" smtClean="0"/>
              <a:t>・いろいろなミステリの形式</a:t>
            </a:r>
            <a:endParaRPr lang="en-US" altLang="ja-JP" sz="2400" dirty="0"/>
          </a:p>
        </p:txBody>
      </p:sp>
    </p:spTree>
    <p:extLst>
      <p:ext uri="{BB962C8B-B14F-4D97-AF65-F5344CB8AC3E}">
        <p14:creationId xmlns:p14="http://schemas.microsoft.com/office/powerpoint/2010/main" val="986103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a:spLocks noGrp="1"/>
          </p:cNvSpPr>
          <p:nvPr>
            <p:ph idx="1"/>
          </p:nvPr>
        </p:nvSpPr>
        <p:spPr>
          <a:xfrm>
            <a:off x="395536" y="404664"/>
            <a:ext cx="8229600" cy="6048672"/>
          </a:xfrm>
        </p:spPr>
        <p:txBody>
          <a:bodyPr>
            <a:normAutofit lnSpcReduction="10000"/>
          </a:bodyPr>
          <a:lstStyle/>
          <a:p>
            <a:pPr marL="0" indent="0">
              <a:buNone/>
            </a:pPr>
            <a:r>
              <a:rPr kumimoji="1" lang="en-US" altLang="ja-JP" sz="2600" dirty="0" smtClean="0"/>
              <a:t>Q.</a:t>
            </a:r>
            <a:r>
              <a:rPr kumimoji="1" lang="ja-JP" altLang="en-US" sz="2600" dirty="0" smtClean="0"/>
              <a:t>推理小説</a:t>
            </a:r>
            <a:r>
              <a:rPr lang="ja-JP" altLang="en-US" sz="2600" dirty="0" smtClean="0"/>
              <a:t>（ミステリ、ミステリー）って結局どんなの？</a:t>
            </a:r>
            <a:endParaRPr lang="en-US" altLang="ja-JP" sz="2600" dirty="0" smtClean="0"/>
          </a:p>
          <a:p>
            <a:pPr marL="0" indent="0">
              <a:buNone/>
            </a:pPr>
            <a:endParaRPr lang="en-US" altLang="ja-JP" sz="2400" dirty="0" smtClean="0"/>
          </a:p>
          <a:p>
            <a:pPr marL="0" indent="0">
              <a:buNone/>
            </a:pPr>
            <a:r>
              <a:rPr lang="ja-JP" altLang="en-US" sz="2400" dirty="0" smtClean="0"/>
              <a:t>・</a:t>
            </a:r>
            <a:r>
              <a:rPr lang="en-US" altLang="ja-JP" sz="2400" dirty="0" smtClean="0"/>
              <a:t>Wiki</a:t>
            </a:r>
            <a:r>
              <a:rPr lang="ja-JP" altLang="en-US" sz="2400" dirty="0" smtClean="0"/>
              <a:t>によると</a:t>
            </a:r>
            <a:endParaRPr kumimoji="1" lang="en-US" altLang="ja-JP" sz="2400" dirty="0"/>
          </a:p>
          <a:p>
            <a:pPr marL="0" indent="0">
              <a:buNone/>
            </a:pPr>
            <a:r>
              <a:rPr lang="en-US" altLang="ja-JP" sz="2400" dirty="0" smtClean="0"/>
              <a:t>A.</a:t>
            </a:r>
            <a:r>
              <a:rPr lang="ja-JP" altLang="en-US" sz="2400" dirty="0" smtClean="0"/>
              <a:t>推理</a:t>
            </a:r>
            <a:r>
              <a:rPr lang="ja-JP" altLang="en-US" sz="2400" dirty="0"/>
              <a:t>小説（すいりしょうせつ）は、小説のジャンルのひとつ。殺人・盗難・誘拐・詐欺など、なんらかの事件・犯罪の発生と、その合理的な解決へ向けての経過を描くもの。小説以外にも漫画や映画、</a:t>
            </a:r>
            <a:r>
              <a:rPr lang="ja-JP" altLang="en-US" sz="2400" dirty="0" smtClean="0"/>
              <a:t>ゲームなどさまざまなメディアに展開されるミステリーというジャンルの元になった。</a:t>
            </a:r>
            <a:endParaRPr lang="en-US" altLang="ja-JP" sz="2400" dirty="0" smtClean="0"/>
          </a:p>
          <a:p>
            <a:pPr marL="0" indent="0">
              <a:buNone/>
            </a:pPr>
            <a:endParaRPr kumimoji="1" lang="en-US" altLang="ja-JP" sz="2400" dirty="0"/>
          </a:p>
          <a:p>
            <a:pPr marL="0" indent="0">
              <a:buNone/>
            </a:pPr>
            <a:r>
              <a:rPr kumimoji="1" lang="ja-JP" altLang="en-US" sz="2400" dirty="0" smtClean="0"/>
              <a:t>・江戸川乱歩に言わせると</a:t>
            </a:r>
            <a:endParaRPr kumimoji="1" lang="en-US" altLang="ja-JP" sz="2400" dirty="0" smtClean="0"/>
          </a:p>
          <a:p>
            <a:pPr marL="0" indent="0">
              <a:buNone/>
            </a:pPr>
            <a:r>
              <a:rPr lang="ja-JP" altLang="en-US" sz="2400" dirty="0" smtClean="0"/>
              <a:t>探偵小説とは、主として犯罪に関する難解な秘密が、論理的に、徐々に解かれて行く経路の面白さを主眼とする文学である。（</a:t>
            </a:r>
            <a:r>
              <a:rPr lang="en-US" altLang="ja-JP" sz="2400" dirty="0" smtClean="0"/>
              <a:t>『</a:t>
            </a:r>
            <a:r>
              <a:rPr lang="ja-JP" altLang="en-US" sz="2400" dirty="0" smtClean="0"/>
              <a:t>幻影城より</a:t>
            </a:r>
            <a:r>
              <a:rPr lang="en-US" altLang="ja-JP" sz="2400" dirty="0" smtClean="0"/>
              <a:t>』</a:t>
            </a:r>
            <a:r>
              <a:rPr lang="ja-JP" altLang="en-US" sz="2400" dirty="0" smtClean="0"/>
              <a:t>）</a:t>
            </a:r>
            <a:endParaRPr lang="en-US" altLang="ja-JP" sz="2400" dirty="0" smtClean="0"/>
          </a:p>
          <a:p>
            <a:pPr marL="0" indent="0">
              <a:buNone/>
            </a:pPr>
            <a:endParaRPr lang="en-US" altLang="ja-JP" sz="2400" dirty="0" smtClean="0"/>
          </a:p>
          <a:p>
            <a:pPr marL="0" indent="0">
              <a:buNone/>
            </a:pPr>
            <a:r>
              <a:rPr lang="en-US" altLang="ja-JP" sz="2400" dirty="0" smtClean="0"/>
              <a:t>*</a:t>
            </a:r>
            <a:r>
              <a:rPr lang="ja-JP" altLang="en-US" sz="2400" dirty="0" smtClean="0"/>
              <a:t>当時は「推理小説」ではなく「探偵小説」と呼ぶのが一般的だった。</a:t>
            </a:r>
            <a:endParaRPr kumimoji="1" lang="en-US" altLang="ja-JP" sz="2400" dirty="0" smtClean="0"/>
          </a:p>
          <a:p>
            <a:pPr marL="0" indent="0">
              <a:buNone/>
            </a:pPr>
            <a:endParaRPr kumimoji="1" lang="en-US" altLang="ja-JP" sz="2400" dirty="0"/>
          </a:p>
          <a:p>
            <a:pPr marL="0" indent="0">
              <a:buNone/>
            </a:pPr>
            <a:endParaRPr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41280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332656"/>
            <a:ext cx="8229600" cy="5832648"/>
          </a:xfrm>
        </p:spPr>
        <p:txBody>
          <a:bodyPr>
            <a:normAutofit/>
          </a:bodyPr>
          <a:lstStyle/>
          <a:p>
            <a:pPr marL="0" indent="0">
              <a:buNone/>
            </a:pPr>
            <a:r>
              <a:rPr kumimoji="1" lang="ja-JP" altLang="en-US" sz="2400" dirty="0" smtClean="0"/>
              <a:t>・講師に言わせると</a:t>
            </a:r>
            <a:endParaRPr kumimoji="1" lang="en-US" altLang="ja-JP" sz="2400" dirty="0" smtClean="0"/>
          </a:p>
          <a:p>
            <a:pPr marL="0" indent="0">
              <a:buNone/>
            </a:pPr>
            <a:r>
              <a:rPr lang="en-US" altLang="ja-JP" sz="2400" dirty="0" smtClean="0"/>
              <a:t>A.</a:t>
            </a:r>
            <a:r>
              <a:rPr lang="ja-JP" altLang="en-US" sz="2400" dirty="0" smtClean="0"/>
              <a:t>君</a:t>
            </a:r>
            <a:r>
              <a:rPr lang="ja-JP" altLang="en-US" sz="2400" dirty="0"/>
              <a:t>が決めるん</a:t>
            </a:r>
            <a:r>
              <a:rPr lang="ja-JP" altLang="en-US" sz="2400" dirty="0" smtClean="0"/>
              <a:t>だ</a:t>
            </a:r>
            <a:endParaRPr lang="en-US" altLang="ja-JP" sz="2400" dirty="0" smtClean="0"/>
          </a:p>
          <a:p>
            <a:pPr marL="0" indent="0">
              <a:buNone/>
            </a:pPr>
            <a:endParaRPr kumimoji="1" lang="en-US" altLang="ja-JP" sz="2400" dirty="0"/>
          </a:p>
          <a:p>
            <a:pPr marL="0" indent="0">
              <a:buNone/>
            </a:pPr>
            <a:r>
              <a:rPr lang="ja-JP" altLang="en-US" sz="2400" dirty="0" smtClean="0"/>
              <a:t>特に明確な定義が示されている訳ではない。</a:t>
            </a:r>
            <a:endParaRPr lang="en-US" altLang="ja-JP" sz="2400" dirty="0" smtClean="0"/>
          </a:p>
          <a:p>
            <a:pPr marL="0" indent="0">
              <a:buNone/>
            </a:pPr>
            <a:r>
              <a:rPr lang="ja-JP" altLang="en-US" sz="2400" dirty="0" smtClean="0"/>
              <a:t>各人が判断すれば良いと講師は考える。「これは、ミステリか否か」と議論するのもまた楽しみ。</a:t>
            </a:r>
            <a:endParaRPr lang="en-US" altLang="ja-JP" sz="2400" dirty="0" smtClean="0"/>
          </a:p>
          <a:p>
            <a:pPr marL="0" indent="0">
              <a:buNone/>
            </a:pPr>
            <a:endParaRPr lang="en-US" altLang="ja-JP" sz="2400" dirty="0" smtClean="0"/>
          </a:p>
          <a:p>
            <a:pPr marL="0" indent="0">
              <a:buNone/>
            </a:pPr>
            <a:r>
              <a:rPr lang="ja-JP" altLang="en-US" sz="2400" dirty="0" smtClean="0"/>
              <a:t>ただ「推理小説」「ミステリ」と呼ぶ際は比較的狭い意味で用いられることが</a:t>
            </a:r>
            <a:r>
              <a:rPr lang="ja-JP" altLang="en-US" sz="2400" dirty="0"/>
              <a:t>多い傾向に</a:t>
            </a:r>
            <a:r>
              <a:rPr lang="ja-JP" altLang="en-US" sz="2400" dirty="0" smtClean="0"/>
              <a:t>ある。「ミステリー」と表記しているとホラーやオカルトなどの要素が強いものも包括している場合が多い。あくまで講師の感覚だが、参考までに。</a:t>
            </a:r>
            <a:endParaRPr lang="en-US" altLang="ja-JP" sz="2400" dirty="0" smtClean="0"/>
          </a:p>
          <a:p>
            <a:pPr marL="0" indent="0">
              <a:buNone/>
            </a:pPr>
            <a:endParaRPr lang="en-US" altLang="ja-JP" sz="2400" dirty="0" smtClean="0"/>
          </a:p>
          <a:p>
            <a:pPr marL="0" indent="0">
              <a:buNone/>
            </a:pPr>
            <a:r>
              <a:rPr lang="ja-JP" altLang="en-US" sz="2400" dirty="0" smtClean="0"/>
              <a:t>「ミステリィ」と表記することもある。主に森博嗣（作家）が使う。</a:t>
            </a:r>
            <a:endParaRPr lang="en-US" altLang="ja-JP" sz="2400" dirty="0"/>
          </a:p>
        </p:txBody>
      </p:sp>
    </p:spTree>
    <p:extLst>
      <p:ext uri="{BB962C8B-B14F-4D97-AF65-F5344CB8AC3E}">
        <p14:creationId xmlns:p14="http://schemas.microsoft.com/office/powerpoint/2010/main" val="42233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88640"/>
            <a:ext cx="8712968" cy="6120680"/>
          </a:xfrm>
        </p:spPr>
        <p:txBody>
          <a:bodyPr>
            <a:normAutofit fontScale="92500" lnSpcReduction="20000"/>
          </a:bodyPr>
          <a:lstStyle/>
          <a:p>
            <a:pPr marL="0" indent="0">
              <a:buNone/>
            </a:pPr>
            <a:r>
              <a:rPr lang="ja-JP" altLang="en-US" dirty="0" smtClean="0"/>
              <a:t>・ミステリ作品の分類について</a:t>
            </a:r>
            <a:endParaRPr lang="en-US" altLang="ja-JP" dirty="0"/>
          </a:p>
          <a:p>
            <a:pPr marL="0" indent="0">
              <a:buNone/>
            </a:pPr>
            <a:r>
              <a:rPr kumimoji="1" lang="ja-JP" altLang="en-US" sz="2400" dirty="0" smtClean="0"/>
              <a:t>ミステリにも様々な形式のものがある。主なものを紹介する。</a:t>
            </a:r>
            <a:endParaRPr kumimoji="1" lang="en-US" altLang="ja-JP" sz="2400" dirty="0" smtClean="0"/>
          </a:p>
          <a:p>
            <a:pPr marL="0" indent="0">
              <a:buNone/>
            </a:pPr>
            <a:endParaRPr kumimoji="1" lang="en-US" altLang="ja-JP" sz="2400" dirty="0" smtClean="0"/>
          </a:p>
          <a:p>
            <a:pPr marL="0" indent="0">
              <a:buNone/>
            </a:pPr>
            <a:r>
              <a:rPr lang="ja-JP" altLang="en-US" sz="2400" dirty="0" smtClean="0"/>
              <a:t>・本格推理小説（ミステリ、ミステリー）</a:t>
            </a:r>
            <a:endParaRPr lang="en-US" altLang="ja-JP" sz="2400" dirty="0" smtClean="0"/>
          </a:p>
          <a:p>
            <a:pPr marL="0" indent="0">
              <a:buNone/>
            </a:pPr>
            <a:endParaRPr lang="en-US" altLang="ja-JP" sz="2400" dirty="0" smtClean="0"/>
          </a:p>
          <a:p>
            <a:pPr marL="0" indent="0">
              <a:buNone/>
            </a:pPr>
            <a:r>
              <a:rPr lang="ja-JP" altLang="en-US" sz="2400" i="1" dirty="0" smtClean="0">
                <a:solidFill>
                  <a:schemeClr val="bg1">
                    <a:lumMod val="50000"/>
                  </a:schemeClr>
                </a:solidFill>
              </a:rPr>
              <a:t>「本格ミステリって何なんですか？」</a:t>
            </a:r>
            <a:endParaRPr lang="en-US" altLang="ja-JP" sz="2400" i="1" dirty="0" smtClean="0">
              <a:solidFill>
                <a:schemeClr val="bg1">
                  <a:lumMod val="50000"/>
                </a:schemeClr>
              </a:solidFill>
            </a:endParaRPr>
          </a:p>
          <a:p>
            <a:pPr marL="0" indent="0">
              <a:buNone/>
            </a:pPr>
            <a:r>
              <a:rPr lang="ja-JP" altLang="en-US" sz="2400" i="1" dirty="0">
                <a:solidFill>
                  <a:schemeClr val="bg1">
                    <a:lumMod val="50000"/>
                  </a:schemeClr>
                </a:solidFill>
              </a:rPr>
              <a:t>　ぼく</a:t>
            </a:r>
            <a:r>
              <a:rPr lang="ja-JP" altLang="en-US" sz="2400" i="1" dirty="0" smtClean="0">
                <a:solidFill>
                  <a:schemeClr val="bg1">
                    <a:lumMod val="50000"/>
                  </a:schemeClr>
                </a:solidFill>
              </a:rPr>
              <a:t>は（おそらく）間の抜けた質問をした。</a:t>
            </a:r>
            <a:endParaRPr lang="en-US" altLang="ja-JP" sz="2400" i="1" dirty="0" smtClean="0">
              <a:solidFill>
                <a:schemeClr val="bg1">
                  <a:lumMod val="50000"/>
                </a:schemeClr>
              </a:solidFill>
            </a:endParaRPr>
          </a:p>
          <a:p>
            <a:pPr marL="0" indent="0">
              <a:buNone/>
            </a:pPr>
            <a:r>
              <a:rPr lang="ja-JP" altLang="en-US" sz="2400" i="1" dirty="0" smtClean="0">
                <a:solidFill>
                  <a:schemeClr val="bg1">
                    <a:lumMod val="50000"/>
                  </a:schemeClr>
                </a:solidFill>
              </a:rPr>
              <a:t>「本格的なミステリだ」</a:t>
            </a:r>
            <a:endParaRPr lang="en-US" altLang="ja-JP" sz="2400" i="1" dirty="0" smtClean="0">
              <a:solidFill>
                <a:schemeClr val="bg1">
                  <a:lumMod val="50000"/>
                </a:schemeClr>
              </a:solidFill>
            </a:endParaRPr>
          </a:p>
          <a:p>
            <a:pPr marL="0" indent="0">
              <a:buNone/>
            </a:pPr>
            <a:r>
              <a:rPr lang="ja-JP" altLang="en-US" sz="2400" i="1" dirty="0">
                <a:solidFill>
                  <a:schemeClr val="bg1">
                    <a:lumMod val="50000"/>
                  </a:schemeClr>
                </a:solidFill>
              </a:rPr>
              <a:t>星島先輩</a:t>
            </a:r>
            <a:r>
              <a:rPr lang="ja-JP" altLang="en-US" sz="2400" i="1" dirty="0" smtClean="0">
                <a:solidFill>
                  <a:schemeClr val="bg1">
                    <a:lumMod val="50000"/>
                  </a:schemeClr>
                </a:solidFill>
              </a:rPr>
              <a:t>が言うと、他の部員が気の抜けたような声を漏らした。</a:t>
            </a:r>
            <a:endParaRPr lang="en-US" altLang="ja-JP" sz="2400" i="1" dirty="0" smtClean="0">
              <a:solidFill>
                <a:schemeClr val="bg1">
                  <a:lumMod val="50000"/>
                </a:schemeClr>
              </a:solidFill>
            </a:endParaRPr>
          </a:p>
          <a:p>
            <a:pPr marL="0" indent="0">
              <a:buNone/>
            </a:pPr>
            <a:r>
              <a:rPr lang="ja-JP" altLang="en-US" sz="2400" dirty="0" smtClean="0"/>
              <a:t>（鯨統一郎</a:t>
            </a:r>
            <a:r>
              <a:rPr lang="en-US" altLang="ja-JP" sz="2400" dirty="0" smtClean="0"/>
              <a:t>『</a:t>
            </a:r>
            <a:r>
              <a:rPr lang="ja-JP" altLang="en-US" sz="2400" dirty="0" smtClean="0"/>
              <a:t>ミステリアス学園</a:t>
            </a:r>
            <a:r>
              <a:rPr lang="en-US" altLang="ja-JP" sz="2400" dirty="0" smtClean="0"/>
              <a:t>』</a:t>
            </a:r>
            <a:r>
              <a:rPr lang="ja-JP" altLang="en-US" sz="2400" dirty="0" smtClean="0"/>
              <a:t>より）</a:t>
            </a:r>
            <a:endParaRPr lang="en-US" altLang="ja-JP" sz="2400" dirty="0"/>
          </a:p>
          <a:p>
            <a:pPr marL="0" indent="0">
              <a:buNone/>
            </a:pPr>
            <a:endParaRPr lang="en-US" altLang="ja-JP" sz="2400" dirty="0" smtClean="0"/>
          </a:p>
          <a:p>
            <a:pPr marL="0" indent="0">
              <a:buNone/>
            </a:pPr>
            <a:r>
              <a:rPr lang="ja-JP" altLang="en-US" sz="2400" dirty="0"/>
              <a:t>狭い意味で</a:t>
            </a:r>
            <a:r>
              <a:rPr lang="ja-JP" altLang="en-US" sz="2400" dirty="0" smtClean="0"/>
              <a:t>のミステリ、と捕らえればだいたい合っている。コナンや金田一、</a:t>
            </a:r>
            <a:r>
              <a:rPr lang="en-US" altLang="ja-JP" sz="2400" dirty="0" smtClean="0"/>
              <a:t>Q.E.D.</a:t>
            </a:r>
            <a:r>
              <a:rPr lang="ja-JP" altLang="en-US" sz="2400" dirty="0" smtClean="0"/>
              <a:t>などの話の多くがこれに該当するだろう。</a:t>
            </a:r>
            <a:endParaRPr lang="en-US" altLang="ja-JP" sz="2400" dirty="0" smtClean="0"/>
          </a:p>
          <a:p>
            <a:pPr marL="0" indent="0">
              <a:buNone/>
            </a:pPr>
            <a:endParaRPr lang="en-US" altLang="ja-JP" sz="2400" dirty="0" smtClean="0"/>
          </a:p>
          <a:p>
            <a:pPr marL="0" indent="0">
              <a:buNone/>
            </a:pPr>
            <a:r>
              <a:rPr lang="ja-JP" altLang="en-US" sz="2400" dirty="0" smtClean="0"/>
              <a:t>講師は、何らかの推理なりトリックなりといった理屈で感動（驚きなど）させることを主眼にしたもの、という理解をぼんやりとしている。</a:t>
            </a:r>
            <a:endParaRPr lang="en-US" altLang="ja-JP" sz="2400" dirty="0" smtClean="0"/>
          </a:p>
          <a:p>
            <a:pPr marL="0" indent="0">
              <a:buNone/>
            </a:pPr>
            <a:r>
              <a:rPr lang="ja-JP" altLang="en-US" sz="2400" dirty="0" smtClean="0"/>
              <a:t>明日になれば違うことを言っているかもしれない。</a:t>
            </a:r>
            <a:endParaRPr lang="en-US" altLang="ja-JP" sz="2400" dirty="0" smtClean="0"/>
          </a:p>
        </p:txBody>
      </p:sp>
    </p:spTree>
    <p:extLst>
      <p:ext uri="{BB962C8B-B14F-4D97-AF65-F5344CB8AC3E}">
        <p14:creationId xmlns:p14="http://schemas.microsoft.com/office/powerpoint/2010/main" val="178005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404664"/>
            <a:ext cx="8229600" cy="4525963"/>
          </a:xfrm>
        </p:spPr>
        <p:txBody>
          <a:bodyPr>
            <a:normAutofit/>
          </a:bodyPr>
          <a:lstStyle/>
          <a:p>
            <a:pPr marL="0" indent="0">
              <a:buNone/>
            </a:pPr>
            <a:r>
              <a:rPr kumimoji="1" lang="ja-JP" altLang="en-US" sz="2400" dirty="0" smtClean="0"/>
              <a:t>やや余談だが、東野圭吾</a:t>
            </a:r>
            <a:r>
              <a:rPr kumimoji="1" lang="en-US" altLang="ja-JP" sz="2400" dirty="0" smtClean="0"/>
              <a:t>『</a:t>
            </a:r>
            <a:r>
              <a:rPr kumimoji="1" lang="ja-JP" altLang="en-US" sz="2400" dirty="0" smtClean="0"/>
              <a:t>容疑者</a:t>
            </a:r>
            <a:r>
              <a:rPr kumimoji="1" lang="en-US" altLang="ja-JP" sz="2400" dirty="0" smtClean="0"/>
              <a:t>X</a:t>
            </a:r>
            <a:r>
              <a:rPr kumimoji="1" lang="ja-JP" altLang="en-US" sz="2400" dirty="0" smtClean="0"/>
              <a:t>の献身</a:t>
            </a:r>
            <a:r>
              <a:rPr kumimoji="1" lang="en-US" altLang="ja-JP" sz="2400" dirty="0" smtClean="0"/>
              <a:t>』</a:t>
            </a:r>
            <a:r>
              <a:rPr kumimoji="1" lang="ja-JP" altLang="en-US" sz="2400" dirty="0" smtClean="0"/>
              <a:t>が</a:t>
            </a:r>
            <a:endParaRPr kumimoji="1" lang="en-US" altLang="ja-JP" sz="2400" dirty="0" smtClean="0"/>
          </a:p>
          <a:p>
            <a:pPr marL="0" indent="0">
              <a:buNone/>
            </a:pPr>
            <a:r>
              <a:rPr lang="ja-JP" altLang="en-US" sz="2400" dirty="0" smtClean="0"/>
              <a:t>第</a:t>
            </a:r>
            <a:r>
              <a:rPr lang="en-US" altLang="ja-JP" sz="2400" dirty="0" smtClean="0"/>
              <a:t>6</a:t>
            </a:r>
            <a:r>
              <a:rPr lang="ja-JP" altLang="en-US" sz="2400" dirty="0" smtClean="0"/>
              <a:t>回本格ミステリ大賞を受賞した際、二階堂黎人（作家）が</a:t>
            </a:r>
            <a:r>
              <a:rPr lang="ja-JP" altLang="en-US" sz="2400" i="1" dirty="0" smtClean="0">
                <a:solidFill>
                  <a:schemeClr val="bg1">
                    <a:lumMod val="50000"/>
                  </a:schemeClr>
                </a:solidFill>
              </a:rPr>
              <a:t>「</a:t>
            </a:r>
            <a:r>
              <a:rPr lang="en-US" altLang="ja-JP" sz="2400" i="1" dirty="0" smtClean="0">
                <a:solidFill>
                  <a:schemeClr val="bg1">
                    <a:lumMod val="50000"/>
                  </a:schemeClr>
                </a:solidFill>
              </a:rPr>
              <a:t>『</a:t>
            </a:r>
            <a:r>
              <a:rPr lang="ja-JP" altLang="en-US" sz="2400" i="1" dirty="0" smtClean="0">
                <a:solidFill>
                  <a:schemeClr val="bg1">
                    <a:lumMod val="50000"/>
                  </a:schemeClr>
                </a:solidFill>
              </a:rPr>
              <a:t>容疑者Ｘの献身</a:t>
            </a:r>
            <a:r>
              <a:rPr lang="en-US" altLang="ja-JP" sz="2400" i="1" dirty="0" smtClean="0">
                <a:solidFill>
                  <a:schemeClr val="bg1">
                    <a:lumMod val="50000"/>
                  </a:schemeClr>
                </a:solidFill>
              </a:rPr>
              <a:t>』</a:t>
            </a:r>
            <a:r>
              <a:rPr lang="ja-JP" altLang="en-US" sz="2400" i="1" dirty="0" smtClean="0">
                <a:solidFill>
                  <a:schemeClr val="bg1">
                    <a:lumMod val="50000"/>
                  </a:schemeClr>
                </a:solidFill>
              </a:rPr>
              <a:t>は広義のミステリーとして優れた作品だ。しかし、本格推理小説ではない。本格として優れていると評するのは問題がある」</a:t>
            </a:r>
            <a:endParaRPr lang="en-US" altLang="ja-JP" sz="2400" i="1" dirty="0" smtClean="0">
              <a:solidFill>
                <a:schemeClr val="bg1">
                  <a:lumMod val="50000"/>
                </a:schemeClr>
              </a:solidFill>
            </a:endParaRPr>
          </a:p>
          <a:p>
            <a:pPr marL="0" indent="0">
              <a:buNone/>
            </a:pPr>
            <a:r>
              <a:rPr lang="ja-JP" altLang="en-US" sz="2400" dirty="0" smtClean="0"/>
              <a:t>と主張し、論争になった。（Ｘ論争）</a:t>
            </a:r>
            <a:endParaRPr lang="en-US" altLang="ja-JP" sz="2400" dirty="0" smtClean="0"/>
          </a:p>
          <a:p>
            <a:pPr marL="0" indent="0">
              <a:buNone/>
            </a:pPr>
            <a:endParaRPr kumimoji="1" lang="en-US" altLang="ja-JP" sz="2400" dirty="0" smtClean="0"/>
          </a:p>
          <a:p>
            <a:pPr marL="0" indent="0">
              <a:buNone/>
            </a:pPr>
            <a:endParaRPr kumimoji="1" lang="en-US" altLang="ja-JP" sz="2400" dirty="0" smtClean="0"/>
          </a:p>
          <a:p>
            <a:pPr marL="0" indent="0">
              <a:buNone/>
            </a:pPr>
            <a:r>
              <a:rPr kumimoji="1" lang="ja-JP" altLang="en-US" sz="2400" dirty="0" smtClean="0"/>
              <a:t>このように</a:t>
            </a:r>
            <a:r>
              <a:rPr lang="ja-JP" altLang="en-US" sz="2400" dirty="0" smtClean="0"/>
              <a:t>本格とは何か、という話はミステリの定義以上によく議論になる。</a:t>
            </a:r>
            <a:r>
              <a:rPr kumimoji="1" lang="ja-JP" altLang="en-US" sz="2400" dirty="0" smtClean="0"/>
              <a:t>ちなみに講師に言わせると「Ｘ」は間違いなく本格。</a:t>
            </a:r>
            <a:endParaRPr kumimoji="1" lang="ja-JP" altLang="en-US" sz="2400" dirty="0"/>
          </a:p>
        </p:txBody>
      </p:sp>
    </p:spTree>
    <p:extLst>
      <p:ext uri="{BB962C8B-B14F-4D97-AF65-F5344CB8AC3E}">
        <p14:creationId xmlns:p14="http://schemas.microsoft.com/office/powerpoint/2010/main" val="320400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idx="1"/>
          </p:nvPr>
        </p:nvSpPr>
        <p:spPr>
          <a:xfrm>
            <a:off x="468312" y="260350"/>
            <a:ext cx="8424167" cy="6048970"/>
          </a:xfrm>
        </p:spPr>
        <p:txBody>
          <a:bodyPr>
            <a:normAutofit/>
          </a:bodyPr>
          <a:lstStyle/>
          <a:p>
            <a:pPr marL="0" indent="0">
              <a:buNone/>
            </a:pPr>
            <a:r>
              <a:rPr lang="ja-JP" altLang="en-US" sz="2400" dirty="0" smtClean="0"/>
              <a:t>・社会派推理小説</a:t>
            </a:r>
            <a:endParaRPr lang="en-US" altLang="ja-JP" sz="2400" dirty="0" smtClean="0"/>
          </a:p>
          <a:p>
            <a:pPr marL="0" indent="0">
              <a:buNone/>
            </a:pPr>
            <a:endParaRPr lang="en-US" altLang="ja-JP" sz="2400" dirty="0"/>
          </a:p>
          <a:p>
            <a:pPr marL="0" indent="0">
              <a:buNone/>
            </a:pPr>
            <a:r>
              <a:rPr lang="ja-JP" altLang="en-US" sz="2400" dirty="0" smtClean="0">
                <a:solidFill>
                  <a:schemeClr val="bg1">
                    <a:lumMod val="50000"/>
                  </a:schemeClr>
                </a:solidFill>
              </a:rPr>
              <a:t>社</a:t>
            </a:r>
            <a:r>
              <a:rPr lang="ja-JP" altLang="en-US" sz="2400" dirty="0">
                <a:solidFill>
                  <a:schemeClr val="bg1">
                    <a:lumMod val="50000"/>
                  </a:schemeClr>
                </a:solidFill>
              </a:rPr>
              <a:t>会派推理小説（しゃかいはすいりしょうせつ）は、推理小説のジャンルの一つ。一般に、社会性のある題材を扱い、作品世界のリアリティを重んじた作風の推理小説を指す</a:t>
            </a:r>
            <a:r>
              <a:rPr lang="ja-JP" altLang="en-US" sz="2400" dirty="0" smtClean="0">
                <a:solidFill>
                  <a:schemeClr val="bg1">
                    <a:lumMod val="50000"/>
                  </a:schemeClr>
                </a:solidFill>
              </a:rPr>
              <a:t>。事件</a:t>
            </a:r>
            <a:r>
              <a:rPr lang="ja-JP" altLang="en-US" sz="2400" dirty="0">
                <a:solidFill>
                  <a:schemeClr val="bg1">
                    <a:lumMod val="50000"/>
                  </a:schemeClr>
                </a:solidFill>
              </a:rPr>
              <a:t>そのものに加え、事件の背景を丁寧に描くのが特徴</a:t>
            </a:r>
            <a:r>
              <a:rPr lang="ja-JP" altLang="en-US" sz="2400" dirty="0" smtClean="0">
                <a:solidFill>
                  <a:schemeClr val="bg1">
                    <a:lumMod val="50000"/>
                  </a:schemeClr>
                </a:solidFill>
              </a:rPr>
              <a:t>。</a:t>
            </a:r>
            <a:endParaRPr lang="en-US" altLang="ja-JP" sz="2400" dirty="0" smtClean="0">
              <a:solidFill>
                <a:schemeClr val="bg1">
                  <a:lumMod val="50000"/>
                </a:schemeClr>
              </a:solidFill>
            </a:endParaRPr>
          </a:p>
          <a:p>
            <a:pPr marL="0" indent="0">
              <a:buNone/>
            </a:pPr>
            <a:r>
              <a:rPr lang="ja-JP" altLang="en-US" sz="2400" dirty="0" smtClean="0">
                <a:solidFill>
                  <a:schemeClr val="bg1">
                    <a:lumMod val="50000"/>
                  </a:schemeClr>
                </a:solidFill>
              </a:rPr>
              <a:t>社</a:t>
            </a:r>
            <a:r>
              <a:rPr lang="ja-JP" altLang="en-US" sz="2400" dirty="0">
                <a:solidFill>
                  <a:schemeClr val="bg1">
                    <a:lumMod val="50000"/>
                  </a:schemeClr>
                </a:solidFill>
              </a:rPr>
              <a:t>会派推理小説はいわゆる「本格推理小説」と対立・独立のジャンルではない。小説の主題に社会性があることと論理的な謎解きは矛盾しないからである</a:t>
            </a:r>
            <a:r>
              <a:rPr lang="ja-JP" altLang="en-US" sz="2400" dirty="0" smtClean="0">
                <a:solidFill>
                  <a:schemeClr val="bg1">
                    <a:lumMod val="50000"/>
                  </a:schemeClr>
                </a:solidFill>
              </a:rPr>
              <a:t>。</a:t>
            </a:r>
            <a:endParaRPr lang="en-US" altLang="ja-JP" sz="2400" dirty="0" smtClean="0">
              <a:solidFill>
                <a:schemeClr val="bg1">
                  <a:lumMod val="50000"/>
                </a:schemeClr>
              </a:solidFill>
            </a:endParaRPr>
          </a:p>
          <a:p>
            <a:pPr marL="0" indent="0">
              <a:buNone/>
            </a:pPr>
            <a:r>
              <a:rPr kumimoji="1" lang="ja-JP" altLang="en-US" sz="2400" dirty="0" smtClean="0"/>
              <a:t>以上</a:t>
            </a:r>
            <a:r>
              <a:rPr kumimoji="1" lang="en-US" altLang="ja-JP" sz="2400" dirty="0" smtClean="0"/>
              <a:t>wiki</a:t>
            </a:r>
            <a:r>
              <a:rPr kumimoji="1" lang="ja-JP" altLang="en-US" sz="2400" dirty="0" smtClean="0"/>
              <a:t>より。</a:t>
            </a:r>
            <a:endParaRPr kumimoji="1" lang="en-US" altLang="ja-JP" sz="2400" dirty="0" smtClean="0"/>
          </a:p>
          <a:p>
            <a:pPr marL="0" indent="0">
              <a:buNone/>
            </a:pPr>
            <a:r>
              <a:rPr kumimoji="1" lang="ja-JP" altLang="en-US" sz="2400" dirty="0" smtClean="0"/>
              <a:t>特に補足することなし（不勉強ながら講師がほとんどこの種を読んでいないため言えることがあまりない</a:t>
            </a:r>
            <a:r>
              <a:rPr kumimoji="1" lang="en-US" altLang="ja-JP" sz="2400" dirty="0" smtClean="0"/>
              <a:t>……</a:t>
            </a:r>
            <a:r>
              <a:rPr kumimoji="1" lang="ja-JP" altLang="en-US" sz="2400" dirty="0" smtClean="0"/>
              <a:t>）。松本清張の代表的な作品の多くが社会派らしい。現実離れしたトリックや舞台、犯人を設定せず、刑事たちの地に足のついた捜査が日常に起きてしまった悲劇に迫っていくとか何かそんな感じ。</a:t>
            </a:r>
            <a:endParaRPr kumimoji="1" lang="en-US" altLang="ja-JP" sz="2400"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3619032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332656"/>
            <a:ext cx="8229600" cy="6264696"/>
          </a:xfrm>
        </p:spPr>
        <p:txBody>
          <a:bodyPr>
            <a:normAutofit/>
          </a:bodyPr>
          <a:lstStyle/>
          <a:p>
            <a:pPr marL="0" indent="0">
              <a:buNone/>
            </a:pPr>
            <a:r>
              <a:rPr kumimoji="1" lang="ja-JP" altLang="en-US" sz="2400" dirty="0" smtClean="0"/>
              <a:t>＊脇道　いわゆる「本格冬の時代」について</a:t>
            </a:r>
            <a:endParaRPr kumimoji="1" lang="en-US" altLang="ja-JP" sz="2400" dirty="0" smtClean="0"/>
          </a:p>
          <a:p>
            <a:pPr marL="0" indent="0">
              <a:buNone/>
            </a:pPr>
            <a:endParaRPr lang="en-US" altLang="ja-JP" sz="2400" dirty="0"/>
          </a:p>
          <a:p>
            <a:pPr marL="0" indent="0">
              <a:buNone/>
            </a:pPr>
            <a:r>
              <a:rPr kumimoji="1" lang="ja-JP" altLang="en-US" sz="2400" dirty="0" smtClean="0"/>
              <a:t>社会派の話題が出たので。</a:t>
            </a:r>
            <a:endParaRPr kumimoji="1" lang="en-US" altLang="ja-JP" sz="2400" dirty="0" smtClean="0"/>
          </a:p>
          <a:p>
            <a:pPr marL="0" indent="0">
              <a:buNone/>
            </a:pPr>
            <a:r>
              <a:rPr lang="ja-JP" altLang="en-US" sz="2400" dirty="0"/>
              <a:t>松本清</a:t>
            </a:r>
            <a:r>
              <a:rPr lang="ja-JP" altLang="en-US" sz="2400" dirty="0" smtClean="0"/>
              <a:t>張が次々と社会派作品を発表し、大きな人気を幅広い層に獲得し、ブームが起きた。その結果として売れる社会派ばかりが書かれる、あるいは書かされるようになり本格作品がほとんど駆逐されてしまった、と言われている。（本格冬の時代）</a:t>
            </a:r>
            <a:endParaRPr lang="en-US" altLang="ja-JP" sz="2400" dirty="0" smtClean="0"/>
          </a:p>
          <a:p>
            <a:pPr marL="0" indent="0">
              <a:buNone/>
            </a:pPr>
            <a:endParaRPr lang="en-US" altLang="ja-JP" sz="2400" dirty="0" smtClean="0"/>
          </a:p>
          <a:p>
            <a:pPr marL="0" indent="0">
              <a:buNone/>
            </a:pPr>
            <a:r>
              <a:rPr lang="en-US" altLang="ja-JP" sz="2400" dirty="0" smtClean="0"/>
              <a:t>1987</a:t>
            </a:r>
            <a:r>
              <a:rPr lang="ja-JP" altLang="en-US" sz="2400" dirty="0" smtClean="0"/>
              <a:t>年までが冬の時代（綾辻行人がデビューした年。詳しくは後ほど）とされている。これもまた議論になる話だったりする。冬の時代なんてなかった、という見方もある。</a:t>
            </a:r>
            <a:endParaRPr lang="en-US" altLang="ja-JP" sz="2400" dirty="0" smtClean="0"/>
          </a:p>
          <a:p>
            <a:pPr marL="0" indent="0">
              <a:buNone/>
            </a:pPr>
            <a:endParaRPr lang="en-US" altLang="ja-JP" sz="2400" dirty="0" smtClean="0"/>
          </a:p>
          <a:p>
            <a:pPr marL="0" indent="0">
              <a:buNone/>
            </a:pPr>
            <a:r>
              <a:rPr lang="ja-JP" altLang="en-US" sz="2400" dirty="0" smtClean="0"/>
              <a:t>生まれる前の時代のことなので、正直講師は</a:t>
            </a:r>
            <a:r>
              <a:rPr lang="ja-JP" altLang="en-US" sz="2400" dirty="0"/>
              <a:t>冬の時代</a:t>
            </a:r>
            <a:r>
              <a:rPr lang="ja-JP" altLang="en-US" sz="2400" dirty="0" smtClean="0"/>
              <a:t>があったかどうかという話にあまりついていけない。本格が不人気だった時代があった、という程度の認識。</a:t>
            </a:r>
            <a:endParaRPr lang="en-US" altLang="ja-JP" sz="2400" dirty="0" smtClean="0"/>
          </a:p>
        </p:txBody>
      </p:sp>
    </p:spTree>
    <p:extLst>
      <p:ext uri="{BB962C8B-B14F-4D97-AF65-F5344CB8AC3E}">
        <p14:creationId xmlns:p14="http://schemas.microsoft.com/office/powerpoint/2010/main" val="1955088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260648"/>
            <a:ext cx="8229600" cy="5616624"/>
          </a:xfrm>
        </p:spPr>
        <p:txBody>
          <a:bodyPr>
            <a:normAutofit/>
          </a:bodyPr>
          <a:lstStyle/>
          <a:p>
            <a:pPr marL="0" indent="0">
              <a:buNone/>
            </a:pPr>
            <a:r>
              <a:rPr kumimoji="1" lang="ja-JP" altLang="en-US" sz="2400" dirty="0" smtClean="0"/>
              <a:t>＊さらに脇道</a:t>
            </a:r>
            <a:r>
              <a:rPr lang="ja-JP" altLang="en-US" sz="2400" dirty="0" smtClean="0"/>
              <a:t>　新本格推理小説（ミステリ、ミステリー）について</a:t>
            </a:r>
            <a:endParaRPr lang="en-US" altLang="ja-JP" sz="2400" dirty="0" smtClean="0"/>
          </a:p>
          <a:p>
            <a:pPr marL="0" indent="0">
              <a:buNone/>
            </a:pPr>
            <a:endParaRPr kumimoji="1" lang="en-US" altLang="ja-JP" sz="2400" dirty="0"/>
          </a:p>
          <a:p>
            <a:pPr marL="0" indent="0">
              <a:buNone/>
            </a:pPr>
            <a:r>
              <a:rPr lang="en-US" altLang="ja-JP" sz="2400" dirty="0" smtClean="0"/>
              <a:t>1987</a:t>
            </a:r>
            <a:r>
              <a:rPr lang="ja-JP" altLang="en-US" sz="2400" dirty="0" smtClean="0"/>
              <a:t>年、島田荘司（作家）が推薦し、</a:t>
            </a:r>
            <a:endParaRPr lang="en-US" altLang="ja-JP" sz="2400" dirty="0" smtClean="0"/>
          </a:p>
          <a:p>
            <a:pPr marL="0" indent="0">
              <a:buNone/>
            </a:pPr>
            <a:r>
              <a:rPr lang="ja-JP" altLang="en-US" sz="2400" dirty="0" smtClean="0"/>
              <a:t>綾辻行人が</a:t>
            </a:r>
            <a:r>
              <a:rPr lang="en-US" altLang="ja-JP" sz="2400" dirty="0" smtClean="0"/>
              <a:t>『</a:t>
            </a:r>
            <a:r>
              <a:rPr lang="ja-JP" altLang="en-US" sz="2400" dirty="0" smtClean="0"/>
              <a:t>十角館の殺人</a:t>
            </a:r>
            <a:r>
              <a:rPr lang="en-US" altLang="ja-JP" sz="2400" dirty="0" smtClean="0"/>
              <a:t>』</a:t>
            </a:r>
            <a:r>
              <a:rPr lang="ja-JP" altLang="en-US" sz="2400" dirty="0" smtClean="0"/>
              <a:t>で講談社からデビューした。</a:t>
            </a:r>
            <a:endParaRPr lang="en-US" altLang="ja-JP" sz="2400" dirty="0" smtClean="0"/>
          </a:p>
          <a:p>
            <a:pPr marL="0" indent="0">
              <a:buNone/>
            </a:pPr>
            <a:r>
              <a:rPr lang="ja-JP" altLang="en-US" sz="2400" dirty="0" smtClean="0"/>
              <a:t>それ移行の本格作品を俗に新本格と呼ぶ。</a:t>
            </a:r>
            <a:endParaRPr lang="en-US" altLang="ja-JP" sz="2400" dirty="0" smtClean="0"/>
          </a:p>
          <a:p>
            <a:pPr marL="0" indent="0">
              <a:buNone/>
            </a:pPr>
            <a:endParaRPr lang="en-US" altLang="ja-JP" sz="2400" dirty="0" smtClean="0"/>
          </a:p>
          <a:p>
            <a:pPr marL="0" indent="0">
              <a:buNone/>
            </a:pPr>
            <a:r>
              <a:rPr kumimoji="1" lang="ja-JP" altLang="en-US" sz="2400" dirty="0" smtClean="0"/>
              <a:t>綾辻行人の二作目</a:t>
            </a:r>
            <a:r>
              <a:rPr kumimoji="1" lang="en-US" altLang="ja-JP" sz="2400" dirty="0" smtClean="0"/>
              <a:t>『</a:t>
            </a:r>
            <a:r>
              <a:rPr kumimoji="1" lang="ja-JP" altLang="en-US" sz="2400" dirty="0" smtClean="0"/>
              <a:t>水車館の殺人</a:t>
            </a:r>
            <a:r>
              <a:rPr kumimoji="1" lang="en-US" altLang="ja-JP" sz="2400" dirty="0" smtClean="0"/>
              <a:t>』</a:t>
            </a:r>
            <a:r>
              <a:rPr lang="ja-JP" altLang="en-US" sz="2400" dirty="0" smtClean="0"/>
              <a:t>の帯で「新本格」というキャッチコピーを用いられたのが初出。 “冬の時代“で本格作品が減っていたため、綾辻以降の本格作品の盛り上がりが本格推理の再来とされ、新本格という呼称が定着した。</a:t>
            </a:r>
            <a:endParaRPr lang="en-US" altLang="ja-JP" sz="2400" dirty="0" smtClean="0"/>
          </a:p>
          <a:p>
            <a:pPr marL="0" indent="0">
              <a:buNone/>
            </a:pPr>
            <a:r>
              <a:rPr lang="ja-JP" altLang="en-US" sz="2400" dirty="0" smtClean="0"/>
              <a:t>それまでの本格作品と別段違いはない。</a:t>
            </a:r>
            <a:endParaRPr lang="en-US" altLang="ja-JP" sz="2400" dirty="0" smtClean="0"/>
          </a:p>
          <a:p>
            <a:pPr marL="0" indent="0">
              <a:buNone/>
            </a:pPr>
            <a:r>
              <a:rPr lang="ja-JP" altLang="en-US" sz="2400" dirty="0" smtClean="0"/>
              <a:t>「ウルトラマン」と「帰ってきたウルトラマン」の違いと捕らえればおそらく正しい。</a:t>
            </a:r>
            <a:endParaRPr kumimoji="1" lang="en-US" altLang="ja-JP" sz="2400" dirty="0"/>
          </a:p>
        </p:txBody>
      </p:sp>
    </p:spTree>
    <p:extLst>
      <p:ext uri="{BB962C8B-B14F-4D97-AF65-F5344CB8AC3E}">
        <p14:creationId xmlns:p14="http://schemas.microsoft.com/office/powerpoint/2010/main" val="2846417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188640"/>
            <a:ext cx="8229600" cy="4525963"/>
          </a:xfrm>
        </p:spPr>
        <p:txBody>
          <a:bodyPr>
            <a:normAutofit/>
          </a:bodyPr>
          <a:lstStyle/>
          <a:p>
            <a:pPr marL="0" indent="0">
              <a:buNone/>
            </a:pPr>
            <a:r>
              <a:rPr kumimoji="1" lang="ja-JP" altLang="en-US" sz="2400" dirty="0" smtClean="0"/>
              <a:t>・他にもハードボイルド、歴史ミステリ、コージーミステリ</a:t>
            </a:r>
            <a:r>
              <a:rPr kumimoji="1" lang="en-US" altLang="ja-JP" sz="2400" dirty="0" smtClean="0"/>
              <a:t>etc…</a:t>
            </a:r>
          </a:p>
          <a:p>
            <a:pPr marL="0" indent="0">
              <a:buNone/>
            </a:pPr>
            <a:endParaRPr lang="en-US" altLang="ja-JP" sz="2400" dirty="0"/>
          </a:p>
          <a:p>
            <a:pPr marL="0" indent="0">
              <a:buNone/>
            </a:pPr>
            <a:r>
              <a:rPr lang="ja-JP" altLang="en-US" sz="2400" dirty="0"/>
              <a:t>他に</a:t>
            </a:r>
            <a:r>
              <a:rPr lang="ja-JP" altLang="en-US" sz="2400" dirty="0" smtClean="0"/>
              <a:t>も色々な種類があるが、長くなってしまった上に定義が曖昧すぎて説明が講師の手に余るので省略。（手抜きともいう）</a:t>
            </a:r>
            <a:endParaRPr lang="en-US" altLang="ja-JP" sz="2400" dirty="0" smtClean="0"/>
          </a:p>
          <a:p>
            <a:pPr marL="0" indent="0">
              <a:buNone/>
            </a:pPr>
            <a:r>
              <a:rPr kumimoji="1" lang="en-US" altLang="ja-JP" sz="2400" dirty="0" smtClean="0"/>
              <a:t>wiki</a:t>
            </a:r>
            <a:r>
              <a:rPr kumimoji="1" lang="ja-JP" altLang="en-US" sz="2400" dirty="0" smtClean="0"/>
              <a:t>を見るだけでも色々解説があるので興味のある方はご覧あれ。</a:t>
            </a:r>
            <a:endParaRPr kumimoji="1" lang="en-US" altLang="ja-JP" sz="2400" dirty="0" smtClean="0"/>
          </a:p>
          <a:p>
            <a:pPr marL="0" indent="0">
              <a:buNone/>
            </a:pPr>
            <a:endParaRPr lang="en-US" altLang="ja-JP" sz="2400" dirty="0" smtClean="0"/>
          </a:p>
          <a:p>
            <a:pPr marL="0" indent="0">
              <a:buNone/>
            </a:pPr>
            <a:endParaRPr lang="en-US" altLang="ja-JP" sz="2400" dirty="0"/>
          </a:p>
          <a:p>
            <a:pPr marL="0" indent="0">
              <a:buNone/>
            </a:pPr>
            <a:r>
              <a:rPr kumimoji="1" lang="ja-JP" altLang="en-US" sz="2400" dirty="0" smtClean="0"/>
              <a:t>松本清張の初期作品が本格でありながら社会派だったように、それぞれのジャンルが独立しないことが多い。</a:t>
            </a:r>
            <a:endParaRPr kumimoji="1" lang="ja-JP" altLang="en-US" sz="2400" dirty="0"/>
          </a:p>
        </p:txBody>
      </p:sp>
    </p:spTree>
    <p:extLst>
      <p:ext uri="{BB962C8B-B14F-4D97-AF65-F5344CB8AC3E}">
        <p14:creationId xmlns:p14="http://schemas.microsoft.com/office/powerpoint/2010/main" val="22682874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751</Words>
  <Application>Microsoft Office PowerPoint</Application>
  <PresentationFormat>画面に合わせる (4:3)</PresentationFormat>
  <Paragraphs>79</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推理小説講座</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推理小説講座</dc:title>
  <dc:creator>merukatoru</dc:creator>
  <cp:lastModifiedBy>merukatoru</cp:lastModifiedBy>
  <cp:revision>17</cp:revision>
  <dcterms:created xsi:type="dcterms:W3CDTF">2011-07-26T09:24:51Z</dcterms:created>
  <dcterms:modified xsi:type="dcterms:W3CDTF">2011-07-26T11:34:33Z</dcterms:modified>
</cp:coreProperties>
</file>