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7" r:id="rId3"/>
    <p:sldId id="279" r:id="rId4"/>
    <p:sldId id="260" r:id="rId5"/>
    <p:sldId id="261" r:id="rId6"/>
    <p:sldId id="258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72" r:id="rId16"/>
    <p:sldId id="275" r:id="rId17"/>
    <p:sldId id="274" r:id="rId18"/>
    <p:sldId id="276" r:id="rId19"/>
    <p:sldId id="277" r:id="rId20"/>
    <p:sldId id="280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2" autoAdjust="0"/>
    <p:restoredTop sz="94660"/>
  </p:normalViewPr>
  <p:slideViewPr>
    <p:cSldViewPr>
      <p:cViewPr>
        <p:scale>
          <a:sx n="109" d="100"/>
          <a:sy n="109" d="100"/>
        </p:scale>
        <p:origin x="-294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FC884-218C-4DB6-8B23-A32E5C7EDD3A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326DB-40F9-4DDA-8178-257234EA75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16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25" name="フッター プレースホルダー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9327C3-62C7-4D93-AC56-5613BE35D00B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6B41F2-1FB6-4C5A-AF26-9FC788FE4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7358114" cy="1470025"/>
          </a:xfrm>
        </p:spPr>
        <p:txBody>
          <a:bodyPr/>
          <a:lstStyle/>
          <a:p>
            <a:r>
              <a:rPr kumimoji="1" lang="ja-JP" altLang="en-US" dirty="0" smtClean="0"/>
              <a:t>気血津液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5013176"/>
            <a:ext cx="7358114" cy="928694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/>
              <a:t>２０１３</a:t>
            </a:r>
            <a:r>
              <a:rPr lang="ja-JP" altLang="en-US" dirty="0" smtClean="0"/>
              <a:t>年　春　九鼎会</a:t>
            </a:r>
            <a:endParaRPr lang="en-US" altLang="ja-JP" dirty="0" smtClean="0"/>
          </a:p>
          <a:p>
            <a:r>
              <a:rPr kumimoji="1" lang="ja-JP" altLang="en-US" dirty="0"/>
              <a:t>大分</a:t>
            </a:r>
            <a:r>
              <a:rPr kumimoji="1" lang="ja-JP" altLang="en-US" dirty="0" smtClean="0"/>
              <a:t>大学東洋医学研究会</a:t>
            </a:r>
            <a:r>
              <a:rPr lang="ja-JP" altLang="en-US" dirty="0"/>
              <a:t>２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88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31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血って血液のことじゃないの？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5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5202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血とは正確には血液ではなく血管の中を流れる赤い液体です！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（それ以外は津液）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36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血の働き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全身に栄養分を補給し、滋養する。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精神活動を支える。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20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567" y="-18543"/>
            <a:ext cx="6106972" cy="717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ハート 3"/>
          <p:cNvSpPr/>
          <p:nvPr/>
        </p:nvSpPr>
        <p:spPr>
          <a:xfrm>
            <a:off x="3470451" y="1916832"/>
            <a:ext cx="1728192" cy="86409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心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五角形 5"/>
          <p:cNvSpPr/>
          <p:nvPr/>
        </p:nvSpPr>
        <p:spPr>
          <a:xfrm>
            <a:off x="4982382" y="4682248"/>
            <a:ext cx="901974" cy="824514"/>
          </a:xfrm>
          <a:prstGeom prst="pentag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脾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7" name="五角形 6"/>
          <p:cNvSpPr/>
          <p:nvPr/>
        </p:nvSpPr>
        <p:spPr>
          <a:xfrm>
            <a:off x="2952735" y="4633345"/>
            <a:ext cx="965254" cy="86409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腎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対角する 2 つの角を切り取った四角形 7"/>
          <p:cNvSpPr/>
          <p:nvPr/>
        </p:nvSpPr>
        <p:spPr>
          <a:xfrm>
            <a:off x="3851920" y="3068960"/>
            <a:ext cx="965254" cy="792088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肝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0" name="ストライプ矢印 9"/>
          <p:cNvSpPr/>
          <p:nvPr/>
        </p:nvSpPr>
        <p:spPr>
          <a:xfrm rot="19414297">
            <a:off x="3679292" y="4379185"/>
            <a:ext cx="385364" cy="1026958"/>
          </a:xfrm>
          <a:prstGeom prst="strip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トライプ矢印 10"/>
          <p:cNvSpPr/>
          <p:nvPr/>
        </p:nvSpPr>
        <p:spPr>
          <a:xfrm rot="13610468">
            <a:off x="4848150" y="4246360"/>
            <a:ext cx="403714" cy="1219247"/>
          </a:xfrm>
          <a:prstGeom prst="strip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021931" y="4220583"/>
            <a:ext cx="880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血</a:t>
            </a:r>
            <a:endParaRPr lang="ja-JP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ストライプ矢印 12"/>
          <p:cNvSpPr/>
          <p:nvPr/>
        </p:nvSpPr>
        <p:spPr>
          <a:xfrm rot="16200000">
            <a:off x="4202772" y="3405550"/>
            <a:ext cx="503551" cy="1356672"/>
          </a:xfrm>
          <a:prstGeom prst="strip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トライプ矢印 13"/>
          <p:cNvSpPr/>
          <p:nvPr/>
        </p:nvSpPr>
        <p:spPr>
          <a:xfrm rot="16200000">
            <a:off x="4135728" y="2399592"/>
            <a:ext cx="498122" cy="1080120"/>
          </a:xfrm>
          <a:prstGeom prst="strip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フリーフォーム 14"/>
          <p:cNvSpPr/>
          <p:nvPr/>
        </p:nvSpPr>
        <p:spPr>
          <a:xfrm rot="1294552">
            <a:off x="3869260" y="3206193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 rot="1294552">
            <a:off x="3745380" y="2916756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 rot="1294552">
            <a:off x="4631259" y="2998396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 rot="1294552">
            <a:off x="3586365" y="3263376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 rot="1294552">
            <a:off x="4841140" y="1926742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 rot="1294552">
            <a:off x="4759352" y="3380947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/>
          <p:cNvSpPr/>
          <p:nvPr/>
        </p:nvSpPr>
        <p:spPr>
          <a:xfrm rot="1294552">
            <a:off x="3667625" y="2076920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 rot="1294552">
            <a:off x="3857674" y="2138367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 rot="1294552">
            <a:off x="3818642" y="1644872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 rot="1294552">
            <a:off x="4973480" y="2998396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 rot="1294552">
            <a:off x="5016050" y="2086513"/>
            <a:ext cx="198696" cy="543920"/>
          </a:xfrm>
          <a:custGeom>
            <a:avLst/>
            <a:gdLst>
              <a:gd name="connsiteX0" fmla="*/ 140676 w 196947"/>
              <a:gd name="connsiteY0" fmla="*/ 0 h 548640"/>
              <a:gd name="connsiteX1" fmla="*/ 42203 w 196947"/>
              <a:gd name="connsiteY1" fmla="*/ 70339 h 548640"/>
              <a:gd name="connsiteX2" fmla="*/ 28135 w 196947"/>
              <a:gd name="connsiteY2" fmla="*/ 196948 h 548640"/>
              <a:gd name="connsiteX3" fmla="*/ 14067 w 196947"/>
              <a:gd name="connsiteY3" fmla="*/ 253219 h 548640"/>
              <a:gd name="connsiteX4" fmla="*/ 0 w 196947"/>
              <a:gd name="connsiteY4" fmla="*/ 351693 h 548640"/>
              <a:gd name="connsiteX5" fmla="*/ 28135 w 196947"/>
              <a:gd name="connsiteY5" fmla="*/ 407963 h 548640"/>
              <a:gd name="connsiteX6" fmla="*/ 70338 w 196947"/>
              <a:gd name="connsiteY6" fmla="*/ 520505 h 548640"/>
              <a:gd name="connsiteX7" fmla="*/ 112541 w 196947"/>
              <a:gd name="connsiteY7" fmla="*/ 548640 h 548640"/>
              <a:gd name="connsiteX8" fmla="*/ 168812 w 196947"/>
              <a:gd name="connsiteY8" fmla="*/ 534573 h 548640"/>
              <a:gd name="connsiteX9" fmla="*/ 182880 w 196947"/>
              <a:gd name="connsiteY9" fmla="*/ 492370 h 548640"/>
              <a:gd name="connsiteX10" fmla="*/ 196947 w 196947"/>
              <a:gd name="connsiteY10" fmla="*/ 422031 h 548640"/>
              <a:gd name="connsiteX11" fmla="*/ 182880 w 196947"/>
              <a:gd name="connsiteY11" fmla="*/ 351693 h 548640"/>
              <a:gd name="connsiteX12" fmla="*/ 140676 w 196947"/>
              <a:gd name="connsiteY12" fmla="*/ 323557 h 548640"/>
              <a:gd name="connsiteX13" fmla="*/ 98473 w 196947"/>
              <a:gd name="connsiteY13" fmla="*/ 267286 h 548640"/>
              <a:gd name="connsiteX14" fmla="*/ 70338 w 196947"/>
              <a:gd name="connsiteY14" fmla="*/ 154745 h 548640"/>
              <a:gd name="connsiteX15" fmla="*/ 56270 w 196947"/>
              <a:gd name="connsiteY15" fmla="*/ 112542 h 548640"/>
              <a:gd name="connsiteX16" fmla="*/ 56270 w 196947"/>
              <a:gd name="connsiteY16" fmla="*/ 56271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6947" h="548640">
                <a:moveTo>
                  <a:pt x="140676" y="0"/>
                </a:moveTo>
                <a:cubicBezTo>
                  <a:pt x="107852" y="23446"/>
                  <a:pt x="62216" y="35316"/>
                  <a:pt x="42203" y="70339"/>
                </a:cubicBezTo>
                <a:cubicBezTo>
                  <a:pt x="21136" y="107207"/>
                  <a:pt x="34592" y="154979"/>
                  <a:pt x="28135" y="196948"/>
                </a:cubicBezTo>
                <a:cubicBezTo>
                  <a:pt x="25195" y="216057"/>
                  <a:pt x="17526" y="234197"/>
                  <a:pt x="14067" y="253219"/>
                </a:cubicBezTo>
                <a:cubicBezTo>
                  <a:pt x="8136" y="285842"/>
                  <a:pt x="4689" y="318868"/>
                  <a:pt x="0" y="351693"/>
                </a:cubicBezTo>
                <a:cubicBezTo>
                  <a:pt x="9378" y="370450"/>
                  <a:pt x="21504" y="388069"/>
                  <a:pt x="28135" y="407963"/>
                </a:cubicBezTo>
                <a:cubicBezTo>
                  <a:pt x="48265" y="468353"/>
                  <a:pt x="26998" y="477165"/>
                  <a:pt x="70338" y="520505"/>
                </a:cubicBezTo>
                <a:cubicBezTo>
                  <a:pt x="82293" y="532460"/>
                  <a:pt x="98473" y="539262"/>
                  <a:pt x="112541" y="548640"/>
                </a:cubicBezTo>
                <a:cubicBezTo>
                  <a:pt x="131298" y="543951"/>
                  <a:pt x="153714" y="546651"/>
                  <a:pt x="168812" y="534573"/>
                </a:cubicBezTo>
                <a:cubicBezTo>
                  <a:pt x="180391" y="525310"/>
                  <a:pt x="179284" y="506756"/>
                  <a:pt x="182880" y="492370"/>
                </a:cubicBezTo>
                <a:cubicBezTo>
                  <a:pt x="188679" y="469173"/>
                  <a:pt x="192258" y="445477"/>
                  <a:pt x="196947" y="422031"/>
                </a:cubicBezTo>
                <a:cubicBezTo>
                  <a:pt x="192258" y="398585"/>
                  <a:pt x="194743" y="372453"/>
                  <a:pt x="182880" y="351693"/>
                </a:cubicBezTo>
                <a:cubicBezTo>
                  <a:pt x="174491" y="337013"/>
                  <a:pt x="152632" y="335513"/>
                  <a:pt x="140676" y="323557"/>
                </a:cubicBezTo>
                <a:cubicBezTo>
                  <a:pt x="124097" y="306978"/>
                  <a:pt x="112541" y="286043"/>
                  <a:pt x="98473" y="267286"/>
                </a:cubicBezTo>
                <a:cubicBezTo>
                  <a:pt x="66315" y="170807"/>
                  <a:pt x="104294" y="290565"/>
                  <a:pt x="70338" y="154745"/>
                </a:cubicBezTo>
                <a:cubicBezTo>
                  <a:pt x="66741" y="140359"/>
                  <a:pt x="58367" y="127222"/>
                  <a:pt x="56270" y="112542"/>
                </a:cubicBezTo>
                <a:cubicBezTo>
                  <a:pt x="53617" y="93974"/>
                  <a:pt x="56270" y="75028"/>
                  <a:pt x="56270" y="56271"/>
                </a:cubicBezTo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カーブ矢印 15"/>
          <p:cNvSpPr/>
          <p:nvPr/>
        </p:nvSpPr>
        <p:spPr>
          <a:xfrm>
            <a:off x="4656510" y="1056086"/>
            <a:ext cx="1067182" cy="860746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上カーブ矢印 27"/>
          <p:cNvSpPr/>
          <p:nvPr/>
        </p:nvSpPr>
        <p:spPr>
          <a:xfrm rot="10800000">
            <a:off x="3011546" y="1056086"/>
            <a:ext cx="945476" cy="86074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下カーブ矢印 28"/>
          <p:cNvSpPr/>
          <p:nvPr/>
        </p:nvSpPr>
        <p:spPr>
          <a:xfrm rot="10618860">
            <a:off x="3179066" y="2643538"/>
            <a:ext cx="582771" cy="492778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上カーブ矢印 29"/>
          <p:cNvSpPr/>
          <p:nvPr/>
        </p:nvSpPr>
        <p:spPr>
          <a:xfrm>
            <a:off x="4826804" y="2568665"/>
            <a:ext cx="577187" cy="50158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72" name="円形吹き出し 3071"/>
          <p:cNvSpPr/>
          <p:nvPr/>
        </p:nvSpPr>
        <p:spPr>
          <a:xfrm>
            <a:off x="5723692" y="548680"/>
            <a:ext cx="3420308" cy="4595233"/>
          </a:xfrm>
          <a:prstGeom prst="wedgeEllipseCallout">
            <a:avLst>
              <a:gd name="adj1" fmla="val -63162"/>
              <a:gd name="adj2" fmla="val -4464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血の生成→？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貯蔵→？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運搬→？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76" name="正方形/長方形 3075"/>
          <p:cNvSpPr/>
          <p:nvPr/>
        </p:nvSpPr>
        <p:spPr>
          <a:xfrm>
            <a:off x="8100392" y="2206270"/>
            <a:ext cx="432048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脾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3077" name="正方形/長方形 3076"/>
          <p:cNvSpPr/>
          <p:nvPr/>
        </p:nvSpPr>
        <p:spPr>
          <a:xfrm>
            <a:off x="7740352" y="2638317"/>
            <a:ext cx="504056" cy="4115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肝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3078" name="正方形/長方形 3077"/>
          <p:cNvSpPr/>
          <p:nvPr/>
        </p:nvSpPr>
        <p:spPr>
          <a:xfrm>
            <a:off x="7740352" y="3068961"/>
            <a:ext cx="504056" cy="3960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心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6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9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9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9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0" grpId="1" animBg="1"/>
      <p:bldP spid="11" grpId="0" animBg="1"/>
      <p:bldP spid="11" grpId="1" animBg="1"/>
      <p:bldP spid="12" grpId="0"/>
      <p:bldP spid="13" grpId="0" animBg="1"/>
      <p:bldP spid="14" grpId="0" animBg="1"/>
      <p:bldP spid="15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  <p:bldP spid="27" grpId="0" animBg="1"/>
      <p:bldP spid="16" grpId="0" animBg="1"/>
      <p:bldP spid="28" grpId="0" animBg="1"/>
      <p:bldP spid="29" grpId="0" animBg="1"/>
      <p:bldP spid="30" grpId="0" animBg="1"/>
      <p:bldP spid="3076" grpId="0" animBg="1"/>
      <p:bldP spid="3077" grpId="0" animBg="1"/>
      <p:bldP spid="30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血病弁証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血虚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血が不足し、身体が栄養・滋養できない状態。</a:t>
            </a:r>
            <a:endParaRPr kumimoji="1" lang="en-US" altLang="ja-JP" dirty="0" smtClean="0"/>
          </a:p>
          <a:p>
            <a:r>
              <a:rPr lang="ja-JP" altLang="en-US" dirty="0" smtClean="0"/>
              <a:t>血瘀</a:t>
            </a:r>
            <a:r>
              <a:rPr lang="en-US" altLang="ja-JP" dirty="0" smtClean="0"/>
              <a:t>…</a:t>
            </a:r>
            <a:r>
              <a:rPr lang="ja-JP" altLang="en-US" dirty="0" smtClean="0"/>
              <a:t>血の運行が滞り生じる状態。</a:t>
            </a:r>
            <a:endParaRPr lang="en-US" altLang="ja-JP" dirty="0" smtClean="0"/>
          </a:p>
          <a:p>
            <a:r>
              <a:rPr kumimoji="1" lang="ja-JP" altLang="en-US" dirty="0" smtClean="0"/>
              <a:t>血熱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体内にこもった熱が血に移り、血が熱くなった状態。</a:t>
            </a:r>
            <a:endParaRPr kumimoji="1" lang="en-US" altLang="ja-JP" dirty="0" smtClean="0"/>
          </a:p>
          <a:p>
            <a:r>
              <a:rPr lang="ja-JP" altLang="en-US" dirty="0" smtClean="0"/>
              <a:t>血寒</a:t>
            </a:r>
            <a:r>
              <a:rPr lang="en-US" altLang="ja-JP" dirty="0" smtClean="0"/>
              <a:t>…</a:t>
            </a:r>
            <a:r>
              <a:rPr lang="ja-JP" altLang="en-US" dirty="0" smtClean="0"/>
              <a:t>体が冷えたために、血も冷やされた状態。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050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津液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55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津液とは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人体を潤す水液で体内の正常な水液の総称。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例えば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？？？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11560" y="4365104"/>
            <a:ext cx="2304256" cy="12961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chemeClr val="tx1"/>
                </a:solidFill>
              </a:rPr>
              <a:t>血漿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19872" y="4365104"/>
            <a:ext cx="2304256" cy="12961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chemeClr val="tx1"/>
                </a:solidFill>
              </a:rPr>
              <a:t>唾液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00192" y="4365104"/>
            <a:ext cx="2304256" cy="12961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chemeClr val="tx1"/>
                </a:solidFill>
              </a:rPr>
              <a:t>汗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5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津液の生成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87200"/>
          </a:xfrm>
        </p:spPr>
        <p:txBody>
          <a:bodyPr/>
          <a:lstStyle/>
          <a:p>
            <a:endParaRPr kumimoji="1" lang="en-US" altLang="ja-JP" dirty="0" smtClean="0"/>
          </a:p>
          <a:p>
            <a:pPr algn="ctr"/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 smtClean="0"/>
              <a:t>水穀の精微から生成される。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6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津液病弁証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津液の不足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津液が足りない状態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津液の</a:t>
            </a:r>
            <a:r>
              <a:rPr lang="ja-JP" altLang="en-US" dirty="0" smtClean="0"/>
              <a:t>停滞</a:t>
            </a:r>
            <a:r>
              <a:rPr lang="en-US" altLang="ja-JP" dirty="0" smtClean="0"/>
              <a:t>…</a:t>
            </a:r>
            <a:r>
              <a:rPr lang="ja-JP" altLang="en-US" dirty="0" smtClean="0"/>
              <a:t>津液がスムーズに動かずに、身体の中で停滞した状態。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7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気血津液って？？？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気血津液・精の４つは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人体を構成する基本要素！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↓　↓</a:t>
            </a:r>
            <a:r>
              <a:rPr lang="ja-JP" altLang="en-US" dirty="0"/>
              <a:t>　</a:t>
            </a:r>
            <a:r>
              <a:rPr lang="ja-JP" altLang="en-US" dirty="0" smtClean="0"/>
              <a:t>↓　↓　↓　↓　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つまり、私たちの体は気血津液・精によって機能しているのです！！！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76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216024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THANK YOU!!!!</a:t>
            </a:r>
            <a:br>
              <a:rPr kumimoji="1"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ありがとうございました！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1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14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気</a:t>
            </a:r>
            <a:r>
              <a:rPr lang="ja-JP" altLang="en-US" dirty="0"/>
              <a:t>＝</a:t>
            </a:r>
            <a:r>
              <a:rPr lang="ja-JP" altLang="en-US" dirty="0" smtClean="0"/>
              <a:t>エネルギー！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3789040"/>
            <a:ext cx="8229600" cy="1000468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dirty="0" smtClean="0"/>
              <a:t>気とは生命活動のエネルギー源です！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49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気の生成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先天の気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→両親から受け継ぎ、腎に宿る。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後天の気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→飲食物を消化してできた水穀の精微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呼吸によって得る自然界の清気</a:t>
            </a:r>
            <a:endParaRPr kumimoji="1" lang="ja-JP" altLang="en-US" dirty="0"/>
          </a:p>
        </p:txBody>
      </p:sp>
      <p:sp>
        <p:nvSpPr>
          <p:cNvPr id="4" name="左大かっこ 3"/>
          <p:cNvSpPr/>
          <p:nvPr/>
        </p:nvSpPr>
        <p:spPr>
          <a:xfrm>
            <a:off x="179512" y="1628800"/>
            <a:ext cx="504056" cy="244827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3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62" y="345344"/>
            <a:ext cx="5801733" cy="629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ストライプ矢印 5"/>
          <p:cNvSpPr/>
          <p:nvPr/>
        </p:nvSpPr>
        <p:spPr>
          <a:xfrm>
            <a:off x="179512" y="260648"/>
            <a:ext cx="3119935" cy="2135862"/>
          </a:xfrm>
          <a:prstGeom prst="stripedRightArrow">
            <a:avLst/>
          </a:prstGeom>
          <a:solidFill>
            <a:schemeClr val="accent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飲食物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＋自然界の気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清気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)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五角形 6"/>
          <p:cNvSpPr/>
          <p:nvPr/>
        </p:nvSpPr>
        <p:spPr>
          <a:xfrm>
            <a:off x="4489348" y="2362000"/>
            <a:ext cx="1172675" cy="1080120"/>
          </a:xfrm>
          <a:prstGeom prst="pentagon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脾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五角形 7"/>
          <p:cNvSpPr/>
          <p:nvPr/>
        </p:nvSpPr>
        <p:spPr>
          <a:xfrm>
            <a:off x="3175978" y="3861048"/>
            <a:ext cx="1179998" cy="1080120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腎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9" name="星 5 8"/>
          <p:cNvSpPr/>
          <p:nvPr/>
        </p:nvSpPr>
        <p:spPr>
          <a:xfrm>
            <a:off x="3083161" y="3818257"/>
            <a:ext cx="504056" cy="59406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星 4 9"/>
          <p:cNvSpPr/>
          <p:nvPr/>
        </p:nvSpPr>
        <p:spPr>
          <a:xfrm>
            <a:off x="3740160" y="4437660"/>
            <a:ext cx="730353" cy="1008112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星 4 10"/>
          <p:cNvSpPr/>
          <p:nvPr/>
        </p:nvSpPr>
        <p:spPr>
          <a:xfrm>
            <a:off x="3765977" y="3818257"/>
            <a:ext cx="339359" cy="297033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4 11"/>
          <p:cNvSpPr/>
          <p:nvPr/>
        </p:nvSpPr>
        <p:spPr>
          <a:xfrm>
            <a:off x="3299447" y="4725144"/>
            <a:ext cx="287770" cy="216572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トライプ矢印 12"/>
          <p:cNvSpPr/>
          <p:nvPr/>
        </p:nvSpPr>
        <p:spPr>
          <a:xfrm rot="5400000">
            <a:off x="4791224" y="3237093"/>
            <a:ext cx="568921" cy="1122911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/>
        </p:nvSpPr>
        <p:spPr>
          <a:xfrm>
            <a:off x="4489348" y="4138407"/>
            <a:ext cx="456391" cy="33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4691672" y="4602636"/>
            <a:ext cx="456391" cy="33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5294139" y="4725144"/>
            <a:ext cx="456391" cy="33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/>
          <p:cNvSpPr/>
          <p:nvPr/>
        </p:nvSpPr>
        <p:spPr>
          <a:xfrm>
            <a:off x="5018002" y="4401108"/>
            <a:ext cx="456391" cy="33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>
            <a:off x="5148873" y="3968867"/>
            <a:ext cx="456391" cy="339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47963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ja-JP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540806" y="2396510"/>
            <a:ext cx="1015663" cy="3691075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水穀の精微</a:t>
            </a:r>
            <a:endParaRPr lang="ja-JP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5" name="左矢印 24"/>
          <p:cNvSpPr/>
          <p:nvPr/>
        </p:nvSpPr>
        <p:spPr>
          <a:xfrm>
            <a:off x="5750530" y="4426093"/>
            <a:ext cx="2018472" cy="287484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左矢印 28"/>
          <p:cNvSpPr/>
          <p:nvPr/>
        </p:nvSpPr>
        <p:spPr>
          <a:xfrm rot="10800000">
            <a:off x="1424860" y="4740188"/>
            <a:ext cx="2018472" cy="287484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72818" y="3084985"/>
            <a:ext cx="1015663" cy="2971326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先天の精</a:t>
            </a:r>
            <a:endParaRPr lang="ja-JP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7" name="曲折矢印 26"/>
          <p:cNvSpPr/>
          <p:nvPr/>
        </p:nvSpPr>
        <p:spPr>
          <a:xfrm rot="5400000">
            <a:off x="3651193" y="880749"/>
            <a:ext cx="1440161" cy="2072170"/>
          </a:xfrm>
          <a:prstGeom prst="ben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五角形 27"/>
          <p:cNvSpPr/>
          <p:nvPr/>
        </p:nvSpPr>
        <p:spPr>
          <a:xfrm>
            <a:off x="3740160" y="2463280"/>
            <a:ext cx="1163856" cy="1008109"/>
          </a:xfrm>
          <a:prstGeom prst="pent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肺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1" name="下カーブ矢印 30"/>
          <p:cNvSpPr/>
          <p:nvPr/>
        </p:nvSpPr>
        <p:spPr>
          <a:xfrm>
            <a:off x="4489348" y="2132856"/>
            <a:ext cx="804791" cy="769204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上カーブ矢印 31"/>
          <p:cNvSpPr/>
          <p:nvPr/>
        </p:nvSpPr>
        <p:spPr>
          <a:xfrm rot="10800000">
            <a:off x="3468170" y="2155965"/>
            <a:ext cx="662004" cy="722985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左矢印 36"/>
          <p:cNvSpPr/>
          <p:nvPr/>
        </p:nvSpPr>
        <p:spPr>
          <a:xfrm rot="6129250">
            <a:off x="3742426" y="3390534"/>
            <a:ext cx="542957" cy="51356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左矢印 37"/>
          <p:cNvSpPr/>
          <p:nvPr/>
        </p:nvSpPr>
        <p:spPr>
          <a:xfrm rot="4192747">
            <a:off x="4415225" y="3352447"/>
            <a:ext cx="535767" cy="53986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63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4" grpId="0" animBg="1"/>
      <p:bldP spid="18" grpId="0" animBg="1"/>
      <p:bldP spid="19" grpId="0" animBg="1"/>
      <p:bldP spid="20" grpId="0" animBg="1"/>
      <p:bldP spid="21" grpId="0" animBg="1"/>
      <p:bldP spid="23" grpId="0"/>
      <p:bldP spid="25" grpId="0" animBg="1"/>
      <p:bldP spid="29" grpId="0" animBg="1"/>
      <p:bldP spid="26" grpId="0"/>
      <p:bldP spid="27" grpId="0" animBg="1"/>
      <p:bldP spid="27" grpId="1" animBg="1"/>
      <p:bldP spid="28" grpId="0" animBg="1"/>
      <p:bldP spid="31" grpId="0" animBg="1"/>
      <p:bldP spid="32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気の作用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推動作用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人体の生長、活動を推進・促進。</a:t>
            </a:r>
            <a:endParaRPr kumimoji="1" lang="en-US" altLang="ja-JP" dirty="0" smtClean="0"/>
          </a:p>
          <a:p>
            <a:r>
              <a:rPr lang="ja-JP" altLang="en-US" dirty="0" smtClean="0"/>
              <a:t>温煦作用</a:t>
            </a:r>
            <a:r>
              <a:rPr lang="en-US" altLang="ja-JP" dirty="0" smtClean="0"/>
              <a:t>…</a:t>
            </a:r>
            <a:r>
              <a:rPr lang="ja-JP" altLang="en-US" dirty="0" smtClean="0"/>
              <a:t>人身や各組織を温める。</a:t>
            </a:r>
            <a:endParaRPr lang="en-US" altLang="ja-JP" dirty="0" smtClean="0"/>
          </a:p>
          <a:p>
            <a:r>
              <a:rPr kumimoji="1" lang="ja-JP" altLang="en-US" dirty="0"/>
              <a:t>防御</a:t>
            </a:r>
            <a:r>
              <a:rPr kumimoji="1" lang="ja-JP" altLang="en-US" dirty="0" smtClean="0"/>
              <a:t>作用</a:t>
            </a:r>
            <a:r>
              <a:rPr lang="en-US" altLang="ja-JP" dirty="0" smtClean="0"/>
              <a:t>…</a:t>
            </a:r>
            <a:r>
              <a:rPr lang="ja-JP" altLang="en-US" dirty="0" smtClean="0"/>
              <a:t>体表で外邪の侵入を防ぐ。</a:t>
            </a:r>
            <a:endParaRPr kumimoji="1" lang="en-US" altLang="ja-JP" dirty="0" smtClean="0"/>
          </a:p>
          <a:p>
            <a:r>
              <a:rPr lang="ja-JP" altLang="en-US" dirty="0" smtClean="0"/>
              <a:t>固接作用</a:t>
            </a:r>
            <a:r>
              <a:rPr lang="en-US" altLang="ja-JP" dirty="0" smtClean="0"/>
              <a:t>…</a:t>
            </a:r>
            <a:r>
              <a:rPr lang="ja-JP" altLang="en-US" dirty="0" smtClean="0"/>
              <a:t>血や津液などが漏出するのを防ぐ。</a:t>
            </a:r>
            <a:endParaRPr lang="en-US" altLang="ja-JP" dirty="0" smtClean="0"/>
          </a:p>
          <a:p>
            <a:r>
              <a:rPr kumimoji="1" lang="ja-JP" altLang="en-US" dirty="0" smtClean="0"/>
              <a:t>気化作用</a:t>
            </a:r>
            <a:r>
              <a:rPr lang="en-US" altLang="ja-JP" dirty="0" smtClean="0"/>
              <a:t>…</a:t>
            </a:r>
            <a:r>
              <a:rPr lang="ja-JP" altLang="en-US" dirty="0" smtClean="0"/>
              <a:t>物質相互の変化を行う。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61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気の種類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9718"/>
              </p:ext>
            </p:extLst>
          </p:nvPr>
        </p:nvGraphicFramePr>
        <p:xfrm>
          <a:off x="323529" y="1628801"/>
          <a:ext cx="8640960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52949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気の種類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役割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生成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392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元気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げんき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生命活動の原動力</a:t>
                      </a: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先天の気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05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宗気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そうき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呼吸と血の循環を促進</a:t>
                      </a:r>
                      <a:endParaRPr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（胸中）</a:t>
                      </a: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自然界の清気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＋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水穀の精微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3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営気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えいき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全身に栄養（血の生成）</a:t>
                      </a:r>
                      <a:endParaRPr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水穀の精微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1305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衛気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えき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体表で外邪の侵入を防ぐ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水穀の精微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390" y="1196751"/>
            <a:ext cx="3744416" cy="383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屈折矢印 3"/>
          <p:cNvSpPr/>
          <p:nvPr/>
        </p:nvSpPr>
        <p:spPr>
          <a:xfrm rot="4861504">
            <a:off x="7982923" y="1655097"/>
            <a:ext cx="864096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屈折矢印 5"/>
          <p:cNvSpPr/>
          <p:nvPr/>
        </p:nvSpPr>
        <p:spPr>
          <a:xfrm rot="531507">
            <a:off x="5528630" y="1629092"/>
            <a:ext cx="936104" cy="9361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636598" y="1208655"/>
            <a:ext cx="18722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外邪</a:t>
            </a:r>
            <a:endParaRPr lang="ja-JP" alt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ドーナツ 7"/>
          <p:cNvSpPr/>
          <p:nvPr/>
        </p:nvSpPr>
        <p:spPr>
          <a:xfrm>
            <a:off x="0" y="4725144"/>
            <a:ext cx="1979712" cy="1440160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左矢印 8"/>
          <p:cNvSpPr/>
          <p:nvPr/>
        </p:nvSpPr>
        <p:spPr>
          <a:xfrm rot="9927442">
            <a:off x="1620839" y="4365104"/>
            <a:ext cx="4917591" cy="72008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気</a:t>
            </a:r>
            <a:r>
              <a:rPr kumimoji="1" lang="ja-JP" altLang="en-US" dirty="0" smtClean="0"/>
              <a:t>病弁証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687200"/>
          </a:xfrm>
        </p:spPr>
        <p:txBody>
          <a:bodyPr/>
          <a:lstStyle/>
          <a:p>
            <a:r>
              <a:rPr kumimoji="1" lang="ja-JP" altLang="en-US" dirty="0" smtClean="0"/>
              <a:t>気虚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気が足りなくなった状態。</a:t>
            </a:r>
            <a:endParaRPr kumimoji="1" lang="en-US" altLang="ja-JP" dirty="0" smtClean="0"/>
          </a:p>
          <a:p>
            <a:r>
              <a:rPr lang="ja-JP" altLang="en-US" dirty="0" smtClean="0"/>
              <a:t>気陥</a:t>
            </a:r>
            <a:r>
              <a:rPr lang="en-US" altLang="ja-JP" dirty="0" smtClean="0"/>
              <a:t>…</a:t>
            </a:r>
            <a:r>
              <a:rPr lang="ja-JP" altLang="en-US" dirty="0" smtClean="0"/>
              <a:t>気が足りず、臓器などを上に持ち上げておく力が働かない状態。</a:t>
            </a:r>
            <a:endParaRPr kumimoji="1" lang="en-US" altLang="ja-JP" dirty="0" smtClean="0"/>
          </a:p>
          <a:p>
            <a:r>
              <a:rPr lang="ja-JP" altLang="en-US" dirty="0" smtClean="0"/>
              <a:t>気滞</a:t>
            </a:r>
            <a:r>
              <a:rPr lang="en-US" altLang="ja-JP" dirty="0" smtClean="0"/>
              <a:t>…</a:t>
            </a:r>
            <a:r>
              <a:rPr lang="ja-JP" altLang="en-US" dirty="0" smtClean="0"/>
              <a:t>気の動きが悪く、滞っている状態。</a:t>
            </a:r>
            <a:endParaRPr lang="en-US" altLang="ja-JP" dirty="0" smtClean="0"/>
          </a:p>
          <a:p>
            <a:r>
              <a:rPr kumimoji="1" lang="ja-JP" altLang="en-US" dirty="0" smtClean="0"/>
              <a:t>気逆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下に降りるはずの気が上につきあがった状態。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84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349</TotalTime>
  <Words>452</Words>
  <Application>Microsoft Office PowerPoint</Application>
  <PresentationFormat>画面に合わせる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みやび</vt:lpstr>
      <vt:lpstr>気血津液</vt:lpstr>
      <vt:lpstr>気血津液って？？？</vt:lpstr>
      <vt:lpstr>気</vt:lpstr>
      <vt:lpstr>気＝エネルギー！</vt:lpstr>
      <vt:lpstr>気の生成</vt:lpstr>
      <vt:lpstr>PowerPoint プレゼンテーション</vt:lpstr>
      <vt:lpstr>気の作用</vt:lpstr>
      <vt:lpstr>気の種類</vt:lpstr>
      <vt:lpstr>気病弁証</vt:lpstr>
      <vt:lpstr>血</vt:lpstr>
      <vt:lpstr>血って血液のことじゃないの？</vt:lpstr>
      <vt:lpstr>血とは正確には血液ではなく血管の中を流れる赤い液体です！  （それ以外は津液）</vt:lpstr>
      <vt:lpstr>血の働き</vt:lpstr>
      <vt:lpstr>PowerPoint プレゼンテーション</vt:lpstr>
      <vt:lpstr>血病弁証</vt:lpstr>
      <vt:lpstr>津液</vt:lpstr>
      <vt:lpstr>津液とは…</vt:lpstr>
      <vt:lpstr>津液の生成</vt:lpstr>
      <vt:lpstr>津液病弁証</vt:lpstr>
      <vt:lpstr>THANK YOU!!!!  ありがとうございました！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気血津液</dc:title>
  <dc:creator>FJ-USER</dc:creator>
  <cp:lastModifiedBy>YASUHITO</cp:lastModifiedBy>
  <cp:revision>24</cp:revision>
  <dcterms:created xsi:type="dcterms:W3CDTF">2013-05-26T08:12:04Z</dcterms:created>
  <dcterms:modified xsi:type="dcterms:W3CDTF">2013-09-22T15:31:26Z</dcterms:modified>
</cp:coreProperties>
</file>