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8" y="-3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FDFA-8383-421B-A060-2AF5551FC800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C94B7-143F-48BE-B7B4-5F126D23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3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C94B7-143F-48BE-B7B4-5F126D23EE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83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57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41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60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69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21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7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41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5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2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A7FE0-2F83-437D-ADB0-624C5FD074A7}" type="datetimeFigureOut">
              <a:rPr kumimoji="1" lang="ja-JP" altLang="en-US" smtClean="0"/>
              <a:t>2012/12/7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B528-A426-45ED-BB99-3C58EA42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6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887156"/>
              </p:ext>
            </p:extLst>
          </p:nvPr>
        </p:nvGraphicFramePr>
        <p:xfrm>
          <a:off x="200472" y="764704"/>
          <a:ext cx="9210227" cy="5871468"/>
        </p:xfrm>
        <a:graphic>
          <a:graphicData uri="http://schemas.openxmlformats.org/drawingml/2006/table">
            <a:tbl>
              <a:tblPr/>
              <a:tblGrid>
                <a:gridCol w="563732"/>
                <a:gridCol w="563732"/>
                <a:gridCol w="3361511"/>
                <a:gridCol w="1338862"/>
                <a:gridCol w="3382390"/>
              </a:tblGrid>
              <a:tr h="199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臓器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五行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生理機能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　</a:t>
                      </a:r>
                    </a:p>
                  </a:txBody>
                  <a:tcPr marL="7581" marR="7581" marT="75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症状・病気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心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火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①血液循環を行う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血脈を主る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　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3876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②精神意識活動を担う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神志を主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精神不安，不眠，多夢，焦燥感，驚きやすい，狂躁，舌尖が赤い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9904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肺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金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①気・津液や栄養分などを全身に行き渡らせる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宣発・粛降を主る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　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6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②全身の気を管理する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気を主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気力でない，元気がない，息切れ，疲れやすい，動くと症状が悪化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③呼吸の気を管理する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呼吸を主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鼻炎，くしゃみ，咳，痰，喘息，鼻づまり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④水のめぐりを調節する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水道を通調する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身体が重い，鼻水や痰が出やすい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⑤皮膚に関連する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皮毛を主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皮膚の乾燥，発汗の異常，皮膚病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4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脾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土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①飲食物から栄養分を取出し全身に運搬する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水穀の運化を主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食欲不振，下痢，軟便，腹痛，胃痛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　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　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元気がない，顔色悪い，疲れやすい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②水を全身に運搬する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水液を主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身体が重い，手足がむくむ，口が粘る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③栄養分を上に持ち上げる，内臓が落ちないように持ち上げる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昇清を主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下痢，胃下垂，脱肛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④筋肉を栄養し，体を丈夫にする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四肢・肌肉を主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筋肉がやせる，力が入らない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⑤血液を外に漏らさない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統血を主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血便，血尿，皮下出血，月経過多，不正性器出血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肝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木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①全身に広がる気の流れを調節し，他の臓腑に影響を与える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疏泄を主る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脹って痛い，ストレスで消化器症状が出る，喉に痰が絡む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②情緒の調節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疏泄を主る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いらいら，抑うつ，怒りっぽい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76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③血の調節と貯蔵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血を蔵する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視力減退，目のかすみ，月経量が減る，爪の変形，月経周期が長くなる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④腱・靭帯・筋膜を栄養する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筋を主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手足のしびれ，ふるえ，筋肉がつる，眼瞼痙攣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765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腎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水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①成長発育に関する働き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精を蔵し，生長発育を主る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未熟児，骨の発育不良，足腰弱い，脱毛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②生殖に関する働き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精を蔵し，生殖を主る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無月経，排卵異常，子宮発育不全，不妊，無精子症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③骨の成長・発育・修復を行う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骨を主る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幼年期の骨の発育不良，骨粗鬆症，歯が抜ける，骨折しやすい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④水分代謝の働き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水を主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夜尿症，高齢者の頻尿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⑤生殖や排尿・排便に関係する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二陰を主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明朝B" pitchFamily="18" charset="-128"/>
                        <a:ea typeface="HGS明朝B" pitchFamily="18" charset="-128"/>
                      </a:endParaRP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不妊，無精子症，失禁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⑥呼吸に関する働き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納気を主る</a:t>
                      </a:r>
                    </a:p>
                  </a:txBody>
                  <a:tcPr marL="7581" marR="7581" marT="7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S明朝B" pitchFamily="18" charset="-128"/>
                          <a:ea typeface="HGS明朝B" pitchFamily="18" charset="-128"/>
                        </a:rPr>
                        <a:t>息切れ，喘息，気力でない，元気がない</a:t>
                      </a:r>
                    </a:p>
                  </a:txBody>
                  <a:tcPr marL="7581" marR="7581" marT="7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25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25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2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60512" y="26064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五臓の生理と病理</a:t>
            </a:r>
            <a:endParaRPr kumimoji="1" lang="ja-JP" altLang="en-US" b="1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76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43041"/>
              </p:ext>
            </p:extLst>
          </p:nvPr>
        </p:nvGraphicFramePr>
        <p:xfrm>
          <a:off x="1928664" y="4149080"/>
          <a:ext cx="5904655" cy="1783080"/>
        </p:xfrm>
        <a:graphic>
          <a:graphicData uri="http://schemas.openxmlformats.org/drawingml/2006/table">
            <a:tbl>
              <a:tblPr/>
              <a:tblGrid>
                <a:gridCol w="845680"/>
                <a:gridCol w="1011795"/>
                <a:gridCol w="1011795"/>
                <a:gridCol w="1011795"/>
                <a:gridCol w="1011795"/>
                <a:gridCol w="101179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脾胃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気虚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心気虚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肺気虚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脾気虚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腎気虚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陽虚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心陽虚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脾陽虚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腎陽虚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血虚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心血虚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肝血虚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陰虚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心陰虚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肺陰虚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胃陰虚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肝陰虚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腎陰虚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気陥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脾気下陥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気逆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肺気上逆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胃気上逆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気滞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肝気鬱結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26748"/>
              </p:ext>
            </p:extLst>
          </p:nvPr>
        </p:nvGraphicFramePr>
        <p:xfrm>
          <a:off x="1280593" y="1443618"/>
          <a:ext cx="7488831" cy="1337310"/>
        </p:xfrm>
        <a:graphic>
          <a:graphicData uri="http://schemas.openxmlformats.org/drawingml/2006/table">
            <a:tbl>
              <a:tblPr/>
              <a:tblGrid>
                <a:gridCol w="785543"/>
                <a:gridCol w="837911"/>
                <a:gridCol w="837911"/>
                <a:gridCol w="837911"/>
                <a:gridCol w="837911"/>
                <a:gridCol w="837911"/>
                <a:gridCol w="837911"/>
                <a:gridCol w="837911"/>
                <a:gridCol w="837911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五液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五志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五行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五色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五気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心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脾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肌肉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長夏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肝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腎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骨髄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明朝B" pitchFamily="18" charset="-128"/>
                          <a:ea typeface="HGP明朝B" pitchFamily="18" charset="-128"/>
                        </a:rPr>
                        <a:t>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>
                            <a:tint val="66000"/>
                            <a:satMod val="160000"/>
                          </a:schemeClr>
                        </a:gs>
                        <a:gs pos="50000">
                          <a:schemeClr val="tx1">
                            <a:tint val="44500"/>
                            <a:satMod val="160000"/>
                          </a:schemeClr>
                        </a:gs>
                        <a:gs pos="100000">
                          <a:schemeClr val="tx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24508" y="7554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五臓の生理と病理</a:t>
            </a:r>
            <a:endParaRPr kumimoji="1" lang="ja-JP" altLang="en-US" b="1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0512" y="363573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五臓の</a:t>
            </a:r>
            <a:r>
              <a:rPr lang="ja-JP" altLang="en-US" b="1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主</a:t>
            </a:r>
            <a:r>
              <a:rPr lang="ja-JP" altLang="en-US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な弁証の比較</a:t>
            </a:r>
            <a:endParaRPr kumimoji="1" lang="ja-JP" altLang="en-US" b="1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297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677</Words>
  <Application>Microsoft Office PowerPoint</Application>
  <PresentationFormat>A4 210 x 297 mm</PresentationFormat>
  <Paragraphs>190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大分大学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教育情報システム</dc:creator>
  <cp:lastModifiedBy>教育情報システム</cp:lastModifiedBy>
  <cp:revision>7</cp:revision>
  <cp:lastPrinted>2012-12-07T08:58:26Z</cp:lastPrinted>
  <dcterms:created xsi:type="dcterms:W3CDTF">2012-12-05T10:14:48Z</dcterms:created>
  <dcterms:modified xsi:type="dcterms:W3CDTF">2012-12-07T09:22:30Z</dcterms:modified>
</cp:coreProperties>
</file>