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7" r:id="rId2"/>
    <p:sldId id="258" r:id="rId3"/>
    <p:sldId id="259" r:id="rId4"/>
    <p:sldId id="261" r:id="rId5"/>
    <p:sldId id="260" r:id="rId6"/>
    <p:sldId id="262" r:id="rId7"/>
    <p:sldId id="263" r:id="rId8"/>
    <p:sldId id="264" r:id="rId9"/>
    <p:sldId id="265" r:id="rId10"/>
    <p:sldId id="266" r:id="rId11"/>
    <p:sldId id="267" r:id="rId12"/>
    <p:sldId id="268" r:id="rId13"/>
    <p:sldId id="292" r:id="rId14"/>
    <p:sldId id="269" r:id="rId15"/>
    <p:sldId id="270" r:id="rId16"/>
    <p:sldId id="271" r:id="rId17"/>
    <p:sldId id="272" r:id="rId18"/>
    <p:sldId id="293" r:id="rId19"/>
    <p:sldId id="274" r:id="rId20"/>
    <p:sldId id="275" r:id="rId21"/>
    <p:sldId id="294" r:id="rId22"/>
    <p:sldId id="276" r:id="rId23"/>
    <p:sldId id="277" r:id="rId24"/>
    <p:sldId id="278" r:id="rId25"/>
    <p:sldId id="279" r:id="rId26"/>
    <p:sldId id="280" r:id="rId27"/>
    <p:sldId id="281" r:id="rId28"/>
    <p:sldId id="282" r:id="rId29"/>
    <p:sldId id="283" r:id="rId30"/>
    <p:sldId id="284" r:id="rId31"/>
  </p:sldIdLst>
  <p:sldSz cx="9144000" cy="6858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468" autoAdjust="0"/>
  </p:normalViewPr>
  <p:slideViewPr>
    <p:cSldViewPr>
      <p:cViewPr>
        <p:scale>
          <a:sx n="76" d="100"/>
          <a:sy n="76" d="100"/>
        </p:scale>
        <p:origin x="-1206" y="24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A4FB09-4BC1-4934-B490-D1F6EC3E8297}"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kumimoji="1" lang="ja-JP" altLang="en-US"/>
        </a:p>
      </dgm:t>
    </dgm:pt>
    <dgm:pt modelId="{1B6FF6EE-8FD6-46DB-BF5A-4D0301A42861}">
      <dgm:prSet phldrT="[テキスト]"/>
      <dgm:spPr/>
      <dgm:t>
        <a:bodyPr/>
        <a:lstStyle/>
        <a:p>
          <a:r>
            <a:rPr kumimoji="1" lang="ja-JP" altLang="en-US" dirty="0" smtClean="0"/>
            <a:t>四診合参</a:t>
          </a:r>
          <a:endParaRPr kumimoji="1" lang="ja-JP" altLang="en-US" dirty="0"/>
        </a:p>
      </dgm:t>
    </dgm:pt>
    <dgm:pt modelId="{6A5B6C02-34C0-4E07-95D1-F0A7F8B34FB0}" type="parTrans" cxnId="{B1AAFB86-0E9A-44D0-8668-E70B33A7813A}">
      <dgm:prSet/>
      <dgm:spPr/>
      <dgm:t>
        <a:bodyPr/>
        <a:lstStyle/>
        <a:p>
          <a:endParaRPr kumimoji="1" lang="ja-JP" altLang="en-US"/>
        </a:p>
      </dgm:t>
    </dgm:pt>
    <dgm:pt modelId="{928ACB4F-1979-439D-AFA8-B2E369D7B2E8}" type="sibTrans" cxnId="{B1AAFB86-0E9A-44D0-8668-E70B33A7813A}">
      <dgm:prSet/>
      <dgm:spPr/>
      <dgm:t>
        <a:bodyPr/>
        <a:lstStyle/>
        <a:p>
          <a:endParaRPr kumimoji="1" lang="ja-JP" altLang="en-US"/>
        </a:p>
      </dgm:t>
    </dgm:pt>
    <dgm:pt modelId="{0BB44896-4CFE-4214-BD92-733F20E57126}">
      <dgm:prSet phldrT="[テキスト]"/>
      <dgm:spPr/>
      <dgm:t>
        <a:bodyPr/>
        <a:lstStyle/>
        <a:p>
          <a:r>
            <a:rPr kumimoji="1" lang="ja-JP" altLang="en-US" dirty="0" smtClean="0"/>
            <a:t>弁証論治</a:t>
          </a:r>
          <a:endParaRPr kumimoji="1" lang="ja-JP" altLang="en-US" dirty="0"/>
        </a:p>
      </dgm:t>
    </dgm:pt>
    <dgm:pt modelId="{9EDC8435-65DC-405C-B780-CD6FF3D2215A}" type="parTrans" cxnId="{79F39FB4-68BF-4D03-A651-ABDDA0BF5183}">
      <dgm:prSet/>
      <dgm:spPr/>
      <dgm:t>
        <a:bodyPr/>
        <a:lstStyle/>
        <a:p>
          <a:endParaRPr kumimoji="1" lang="ja-JP" altLang="en-US"/>
        </a:p>
      </dgm:t>
    </dgm:pt>
    <dgm:pt modelId="{6B503924-A134-4050-A9D9-4ABD7D21BC51}" type="sibTrans" cxnId="{79F39FB4-68BF-4D03-A651-ABDDA0BF5183}">
      <dgm:prSet/>
      <dgm:spPr/>
      <dgm:t>
        <a:bodyPr/>
        <a:lstStyle/>
        <a:p>
          <a:endParaRPr kumimoji="1" lang="ja-JP" altLang="en-US"/>
        </a:p>
      </dgm:t>
    </dgm:pt>
    <dgm:pt modelId="{DC9D8610-EDE2-4949-AFF9-C98501097406}">
      <dgm:prSet phldrT="[テキスト]"/>
      <dgm:spPr/>
      <dgm:t>
        <a:bodyPr/>
        <a:lstStyle/>
        <a:p>
          <a:r>
            <a:rPr kumimoji="1" lang="ja-JP" altLang="en-US" dirty="0" smtClean="0"/>
            <a:t>望診・聞診・問診・切診</a:t>
          </a:r>
          <a:endParaRPr kumimoji="1" lang="ja-JP" altLang="en-US" dirty="0"/>
        </a:p>
      </dgm:t>
    </dgm:pt>
    <dgm:pt modelId="{3A245DDE-631D-4F1F-8171-DDE205CB86B2}" type="parTrans" cxnId="{6AD090AE-4ADD-4681-A5F7-757E2CC4E84E}">
      <dgm:prSet/>
      <dgm:spPr/>
      <dgm:t>
        <a:bodyPr/>
        <a:lstStyle/>
        <a:p>
          <a:endParaRPr kumimoji="1" lang="ja-JP" altLang="en-US"/>
        </a:p>
      </dgm:t>
    </dgm:pt>
    <dgm:pt modelId="{406D38E3-6A4D-478A-909E-FFFB791D53FD}" type="sibTrans" cxnId="{6AD090AE-4ADD-4681-A5F7-757E2CC4E84E}">
      <dgm:prSet/>
      <dgm:spPr/>
      <dgm:t>
        <a:bodyPr/>
        <a:lstStyle/>
        <a:p>
          <a:endParaRPr kumimoji="1" lang="ja-JP" altLang="en-US"/>
        </a:p>
      </dgm:t>
    </dgm:pt>
    <dgm:pt modelId="{B138BC58-AAA7-40F5-8E41-4279DF93F583}" type="pres">
      <dgm:prSet presAssocID="{98A4FB09-4BC1-4934-B490-D1F6EC3E8297}" presName="Name0" presStyleCnt="0">
        <dgm:presLayoutVars>
          <dgm:dir/>
          <dgm:animLvl val="lvl"/>
          <dgm:resizeHandles val="exact"/>
        </dgm:presLayoutVars>
      </dgm:prSet>
      <dgm:spPr/>
      <dgm:t>
        <a:bodyPr/>
        <a:lstStyle/>
        <a:p>
          <a:endParaRPr kumimoji="1" lang="ja-JP" altLang="en-US"/>
        </a:p>
      </dgm:t>
    </dgm:pt>
    <dgm:pt modelId="{8ACAF30F-61BB-42C9-8940-26CEB4E60418}" type="pres">
      <dgm:prSet presAssocID="{0BB44896-4CFE-4214-BD92-733F20E57126}" presName="boxAndChildren" presStyleCnt="0"/>
      <dgm:spPr/>
    </dgm:pt>
    <dgm:pt modelId="{72D43463-E429-4DD5-85FD-1DF28F977341}" type="pres">
      <dgm:prSet presAssocID="{0BB44896-4CFE-4214-BD92-733F20E57126}" presName="parentTextBox" presStyleLbl="node1" presStyleIdx="0" presStyleCnt="3"/>
      <dgm:spPr/>
      <dgm:t>
        <a:bodyPr/>
        <a:lstStyle/>
        <a:p>
          <a:endParaRPr kumimoji="1" lang="ja-JP" altLang="en-US"/>
        </a:p>
      </dgm:t>
    </dgm:pt>
    <dgm:pt modelId="{1A7CFACB-744B-4E8D-AFFF-19321D651E49}" type="pres">
      <dgm:prSet presAssocID="{928ACB4F-1979-439D-AFA8-B2E369D7B2E8}" presName="sp" presStyleCnt="0"/>
      <dgm:spPr/>
    </dgm:pt>
    <dgm:pt modelId="{93189490-1B43-47DC-AF2A-B19D31883A45}" type="pres">
      <dgm:prSet presAssocID="{1B6FF6EE-8FD6-46DB-BF5A-4D0301A42861}" presName="arrowAndChildren" presStyleCnt="0"/>
      <dgm:spPr/>
    </dgm:pt>
    <dgm:pt modelId="{E8A30568-E399-4AC4-BCFD-A2D1B22F230D}" type="pres">
      <dgm:prSet presAssocID="{1B6FF6EE-8FD6-46DB-BF5A-4D0301A42861}" presName="parentTextArrow" presStyleLbl="node1" presStyleIdx="1" presStyleCnt="3"/>
      <dgm:spPr/>
      <dgm:t>
        <a:bodyPr/>
        <a:lstStyle/>
        <a:p>
          <a:endParaRPr kumimoji="1" lang="ja-JP" altLang="en-US"/>
        </a:p>
      </dgm:t>
    </dgm:pt>
    <dgm:pt modelId="{D2F0F8E1-8CD5-420E-A48B-71687D440F05}" type="pres">
      <dgm:prSet presAssocID="{406D38E3-6A4D-478A-909E-FFFB791D53FD}" presName="sp" presStyleCnt="0"/>
      <dgm:spPr/>
    </dgm:pt>
    <dgm:pt modelId="{580559D7-B221-4D01-A02D-15E40DA9333F}" type="pres">
      <dgm:prSet presAssocID="{DC9D8610-EDE2-4949-AFF9-C98501097406}" presName="arrowAndChildren" presStyleCnt="0"/>
      <dgm:spPr/>
    </dgm:pt>
    <dgm:pt modelId="{3D456017-3AF8-40DB-9356-A5B84BCBCC52}" type="pres">
      <dgm:prSet presAssocID="{DC9D8610-EDE2-4949-AFF9-C98501097406}" presName="parentTextArrow" presStyleLbl="node1" presStyleIdx="2" presStyleCnt="3"/>
      <dgm:spPr/>
      <dgm:t>
        <a:bodyPr/>
        <a:lstStyle/>
        <a:p>
          <a:endParaRPr kumimoji="1" lang="ja-JP" altLang="en-US"/>
        </a:p>
      </dgm:t>
    </dgm:pt>
  </dgm:ptLst>
  <dgm:cxnLst>
    <dgm:cxn modelId="{2CFB0644-3C76-43F4-BB54-B8471C34F628}" type="presOf" srcId="{1B6FF6EE-8FD6-46DB-BF5A-4D0301A42861}" destId="{E8A30568-E399-4AC4-BCFD-A2D1B22F230D}" srcOrd="0" destOrd="0" presId="urn:microsoft.com/office/officeart/2005/8/layout/process4"/>
    <dgm:cxn modelId="{65B35166-FD58-42FD-83E0-4165BE44F94B}" type="presOf" srcId="{DC9D8610-EDE2-4949-AFF9-C98501097406}" destId="{3D456017-3AF8-40DB-9356-A5B84BCBCC52}" srcOrd="0" destOrd="0" presId="urn:microsoft.com/office/officeart/2005/8/layout/process4"/>
    <dgm:cxn modelId="{CF38BD21-F849-4424-8B9B-3D98EB236FCE}" type="presOf" srcId="{98A4FB09-4BC1-4934-B490-D1F6EC3E8297}" destId="{B138BC58-AAA7-40F5-8E41-4279DF93F583}" srcOrd="0" destOrd="0" presId="urn:microsoft.com/office/officeart/2005/8/layout/process4"/>
    <dgm:cxn modelId="{6AD090AE-4ADD-4681-A5F7-757E2CC4E84E}" srcId="{98A4FB09-4BC1-4934-B490-D1F6EC3E8297}" destId="{DC9D8610-EDE2-4949-AFF9-C98501097406}" srcOrd="0" destOrd="0" parTransId="{3A245DDE-631D-4F1F-8171-DDE205CB86B2}" sibTransId="{406D38E3-6A4D-478A-909E-FFFB791D53FD}"/>
    <dgm:cxn modelId="{79F39FB4-68BF-4D03-A651-ABDDA0BF5183}" srcId="{98A4FB09-4BC1-4934-B490-D1F6EC3E8297}" destId="{0BB44896-4CFE-4214-BD92-733F20E57126}" srcOrd="2" destOrd="0" parTransId="{9EDC8435-65DC-405C-B780-CD6FF3D2215A}" sibTransId="{6B503924-A134-4050-A9D9-4ABD7D21BC51}"/>
    <dgm:cxn modelId="{B9F125C7-59F9-4D03-84AE-8DD9847A9069}" type="presOf" srcId="{0BB44896-4CFE-4214-BD92-733F20E57126}" destId="{72D43463-E429-4DD5-85FD-1DF28F977341}" srcOrd="0" destOrd="0" presId="urn:microsoft.com/office/officeart/2005/8/layout/process4"/>
    <dgm:cxn modelId="{B1AAFB86-0E9A-44D0-8668-E70B33A7813A}" srcId="{98A4FB09-4BC1-4934-B490-D1F6EC3E8297}" destId="{1B6FF6EE-8FD6-46DB-BF5A-4D0301A42861}" srcOrd="1" destOrd="0" parTransId="{6A5B6C02-34C0-4E07-95D1-F0A7F8B34FB0}" sibTransId="{928ACB4F-1979-439D-AFA8-B2E369D7B2E8}"/>
    <dgm:cxn modelId="{4741787F-E21C-48DD-B8BB-868DE82B123C}" type="presParOf" srcId="{B138BC58-AAA7-40F5-8E41-4279DF93F583}" destId="{8ACAF30F-61BB-42C9-8940-26CEB4E60418}" srcOrd="0" destOrd="0" presId="urn:microsoft.com/office/officeart/2005/8/layout/process4"/>
    <dgm:cxn modelId="{7FE289B1-2DD2-4D36-BFDF-7EB5FB3AEAA1}" type="presParOf" srcId="{8ACAF30F-61BB-42C9-8940-26CEB4E60418}" destId="{72D43463-E429-4DD5-85FD-1DF28F977341}" srcOrd="0" destOrd="0" presId="urn:microsoft.com/office/officeart/2005/8/layout/process4"/>
    <dgm:cxn modelId="{B20077CB-F86C-42E6-898F-98DE633AC602}" type="presParOf" srcId="{B138BC58-AAA7-40F5-8E41-4279DF93F583}" destId="{1A7CFACB-744B-4E8D-AFFF-19321D651E49}" srcOrd="1" destOrd="0" presId="urn:microsoft.com/office/officeart/2005/8/layout/process4"/>
    <dgm:cxn modelId="{AC1A60EA-2201-49FA-89EA-4DD13A6CD685}" type="presParOf" srcId="{B138BC58-AAA7-40F5-8E41-4279DF93F583}" destId="{93189490-1B43-47DC-AF2A-B19D31883A45}" srcOrd="2" destOrd="0" presId="urn:microsoft.com/office/officeart/2005/8/layout/process4"/>
    <dgm:cxn modelId="{F8BBB4BF-802A-4E30-BB4B-D8087FCC30FA}" type="presParOf" srcId="{93189490-1B43-47DC-AF2A-B19D31883A45}" destId="{E8A30568-E399-4AC4-BCFD-A2D1B22F230D}" srcOrd="0" destOrd="0" presId="urn:microsoft.com/office/officeart/2005/8/layout/process4"/>
    <dgm:cxn modelId="{F94A1DF2-1FF7-4A97-92C0-0AE217D2681E}" type="presParOf" srcId="{B138BC58-AAA7-40F5-8E41-4279DF93F583}" destId="{D2F0F8E1-8CD5-420E-A48B-71687D440F05}" srcOrd="3" destOrd="0" presId="urn:microsoft.com/office/officeart/2005/8/layout/process4"/>
    <dgm:cxn modelId="{28005FD8-8DBD-4ABF-B6A7-C34E54864845}" type="presParOf" srcId="{B138BC58-AAA7-40F5-8E41-4279DF93F583}" destId="{580559D7-B221-4D01-A02D-15E40DA9333F}" srcOrd="4" destOrd="0" presId="urn:microsoft.com/office/officeart/2005/8/layout/process4"/>
    <dgm:cxn modelId="{A8DD23E3-66BA-4D7C-9548-6EBE7B9B115D}" type="presParOf" srcId="{580559D7-B221-4D01-A02D-15E40DA9333F}" destId="{3D456017-3AF8-40DB-9356-A5B84BCBCC52}"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D86373-DF79-4B56-8E41-B859BF4D58EC}" type="doc">
      <dgm:prSet loTypeId="urn:microsoft.com/office/officeart/2005/8/layout/process2" loCatId="process" qsTypeId="urn:microsoft.com/office/officeart/2005/8/quickstyle/simple1" qsCatId="simple" csTypeId="urn:microsoft.com/office/officeart/2005/8/colors/accent1_2" csCatId="accent1" phldr="1"/>
      <dgm:spPr/>
    </dgm:pt>
    <dgm:pt modelId="{19339B85-66A5-48F2-B1CC-A363925A1B03}">
      <dgm:prSet phldrT="[テキスト]" custT="1"/>
      <dgm:spPr/>
      <dgm:t>
        <a:bodyPr/>
        <a:lstStyle/>
        <a:p>
          <a:r>
            <a:rPr kumimoji="1" lang="ja-JP" altLang="en-US" sz="3600" dirty="0" smtClean="0"/>
            <a:t>理</a:t>
          </a:r>
          <a:r>
            <a:rPr kumimoji="1" lang="ja-JP" altLang="en-US" sz="3200" dirty="0" smtClean="0"/>
            <a:t>　</a:t>
          </a:r>
          <a:r>
            <a:rPr kumimoji="1" lang="ja-JP" altLang="en-US" sz="1600" dirty="0" smtClean="0"/>
            <a:t>弁証⇒疾病発生メカニズムの識別・分析</a:t>
          </a:r>
          <a:endParaRPr kumimoji="1" lang="ja-JP" altLang="en-US" sz="1600" dirty="0"/>
        </a:p>
      </dgm:t>
    </dgm:pt>
    <dgm:pt modelId="{9CCEEEEE-8A53-40D0-8BBF-F9D162CC30F6}" type="parTrans" cxnId="{59A15B7F-4E84-4EC4-86DF-7135F14AFB62}">
      <dgm:prSet/>
      <dgm:spPr/>
      <dgm:t>
        <a:bodyPr/>
        <a:lstStyle/>
        <a:p>
          <a:endParaRPr kumimoji="1" lang="ja-JP" altLang="en-US"/>
        </a:p>
      </dgm:t>
    </dgm:pt>
    <dgm:pt modelId="{3EFDBB8E-F9C5-4E48-9075-BF040CC387B2}" type="sibTrans" cxnId="{59A15B7F-4E84-4EC4-86DF-7135F14AFB62}">
      <dgm:prSet/>
      <dgm:spPr/>
      <dgm:t>
        <a:bodyPr/>
        <a:lstStyle/>
        <a:p>
          <a:endParaRPr kumimoji="1" lang="ja-JP" altLang="en-US"/>
        </a:p>
      </dgm:t>
    </dgm:pt>
    <dgm:pt modelId="{18DF4344-D04A-4DBA-91B7-4D6D7E3396D9}">
      <dgm:prSet phldrT="[テキスト]" custT="1"/>
      <dgm:spPr/>
      <dgm:t>
        <a:bodyPr/>
        <a:lstStyle/>
        <a:p>
          <a:r>
            <a:rPr kumimoji="1" lang="ja-JP" altLang="en-US" sz="3600" dirty="0" smtClean="0"/>
            <a:t>方</a:t>
          </a:r>
          <a:r>
            <a:rPr kumimoji="1" lang="ja-JP" altLang="en-US" sz="1900" dirty="0" smtClean="0"/>
            <a:t>　治法⇒方剤選択</a:t>
          </a:r>
          <a:endParaRPr kumimoji="1" lang="ja-JP" altLang="en-US" sz="1900" dirty="0"/>
        </a:p>
      </dgm:t>
    </dgm:pt>
    <dgm:pt modelId="{5AA61AF8-012B-4867-980C-A52F34E1B954}" type="parTrans" cxnId="{50CF5239-102D-4256-94E0-B8E46F234B48}">
      <dgm:prSet/>
      <dgm:spPr/>
      <dgm:t>
        <a:bodyPr/>
        <a:lstStyle/>
        <a:p>
          <a:endParaRPr kumimoji="1" lang="ja-JP" altLang="en-US"/>
        </a:p>
      </dgm:t>
    </dgm:pt>
    <dgm:pt modelId="{7E039C41-292B-4211-9385-4913D11A075F}" type="sibTrans" cxnId="{50CF5239-102D-4256-94E0-B8E46F234B48}">
      <dgm:prSet/>
      <dgm:spPr/>
      <dgm:t>
        <a:bodyPr/>
        <a:lstStyle/>
        <a:p>
          <a:endParaRPr kumimoji="1" lang="ja-JP" altLang="en-US"/>
        </a:p>
      </dgm:t>
    </dgm:pt>
    <dgm:pt modelId="{43007ADE-C44F-4FB6-AE9C-69B4A6F85553}">
      <dgm:prSet phldrT="[テキスト]" custT="1"/>
      <dgm:spPr/>
      <dgm:t>
        <a:bodyPr/>
        <a:lstStyle/>
        <a:p>
          <a:r>
            <a:rPr kumimoji="1" lang="ja-JP" altLang="en-US" sz="3600" dirty="0" smtClean="0"/>
            <a:t>薬</a:t>
          </a:r>
          <a:r>
            <a:rPr kumimoji="1" lang="ja-JP" altLang="en-US" sz="1900" dirty="0" smtClean="0"/>
            <a:t>　治法を正確に実現できるよう薬物使用量を吟味　　　　　　　　　　　　　最終的な投与方法決定</a:t>
          </a:r>
          <a:endParaRPr kumimoji="1" lang="ja-JP" altLang="en-US" sz="1900" dirty="0"/>
        </a:p>
      </dgm:t>
    </dgm:pt>
    <dgm:pt modelId="{D1711ED9-21ED-4D4A-BE67-EA4A38CDD5F0}" type="parTrans" cxnId="{33F8FC41-F001-4F9F-B012-7E5F33F34E55}">
      <dgm:prSet/>
      <dgm:spPr/>
      <dgm:t>
        <a:bodyPr/>
        <a:lstStyle/>
        <a:p>
          <a:endParaRPr kumimoji="1" lang="ja-JP" altLang="en-US"/>
        </a:p>
      </dgm:t>
    </dgm:pt>
    <dgm:pt modelId="{CF1D0297-A663-4DF9-AC71-7A4795C17CCB}" type="sibTrans" cxnId="{33F8FC41-F001-4F9F-B012-7E5F33F34E55}">
      <dgm:prSet/>
      <dgm:spPr/>
      <dgm:t>
        <a:bodyPr/>
        <a:lstStyle/>
        <a:p>
          <a:endParaRPr kumimoji="1" lang="ja-JP" altLang="en-US"/>
        </a:p>
      </dgm:t>
    </dgm:pt>
    <dgm:pt modelId="{19BA3F1D-6C7C-4F03-A430-A1DD5C8F644E}">
      <dgm:prSet phldrT="[テキスト]" custT="1"/>
      <dgm:spPr/>
      <dgm:t>
        <a:bodyPr/>
        <a:lstStyle/>
        <a:p>
          <a:r>
            <a:rPr kumimoji="1" lang="ja-JP" altLang="en-US" sz="3600" dirty="0" smtClean="0"/>
            <a:t>法</a:t>
          </a:r>
          <a:r>
            <a:rPr kumimoji="1" lang="ja-JP" altLang="en-US" sz="1900" dirty="0" smtClean="0"/>
            <a:t>　弁証⇒相応する治法確立</a:t>
          </a:r>
          <a:endParaRPr kumimoji="1" lang="ja-JP" altLang="en-US" sz="1900" dirty="0"/>
        </a:p>
      </dgm:t>
    </dgm:pt>
    <dgm:pt modelId="{A3C2784D-001B-4CE5-BD15-F9D4CE99885A}" type="parTrans" cxnId="{745132CD-C17C-474E-92D4-22F507F4C1AD}">
      <dgm:prSet/>
      <dgm:spPr/>
      <dgm:t>
        <a:bodyPr/>
        <a:lstStyle/>
        <a:p>
          <a:endParaRPr kumimoji="1" lang="ja-JP" altLang="en-US"/>
        </a:p>
      </dgm:t>
    </dgm:pt>
    <dgm:pt modelId="{79C142D6-D9F6-4A6C-AE15-E74626BC55C5}" type="sibTrans" cxnId="{745132CD-C17C-474E-92D4-22F507F4C1AD}">
      <dgm:prSet/>
      <dgm:spPr/>
      <dgm:t>
        <a:bodyPr/>
        <a:lstStyle/>
        <a:p>
          <a:endParaRPr kumimoji="1" lang="ja-JP" altLang="en-US"/>
        </a:p>
      </dgm:t>
    </dgm:pt>
    <dgm:pt modelId="{D28E6D53-4604-4215-9C3B-84BEED405084}" type="pres">
      <dgm:prSet presAssocID="{98D86373-DF79-4B56-8E41-B859BF4D58EC}" presName="linearFlow" presStyleCnt="0">
        <dgm:presLayoutVars>
          <dgm:resizeHandles val="exact"/>
        </dgm:presLayoutVars>
      </dgm:prSet>
      <dgm:spPr/>
    </dgm:pt>
    <dgm:pt modelId="{E7808A7C-B590-4977-883F-5EC47F3F9B00}" type="pres">
      <dgm:prSet presAssocID="{19339B85-66A5-48F2-B1CC-A363925A1B03}" presName="node" presStyleLbl="node1" presStyleIdx="0" presStyleCnt="4" custScaleX="144524">
        <dgm:presLayoutVars>
          <dgm:bulletEnabled val="1"/>
        </dgm:presLayoutVars>
      </dgm:prSet>
      <dgm:spPr/>
      <dgm:t>
        <a:bodyPr/>
        <a:lstStyle/>
        <a:p>
          <a:endParaRPr kumimoji="1" lang="ja-JP" altLang="en-US"/>
        </a:p>
      </dgm:t>
    </dgm:pt>
    <dgm:pt modelId="{3F7F4718-8669-4428-A74F-9953CE058652}" type="pres">
      <dgm:prSet presAssocID="{3EFDBB8E-F9C5-4E48-9075-BF040CC387B2}" presName="sibTrans" presStyleLbl="sibTrans2D1" presStyleIdx="0" presStyleCnt="3"/>
      <dgm:spPr/>
      <dgm:t>
        <a:bodyPr/>
        <a:lstStyle/>
        <a:p>
          <a:endParaRPr kumimoji="1" lang="ja-JP" altLang="en-US"/>
        </a:p>
      </dgm:t>
    </dgm:pt>
    <dgm:pt modelId="{75797629-22D0-4885-861C-B7C061C3B909}" type="pres">
      <dgm:prSet presAssocID="{3EFDBB8E-F9C5-4E48-9075-BF040CC387B2}" presName="connectorText" presStyleLbl="sibTrans2D1" presStyleIdx="0" presStyleCnt="3"/>
      <dgm:spPr/>
      <dgm:t>
        <a:bodyPr/>
        <a:lstStyle/>
        <a:p>
          <a:endParaRPr kumimoji="1" lang="ja-JP" altLang="en-US"/>
        </a:p>
      </dgm:t>
    </dgm:pt>
    <dgm:pt modelId="{5789CAA2-B1FA-45D7-84F1-6D808927089A}" type="pres">
      <dgm:prSet presAssocID="{19BA3F1D-6C7C-4F03-A430-A1DD5C8F644E}" presName="node" presStyleLbl="node1" presStyleIdx="1" presStyleCnt="4" custScaleX="113979">
        <dgm:presLayoutVars>
          <dgm:bulletEnabled val="1"/>
        </dgm:presLayoutVars>
      </dgm:prSet>
      <dgm:spPr/>
      <dgm:t>
        <a:bodyPr/>
        <a:lstStyle/>
        <a:p>
          <a:endParaRPr kumimoji="1" lang="ja-JP" altLang="en-US"/>
        </a:p>
      </dgm:t>
    </dgm:pt>
    <dgm:pt modelId="{8C21A3D1-54E2-43BA-A40A-D354A695EE75}" type="pres">
      <dgm:prSet presAssocID="{79C142D6-D9F6-4A6C-AE15-E74626BC55C5}" presName="sibTrans" presStyleLbl="sibTrans2D1" presStyleIdx="1" presStyleCnt="3"/>
      <dgm:spPr/>
      <dgm:t>
        <a:bodyPr/>
        <a:lstStyle/>
        <a:p>
          <a:endParaRPr kumimoji="1" lang="ja-JP" altLang="en-US"/>
        </a:p>
      </dgm:t>
    </dgm:pt>
    <dgm:pt modelId="{83E42E0B-ECD9-432C-A314-545A9F430B78}" type="pres">
      <dgm:prSet presAssocID="{79C142D6-D9F6-4A6C-AE15-E74626BC55C5}" presName="connectorText" presStyleLbl="sibTrans2D1" presStyleIdx="1" presStyleCnt="3"/>
      <dgm:spPr/>
      <dgm:t>
        <a:bodyPr/>
        <a:lstStyle/>
        <a:p>
          <a:endParaRPr kumimoji="1" lang="ja-JP" altLang="en-US"/>
        </a:p>
      </dgm:t>
    </dgm:pt>
    <dgm:pt modelId="{19A3971E-C7C6-4E2F-A8DD-BC916ACBF06A}" type="pres">
      <dgm:prSet presAssocID="{18DF4344-D04A-4DBA-91B7-4D6D7E3396D9}" presName="node" presStyleLbl="node1" presStyleIdx="2" presStyleCnt="4" custScaleX="105109">
        <dgm:presLayoutVars>
          <dgm:bulletEnabled val="1"/>
        </dgm:presLayoutVars>
      </dgm:prSet>
      <dgm:spPr/>
      <dgm:t>
        <a:bodyPr/>
        <a:lstStyle/>
        <a:p>
          <a:endParaRPr kumimoji="1" lang="ja-JP" altLang="en-US"/>
        </a:p>
      </dgm:t>
    </dgm:pt>
    <dgm:pt modelId="{FD9EEA47-1BB8-42F3-ACC3-9C533C948CB1}" type="pres">
      <dgm:prSet presAssocID="{7E039C41-292B-4211-9385-4913D11A075F}" presName="sibTrans" presStyleLbl="sibTrans2D1" presStyleIdx="2" presStyleCnt="3"/>
      <dgm:spPr/>
      <dgm:t>
        <a:bodyPr/>
        <a:lstStyle/>
        <a:p>
          <a:endParaRPr kumimoji="1" lang="ja-JP" altLang="en-US"/>
        </a:p>
      </dgm:t>
    </dgm:pt>
    <dgm:pt modelId="{CE6058A9-AF33-4C9C-A6D1-B0A3B18FA507}" type="pres">
      <dgm:prSet presAssocID="{7E039C41-292B-4211-9385-4913D11A075F}" presName="connectorText" presStyleLbl="sibTrans2D1" presStyleIdx="2" presStyleCnt="3"/>
      <dgm:spPr/>
      <dgm:t>
        <a:bodyPr/>
        <a:lstStyle/>
        <a:p>
          <a:endParaRPr kumimoji="1" lang="ja-JP" altLang="en-US"/>
        </a:p>
      </dgm:t>
    </dgm:pt>
    <dgm:pt modelId="{4D796390-6C38-41D3-94F8-F8E052897C1E}" type="pres">
      <dgm:prSet presAssocID="{43007ADE-C44F-4FB6-AE9C-69B4A6F85553}" presName="node" presStyleLbl="node1" presStyleIdx="3" presStyleCnt="4" custScaleX="236500">
        <dgm:presLayoutVars>
          <dgm:bulletEnabled val="1"/>
        </dgm:presLayoutVars>
      </dgm:prSet>
      <dgm:spPr/>
      <dgm:t>
        <a:bodyPr/>
        <a:lstStyle/>
        <a:p>
          <a:endParaRPr kumimoji="1" lang="ja-JP" altLang="en-US"/>
        </a:p>
      </dgm:t>
    </dgm:pt>
  </dgm:ptLst>
  <dgm:cxnLst>
    <dgm:cxn modelId="{3D9AB062-B3E1-4D3A-9EC2-D0751D487C6F}" type="presOf" srcId="{18DF4344-D04A-4DBA-91B7-4D6D7E3396D9}" destId="{19A3971E-C7C6-4E2F-A8DD-BC916ACBF06A}" srcOrd="0" destOrd="0" presId="urn:microsoft.com/office/officeart/2005/8/layout/process2"/>
    <dgm:cxn modelId="{589F2FD2-9AC8-4514-AAE3-03D0C41B7EC8}" type="presOf" srcId="{79C142D6-D9F6-4A6C-AE15-E74626BC55C5}" destId="{8C21A3D1-54E2-43BA-A40A-D354A695EE75}" srcOrd="0" destOrd="0" presId="urn:microsoft.com/office/officeart/2005/8/layout/process2"/>
    <dgm:cxn modelId="{4285C45D-454E-4D4A-81AA-8BBAEA0FB3F7}" type="presOf" srcId="{79C142D6-D9F6-4A6C-AE15-E74626BC55C5}" destId="{83E42E0B-ECD9-432C-A314-545A9F430B78}" srcOrd="1" destOrd="0" presId="urn:microsoft.com/office/officeart/2005/8/layout/process2"/>
    <dgm:cxn modelId="{59A15B7F-4E84-4EC4-86DF-7135F14AFB62}" srcId="{98D86373-DF79-4B56-8E41-B859BF4D58EC}" destId="{19339B85-66A5-48F2-B1CC-A363925A1B03}" srcOrd="0" destOrd="0" parTransId="{9CCEEEEE-8A53-40D0-8BBF-F9D162CC30F6}" sibTransId="{3EFDBB8E-F9C5-4E48-9075-BF040CC387B2}"/>
    <dgm:cxn modelId="{A5252431-861A-4B34-88CC-2CF0137C3077}" type="presOf" srcId="{7E039C41-292B-4211-9385-4913D11A075F}" destId="{CE6058A9-AF33-4C9C-A6D1-B0A3B18FA507}" srcOrd="1" destOrd="0" presId="urn:microsoft.com/office/officeart/2005/8/layout/process2"/>
    <dgm:cxn modelId="{6D9B8690-EDDD-46E1-A336-6BED525A27CC}" type="presOf" srcId="{3EFDBB8E-F9C5-4E48-9075-BF040CC387B2}" destId="{3F7F4718-8669-4428-A74F-9953CE058652}" srcOrd="0" destOrd="0" presId="urn:microsoft.com/office/officeart/2005/8/layout/process2"/>
    <dgm:cxn modelId="{94A2F8BC-9E01-4EB5-98AB-DD97186D9E6E}" type="presOf" srcId="{7E039C41-292B-4211-9385-4913D11A075F}" destId="{FD9EEA47-1BB8-42F3-ACC3-9C533C948CB1}" srcOrd="0" destOrd="0" presId="urn:microsoft.com/office/officeart/2005/8/layout/process2"/>
    <dgm:cxn modelId="{33F8FC41-F001-4F9F-B012-7E5F33F34E55}" srcId="{98D86373-DF79-4B56-8E41-B859BF4D58EC}" destId="{43007ADE-C44F-4FB6-AE9C-69B4A6F85553}" srcOrd="3" destOrd="0" parTransId="{D1711ED9-21ED-4D4A-BE67-EA4A38CDD5F0}" sibTransId="{CF1D0297-A663-4DF9-AC71-7A4795C17CCB}"/>
    <dgm:cxn modelId="{745132CD-C17C-474E-92D4-22F507F4C1AD}" srcId="{98D86373-DF79-4B56-8E41-B859BF4D58EC}" destId="{19BA3F1D-6C7C-4F03-A430-A1DD5C8F644E}" srcOrd="1" destOrd="0" parTransId="{A3C2784D-001B-4CE5-BD15-F9D4CE99885A}" sibTransId="{79C142D6-D9F6-4A6C-AE15-E74626BC55C5}"/>
    <dgm:cxn modelId="{6115B7B0-52DE-4815-BFCE-1DF639BE92C6}" type="presOf" srcId="{43007ADE-C44F-4FB6-AE9C-69B4A6F85553}" destId="{4D796390-6C38-41D3-94F8-F8E052897C1E}" srcOrd="0" destOrd="0" presId="urn:microsoft.com/office/officeart/2005/8/layout/process2"/>
    <dgm:cxn modelId="{62A2559F-44F4-4077-9AAA-472087BF7155}" type="presOf" srcId="{98D86373-DF79-4B56-8E41-B859BF4D58EC}" destId="{D28E6D53-4604-4215-9C3B-84BEED405084}" srcOrd="0" destOrd="0" presId="urn:microsoft.com/office/officeart/2005/8/layout/process2"/>
    <dgm:cxn modelId="{737480E2-6B80-4F22-BC93-720E57711133}" type="presOf" srcId="{19339B85-66A5-48F2-B1CC-A363925A1B03}" destId="{E7808A7C-B590-4977-883F-5EC47F3F9B00}" srcOrd="0" destOrd="0" presId="urn:microsoft.com/office/officeart/2005/8/layout/process2"/>
    <dgm:cxn modelId="{2CC451C5-06A5-49EF-A6AA-EE688C698A47}" type="presOf" srcId="{3EFDBB8E-F9C5-4E48-9075-BF040CC387B2}" destId="{75797629-22D0-4885-861C-B7C061C3B909}" srcOrd="1" destOrd="0" presId="urn:microsoft.com/office/officeart/2005/8/layout/process2"/>
    <dgm:cxn modelId="{50CF5239-102D-4256-94E0-B8E46F234B48}" srcId="{98D86373-DF79-4B56-8E41-B859BF4D58EC}" destId="{18DF4344-D04A-4DBA-91B7-4D6D7E3396D9}" srcOrd="2" destOrd="0" parTransId="{5AA61AF8-012B-4867-980C-A52F34E1B954}" sibTransId="{7E039C41-292B-4211-9385-4913D11A075F}"/>
    <dgm:cxn modelId="{B63F92CB-442C-492E-8A2D-147FC637EA54}" type="presOf" srcId="{19BA3F1D-6C7C-4F03-A430-A1DD5C8F644E}" destId="{5789CAA2-B1FA-45D7-84F1-6D808927089A}" srcOrd="0" destOrd="0" presId="urn:microsoft.com/office/officeart/2005/8/layout/process2"/>
    <dgm:cxn modelId="{215A4557-8C2D-4262-9EA8-BB470EE2EAD4}" type="presParOf" srcId="{D28E6D53-4604-4215-9C3B-84BEED405084}" destId="{E7808A7C-B590-4977-883F-5EC47F3F9B00}" srcOrd="0" destOrd="0" presId="urn:microsoft.com/office/officeart/2005/8/layout/process2"/>
    <dgm:cxn modelId="{2BBBEA4D-06CC-4CAD-AA62-67E4C48B0D93}" type="presParOf" srcId="{D28E6D53-4604-4215-9C3B-84BEED405084}" destId="{3F7F4718-8669-4428-A74F-9953CE058652}" srcOrd="1" destOrd="0" presId="urn:microsoft.com/office/officeart/2005/8/layout/process2"/>
    <dgm:cxn modelId="{AD105E12-681C-4EBF-BC01-A5F18CFBEF8C}" type="presParOf" srcId="{3F7F4718-8669-4428-A74F-9953CE058652}" destId="{75797629-22D0-4885-861C-B7C061C3B909}" srcOrd="0" destOrd="0" presId="urn:microsoft.com/office/officeart/2005/8/layout/process2"/>
    <dgm:cxn modelId="{7F127254-ACAA-4C2A-AAB0-D5AE3FF78BA5}" type="presParOf" srcId="{D28E6D53-4604-4215-9C3B-84BEED405084}" destId="{5789CAA2-B1FA-45D7-84F1-6D808927089A}" srcOrd="2" destOrd="0" presId="urn:microsoft.com/office/officeart/2005/8/layout/process2"/>
    <dgm:cxn modelId="{C636252A-C729-4A17-A822-66D8D3EBF6B7}" type="presParOf" srcId="{D28E6D53-4604-4215-9C3B-84BEED405084}" destId="{8C21A3D1-54E2-43BA-A40A-D354A695EE75}" srcOrd="3" destOrd="0" presId="urn:microsoft.com/office/officeart/2005/8/layout/process2"/>
    <dgm:cxn modelId="{8167266B-32E1-4F4E-AA99-1D2F6473A449}" type="presParOf" srcId="{8C21A3D1-54E2-43BA-A40A-D354A695EE75}" destId="{83E42E0B-ECD9-432C-A314-545A9F430B78}" srcOrd="0" destOrd="0" presId="urn:microsoft.com/office/officeart/2005/8/layout/process2"/>
    <dgm:cxn modelId="{7A7F3139-8E77-4D1C-BD1B-B268E00A9A5F}" type="presParOf" srcId="{D28E6D53-4604-4215-9C3B-84BEED405084}" destId="{19A3971E-C7C6-4E2F-A8DD-BC916ACBF06A}" srcOrd="4" destOrd="0" presId="urn:microsoft.com/office/officeart/2005/8/layout/process2"/>
    <dgm:cxn modelId="{FCA74AF1-61CA-44BC-939D-450EDF710E6A}" type="presParOf" srcId="{D28E6D53-4604-4215-9C3B-84BEED405084}" destId="{FD9EEA47-1BB8-42F3-ACC3-9C533C948CB1}" srcOrd="5" destOrd="0" presId="urn:microsoft.com/office/officeart/2005/8/layout/process2"/>
    <dgm:cxn modelId="{49C742D8-B052-470A-A291-76D52720B94A}" type="presParOf" srcId="{FD9EEA47-1BB8-42F3-ACC3-9C533C948CB1}" destId="{CE6058A9-AF33-4C9C-A6D1-B0A3B18FA507}" srcOrd="0" destOrd="0" presId="urn:microsoft.com/office/officeart/2005/8/layout/process2"/>
    <dgm:cxn modelId="{020D2DD3-8BBC-490E-9C65-383A0725DC2B}" type="presParOf" srcId="{D28E6D53-4604-4215-9C3B-84BEED405084}" destId="{4D796390-6C38-41D3-94F8-F8E052897C1E}" srcOrd="6"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EB97667-9F80-4EF0-9EFF-BC98B452F986}" type="doc">
      <dgm:prSet loTypeId="urn:microsoft.com/office/officeart/2005/8/layout/chevron1" loCatId="process" qsTypeId="urn:microsoft.com/office/officeart/2005/8/quickstyle/simple1" qsCatId="simple" csTypeId="urn:microsoft.com/office/officeart/2005/8/colors/accent1_2" csCatId="accent1" phldr="1"/>
      <dgm:spPr/>
    </dgm:pt>
    <dgm:pt modelId="{BAB2DA9C-5AAE-49A6-B1BD-0780BAB9AF7A}">
      <dgm:prSet phldrT="[テキスト]"/>
      <dgm:spPr/>
      <dgm:t>
        <a:bodyPr/>
        <a:lstStyle/>
        <a:p>
          <a:r>
            <a:rPr kumimoji="1" lang="ja-JP" altLang="en-US" dirty="0" smtClean="0"/>
            <a:t>視診</a:t>
          </a:r>
          <a:endParaRPr kumimoji="1" lang="ja-JP" altLang="en-US" dirty="0"/>
        </a:p>
      </dgm:t>
    </dgm:pt>
    <dgm:pt modelId="{68764E45-9D31-4CF9-9956-5D5EE96E9FA1}" type="parTrans" cxnId="{6E977B71-7351-49C8-AF01-D5625DCFEAF0}">
      <dgm:prSet/>
      <dgm:spPr/>
      <dgm:t>
        <a:bodyPr/>
        <a:lstStyle/>
        <a:p>
          <a:endParaRPr kumimoji="1" lang="ja-JP" altLang="en-US"/>
        </a:p>
      </dgm:t>
    </dgm:pt>
    <dgm:pt modelId="{3839319A-371A-4689-9D2B-AE79B79740C4}" type="sibTrans" cxnId="{6E977B71-7351-49C8-AF01-D5625DCFEAF0}">
      <dgm:prSet/>
      <dgm:spPr/>
      <dgm:t>
        <a:bodyPr/>
        <a:lstStyle/>
        <a:p>
          <a:endParaRPr kumimoji="1" lang="ja-JP" altLang="en-US"/>
        </a:p>
      </dgm:t>
    </dgm:pt>
    <dgm:pt modelId="{BA8C5EC5-CDE8-4A44-80D6-499307728937}">
      <dgm:prSet phldrT="[テキスト]"/>
      <dgm:spPr/>
      <dgm:t>
        <a:bodyPr/>
        <a:lstStyle/>
        <a:p>
          <a:r>
            <a:rPr kumimoji="1" lang="ja-JP" altLang="en-US" dirty="0" smtClean="0"/>
            <a:t>打診</a:t>
          </a:r>
          <a:endParaRPr kumimoji="1" lang="ja-JP" altLang="en-US" dirty="0"/>
        </a:p>
      </dgm:t>
    </dgm:pt>
    <dgm:pt modelId="{B3455EE4-06D1-4E31-AB9F-4801FB4EA652}" type="parTrans" cxnId="{8C3E6F86-F1A2-457B-8239-43C18585E0B0}">
      <dgm:prSet/>
      <dgm:spPr/>
      <dgm:t>
        <a:bodyPr/>
        <a:lstStyle/>
        <a:p>
          <a:endParaRPr kumimoji="1" lang="ja-JP" altLang="en-US"/>
        </a:p>
      </dgm:t>
    </dgm:pt>
    <dgm:pt modelId="{5BE60A0E-A701-4D1E-8F97-62DB362E8153}" type="sibTrans" cxnId="{8C3E6F86-F1A2-457B-8239-43C18585E0B0}">
      <dgm:prSet/>
      <dgm:spPr/>
      <dgm:t>
        <a:bodyPr/>
        <a:lstStyle/>
        <a:p>
          <a:endParaRPr kumimoji="1" lang="ja-JP" altLang="en-US"/>
        </a:p>
      </dgm:t>
    </dgm:pt>
    <dgm:pt modelId="{1FF66A07-905C-421E-971D-C91B349D8C5F}">
      <dgm:prSet phldrT="[テキスト]"/>
      <dgm:spPr/>
      <dgm:t>
        <a:bodyPr/>
        <a:lstStyle/>
        <a:p>
          <a:r>
            <a:rPr kumimoji="1" lang="ja-JP" altLang="en-US" dirty="0" smtClean="0"/>
            <a:t>触診</a:t>
          </a:r>
          <a:endParaRPr kumimoji="1" lang="ja-JP" altLang="en-US" dirty="0"/>
        </a:p>
      </dgm:t>
    </dgm:pt>
    <dgm:pt modelId="{89046D9E-5F7F-4558-97C3-FBEB4083F457}" type="parTrans" cxnId="{C6E657D5-161C-45B2-A113-0CF65BA0F4BC}">
      <dgm:prSet/>
      <dgm:spPr/>
      <dgm:t>
        <a:bodyPr/>
        <a:lstStyle/>
        <a:p>
          <a:endParaRPr kumimoji="1" lang="ja-JP" altLang="en-US"/>
        </a:p>
      </dgm:t>
    </dgm:pt>
    <dgm:pt modelId="{ADF34C02-0A05-4F25-A3B9-FF507AB7B83E}" type="sibTrans" cxnId="{C6E657D5-161C-45B2-A113-0CF65BA0F4BC}">
      <dgm:prSet/>
      <dgm:spPr/>
      <dgm:t>
        <a:bodyPr/>
        <a:lstStyle/>
        <a:p>
          <a:endParaRPr kumimoji="1" lang="ja-JP" altLang="en-US"/>
        </a:p>
      </dgm:t>
    </dgm:pt>
    <dgm:pt modelId="{DF1EA65B-870B-40C9-8C13-E899AAFDE99D}">
      <dgm:prSet phldrT="[テキスト]"/>
      <dgm:spPr/>
      <dgm:t>
        <a:bodyPr/>
        <a:lstStyle/>
        <a:p>
          <a:r>
            <a:rPr kumimoji="1" lang="ja-JP" altLang="en-US" dirty="0" smtClean="0"/>
            <a:t>聴診</a:t>
          </a:r>
          <a:endParaRPr kumimoji="1" lang="ja-JP" altLang="en-US" dirty="0"/>
        </a:p>
      </dgm:t>
    </dgm:pt>
    <dgm:pt modelId="{2EF959B6-E16F-426E-BDFE-B611ADED74FD}" type="parTrans" cxnId="{D9922F81-4EF4-44CA-B5DA-0C03F6D12EE0}">
      <dgm:prSet/>
      <dgm:spPr/>
      <dgm:t>
        <a:bodyPr/>
        <a:lstStyle/>
        <a:p>
          <a:endParaRPr kumimoji="1" lang="ja-JP" altLang="en-US"/>
        </a:p>
      </dgm:t>
    </dgm:pt>
    <dgm:pt modelId="{8CDE6570-6525-460A-A552-6C8254A0EB0B}" type="sibTrans" cxnId="{D9922F81-4EF4-44CA-B5DA-0C03F6D12EE0}">
      <dgm:prSet/>
      <dgm:spPr/>
      <dgm:t>
        <a:bodyPr/>
        <a:lstStyle/>
        <a:p>
          <a:endParaRPr kumimoji="1" lang="ja-JP" altLang="en-US"/>
        </a:p>
      </dgm:t>
    </dgm:pt>
    <dgm:pt modelId="{AC741EB7-B58D-4B21-9494-F99B88453ACE}" type="pres">
      <dgm:prSet presAssocID="{9EB97667-9F80-4EF0-9EFF-BC98B452F986}" presName="Name0" presStyleCnt="0">
        <dgm:presLayoutVars>
          <dgm:dir/>
          <dgm:animLvl val="lvl"/>
          <dgm:resizeHandles val="exact"/>
        </dgm:presLayoutVars>
      </dgm:prSet>
      <dgm:spPr/>
    </dgm:pt>
    <dgm:pt modelId="{23700692-906D-4FED-8E13-878AB3D6621F}" type="pres">
      <dgm:prSet presAssocID="{BAB2DA9C-5AAE-49A6-B1BD-0780BAB9AF7A}" presName="parTxOnly" presStyleLbl="node1" presStyleIdx="0" presStyleCnt="4">
        <dgm:presLayoutVars>
          <dgm:chMax val="0"/>
          <dgm:chPref val="0"/>
          <dgm:bulletEnabled val="1"/>
        </dgm:presLayoutVars>
      </dgm:prSet>
      <dgm:spPr/>
      <dgm:t>
        <a:bodyPr/>
        <a:lstStyle/>
        <a:p>
          <a:endParaRPr kumimoji="1" lang="ja-JP" altLang="en-US"/>
        </a:p>
      </dgm:t>
    </dgm:pt>
    <dgm:pt modelId="{920E423E-56CD-49D7-B715-C590F621A9EE}" type="pres">
      <dgm:prSet presAssocID="{3839319A-371A-4689-9D2B-AE79B79740C4}" presName="parTxOnlySpace" presStyleCnt="0"/>
      <dgm:spPr/>
    </dgm:pt>
    <dgm:pt modelId="{346DBE50-4D53-4AC6-9242-F4C87136BCF5}" type="pres">
      <dgm:prSet presAssocID="{DF1EA65B-870B-40C9-8C13-E899AAFDE99D}" presName="parTxOnly" presStyleLbl="node1" presStyleIdx="1" presStyleCnt="4">
        <dgm:presLayoutVars>
          <dgm:chMax val="0"/>
          <dgm:chPref val="0"/>
          <dgm:bulletEnabled val="1"/>
        </dgm:presLayoutVars>
      </dgm:prSet>
      <dgm:spPr/>
      <dgm:t>
        <a:bodyPr/>
        <a:lstStyle/>
        <a:p>
          <a:endParaRPr kumimoji="1" lang="ja-JP" altLang="en-US"/>
        </a:p>
      </dgm:t>
    </dgm:pt>
    <dgm:pt modelId="{0F5F862E-5F23-44D1-AA48-5D89F3F8FC37}" type="pres">
      <dgm:prSet presAssocID="{8CDE6570-6525-460A-A552-6C8254A0EB0B}" presName="parTxOnlySpace" presStyleCnt="0"/>
      <dgm:spPr/>
    </dgm:pt>
    <dgm:pt modelId="{95D5D457-1691-4967-8100-001EA93A7AB6}" type="pres">
      <dgm:prSet presAssocID="{BA8C5EC5-CDE8-4A44-80D6-499307728937}" presName="parTxOnly" presStyleLbl="node1" presStyleIdx="2" presStyleCnt="4">
        <dgm:presLayoutVars>
          <dgm:chMax val="0"/>
          <dgm:chPref val="0"/>
          <dgm:bulletEnabled val="1"/>
        </dgm:presLayoutVars>
      </dgm:prSet>
      <dgm:spPr/>
      <dgm:t>
        <a:bodyPr/>
        <a:lstStyle/>
        <a:p>
          <a:endParaRPr kumimoji="1" lang="ja-JP" altLang="en-US"/>
        </a:p>
      </dgm:t>
    </dgm:pt>
    <dgm:pt modelId="{2F359ED0-6B6F-42E0-AC89-A21464B78955}" type="pres">
      <dgm:prSet presAssocID="{5BE60A0E-A701-4D1E-8F97-62DB362E8153}" presName="parTxOnlySpace" presStyleCnt="0"/>
      <dgm:spPr/>
    </dgm:pt>
    <dgm:pt modelId="{CCAC4B19-F954-453B-99BB-B6B9B497D7BD}" type="pres">
      <dgm:prSet presAssocID="{1FF66A07-905C-421E-971D-C91B349D8C5F}" presName="parTxOnly" presStyleLbl="node1" presStyleIdx="3" presStyleCnt="4">
        <dgm:presLayoutVars>
          <dgm:chMax val="0"/>
          <dgm:chPref val="0"/>
          <dgm:bulletEnabled val="1"/>
        </dgm:presLayoutVars>
      </dgm:prSet>
      <dgm:spPr/>
      <dgm:t>
        <a:bodyPr/>
        <a:lstStyle/>
        <a:p>
          <a:endParaRPr kumimoji="1" lang="ja-JP" altLang="en-US"/>
        </a:p>
      </dgm:t>
    </dgm:pt>
  </dgm:ptLst>
  <dgm:cxnLst>
    <dgm:cxn modelId="{C6E657D5-161C-45B2-A113-0CF65BA0F4BC}" srcId="{9EB97667-9F80-4EF0-9EFF-BC98B452F986}" destId="{1FF66A07-905C-421E-971D-C91B349D8C5F}" srcOrd="3" destOrd="0" parTransId="{89046D9E-5F7F-4558-97C3-FBEB4083F457}" sibTransId="{ADF34C02-0A05-4F25-A3B9-FF507AB7B83E}"/>
    <dgm:cxn modelId="{839DCF40-492A-4EB3-A4EF-BDDE6CAB5E2F}" type="presOf" srcId="{9EB97667-9F80-4EF0-9EFF-BC98B452F986}" destId="{AC741EB7-B58D-4B21-9494-F99B88453ACE}" srcOrd="0" destOrd="0" presId="urn:microsoft.com/office/officeart/2005/8/layout/chevron1"/>
    <dgm:cxn modelId="{A633B86C-6422-4ECB-B37B-5F00525DB305}" type="presOf" srcId="{DF1EA65B-870B-40C9-8C13-E899AAFDE99D}" destId="{346DBE50-4D53-4AC6-9242-F4C87136BCF5}" srcOrd="0" destOrd="0" presId="urn:microsoft.com/office/officeart/2005/8/layout/chevron1"/>
    <dgm:cxn modelId="{8C3E6F86-F1A2-457B-8239-43C18585E0B0}" srcId="{9EB97667-9F80-4EF0-9EFF-BC98B452F986}" destId="{BA8C5EC5-CDE8-4A44-80D6-499307728937}" srcOrd="2" destOrd="0" parTransId="{B3455EE4-06D1-4E31-AB9F-4801FB4EA652}" sibTransId="{5BE60A0E-A701-4D1E-8F97-62DB362E8153}"/>
    <dgm:cxn modelId="{414B1512-EABE-4BD9-8D73-565F9D26E9EA}" type="presOf" srcId="{BAB2DA9C-5AAE-49A6-B1BD-0780BAB9AF7A}" destId="{23700692-906D-4FED-8E13-878AB3D6621F}" srcOrd="0" destOrd="0" presId="urn:microsoft.com/office/officeart/2005/8/layout/chevron1"/>
    <dgm:cxn modelId="{6E977B71-7351-49C8-AF01-D5625DCFEAF0}" srcId="{9EB97667-9F80-4EF0-9EFF-BC98B452F986}" destId="{BAB2DA9C-5AAE-49A6-B1BD-0780BAB9AF7A}" srcOrd="0" destOrd="0" parTransId="{68764E45-9D31-4CF9-9956-5D5EE96E9FA1}" sibTransId="{3839319A-371A-4689-9D2B-AE79B79740C4}"/>
    <dgm:cxn modelId="{60D0F548-0141-4142-92F8-D0ECDC0A02F2}" type="presOf" srcId="{1FF66A07-905C-421E-971D-C91B349D8C5F}" destId="{CCAC4B19-F954-453B-99BB-B6B9B497D7BD}" srcOrd="0" destOrd="0" presId="urn:microsoft.com/office/officeart/2005/8/layout/chevron1"/>
    <dgm:cxn modelId="{D9922F81-4EF4-44CA-B5DA-0C03F6D12EE0}" srcId="{9EB97667-9F80-4EF0-9EFF-BC98B452F986}" destId="{DF1EA65B-870B-40C9-8C13-E899AAFDE99D}" srcOrd="1" destOrd="0" parTransId="{2EF959B6-E16F-426E-BDFE-B611ADED74FD}" sibTransId="{8CDE6570-6525-460A-A552-6C8254A0EB0B}"/>
    <dgm:cxn modelId="{93E00048-3FF7-452B-B053-90279D0D7B99}" type="presOf" srcId="{BA8C5EC5-CDE8-4A44-80D6-499307728937}" destId="{95D5D457-1691-4967-8100-001EA93A7AB6}" srcOrd="0" destOrd="0" presId="urn:microsoft.com/office/officeart/2005/8/layout/chevron1"/>
    <dgm:cxn modelId="{1DBEF5EA-AA7E-4CAC-A50D-0F6F0C6A7EBA}" type="presParOf" srcId="{AC741EB7-B58D-4B21-9494-F99B88453ACE}" destId="{23700692-906D-4FED-8E13-878AB3D6621F}" srcOrd="0" destOrd="0" presId="urn:microsoft.com/office/officeart/2005/8/layout/chevron1"/>
    <dgm:cxn modelId="{8C8DFEF7-43FB-440C-B466-3C3D21A50C50}" type="presParOf" srcId="{AC741EB7-B58D-4B21-9494-F99B88453ACE}" destId="{920E423E-56CD-49D7-B715-C590F621A9EE}" srcOrd="1" destOrd="0" presId="urn:microsoft.com/office/officeart/2005/8/layout/chevron1"/>
    <dgm:cxn modelId="{9EB3D0AC-F092-4E4D-8D22-86F45C5CB909}" type="presParOf" srcId="{AC741EB7-B58D-4B21-9494-F99B88453ACE}" destId="{346DBE50-4D53-4AC6-9242-F4C87136BCF5}" srcOrd="2" destOrd="0" presId="urn:microsoft.com/office/officeart/2005/8/layout/chevron1"/>
    <dgm:cxn modelId="{FF6DE83B-E59A-4FF0-91FA-D1F25E65A905}" type="presParOf" srcId="{AC741EB7-B58D-4B21-9494-F99B88453ACE}" destId="{0F5F862E-5F23-44D1-AA48-5D89F3F8FC37}" srcOrd="3" destOrd="0" presId="urn:microsoft.com/office/officeart/2005/8/layout/chevron1"/>
    <dgm:cxn modelId="{34529FD7-75F0-4E9F-B0C3-6B2F6BF4D28C}" type="presParOf" srcId="{AC741EB7-B58D-4B21-9494-F99B88453ACE}" destId="{95D5D457-1691-4967-8100-001EA93A7AB6}" srcOrd="4" destOrd="0" presId="urn:microsoft.com/office/officeart/2005/8/layout/chevron1"/>
    <dgm:cxn modelId="{741ED982-01C0-4A62-A7AF-BA332CA8E7EC}" type="presParOf" srcId="{AC741EB7-B58D-4B21-9494-F99B88453ACE}" destId="{2F359ED0-6B6F-42E0-AC89-A21464B78955}" srcOrd="5" destOrd="0" presId="urn:microsoft.com/office/officeart/2005/8/layout/chevron1"/>
    <dgm:cxn modelId="{5E0F2FB1-1873-4FD2-B1DB-DEF6917713F0}" type="presParOf" srcId="{AC741EB7-B58D-4B21-9494-F99B88453ACE}" destId="{CCAC4B19-F954-453B-99BB-B6B9B497D7BD}"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D43463-E429-4DD5-85FD-1DF28F977341}">
      <dsp:nvSpPr>
        <dsp:cNvPr id="0" name=""/>
        <dsp:cNvSpPr/>
      </dsp:nvSpPr>
      <dsp:spPr>
        <a:xfrm>
          <a:off x="0" y="3406931"/>
          <a:ext cx="8229600" cy="11182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270256" rIns="270256" bIns="270256" numCol="1" spcCol="1270" anchor="ctr" anchorCtr="0">
          <a:noAutofit/>
        </a:bodyPr>
        <a:lstStyle/>
        <a:p>
          <a:pPr lvl="0" algn="ctr" defTabSz="1689100">
            <a:lnSpc>
              <a:spcPct val="90000"/>
            </a:lnSpc>
            <a:spcBef>
              <a:spcPct val="0"/>
            </a:spcBef>
            <a:spcAft>
              <a:spcPct val="35000"/>
            </a:spcAft>
          </a:pPr>
          <a:r>
            <a:rPr kumimoji="1" lang="ja-JP" altLang="en-US" sz="3800" kern="1200" dirty="0" smtClean="0"/>
            <a:t>弁証論治</a:t>
          </a:r>
          <a:endParaRPr kumimoji="1" lang="ja-JP" altLang="en-US" sz="3800" kern="1200" dirty="0"/>
        </a:p>
      </dsp:txBody>
      <dsp:txXfrm>
        <a:off x="0" y="3406931"/>
        <a:ext cx="8229600" cy="1118231"/>
      </dsp:txXfrm>
    </dsp:sp>
    <dsp:sp modelId="{E8A30568-E399-4AC4-BCFD-A2D1B22F230D}">
      <dsp:nvSpPr>
        <dsp:cNvPr id="0" name=""/>
        <dsp:cNvSpPr/>
      </dsp:nvSpPr>
      <dsp:spPr>
        <a:xfrm rot="10800000">
          <a:off x="0" y="1703865"/>
          <a:ext cx="8229600" cy="1719839"/>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270256" rIns="270256" bIns="270256" numCol="1" spcCol="1270" anchor="ctr" anchorCtr="0">
          <a:noAutofit/>
        </a:bodyPr>
        <a:lstStyle/>
        <a:p>
          <a:pPr lvl="0" algn="ctr" defTabSz="1689100">
            <a:lnSpc>
              <a:spcPct val="90000"/>
            </a:lnSpc>
            <a:spcBef>
              <a:spcPct val="0"/>
            </a:spcBef>
            <a:spcAft>
              <a:spcPct val="35000"/>
            </a:spcAft>
          </a:pPr>
          <a:r>
            <a:rPr kumimoji="1" lang="ja-JP" altLang="en-US" sz="3800" kern="1200" dirty="0" smtClean="0"/>
            <a:t>四診合参</a:t>
          </a:r>
          <a:endParaRPr kumimoji="1" lang="ja-JP" altLang="en-US" sz="3800" kern="1200" dirty="0"/>
        </a:p>
      </dsp:txBody>
      <dsp:txXfrm rot="10800000">
        <a:off x="0" y="1703865"/>
        <a:ext cx="8229600" cy="1117500"/>
      </dsp:txXfrm>
    </dsp:sp>
    <dsp:sp modelId="{3D456017-3AF8-40DB-9356-A5B84BCBCC52}">
      <dsp:nvSpPr>
        <dsp:cNvPr id="0" name=""/>
        <dsp:cNvSpPr/>
      </dsp:nvSpPr>
      <dsp:spPr>
        <a:xfrm rot="10800000">
          <a:off x="0" y="799"/>
          <a:ext cx="8229600" cy="1719839"/>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270256" rIns="270256" bIns="270256" numCol="1" spcCol="1270" anchor="ctr" anchorCtr="0">
          <a:noAutofit/>
        </a:bodyPr>
        <a:lstStyle/>
        <a:p>
          <a:pPr lvl="0" algn="ctr" defTabSz="1689100">
            <a:lnSpc>
              <a:spcPct val="90000"/>
            </a:lnSpc>
            <a:spcBef>
              <a:spcPct val="0"/>
            </a:spcBef>
            <a:spcAft>
              <a:spcPct val="35000"/>
            </a:spcAft>
          </a:pPr>
          <a:r>
            <a:rPr kumimoji="1" lang="ja-JP" altLang="en-US" sz="3800" kern="1200" dirty="0" smtClean="0"/>
            <a:t>望診・聞診・問診・切診</a:t>
          </a:r>
          <a:endParaRPr kumimoji="1" lang="ja-JP" altLang="en-US" sz="3800" kern="1200" dirty="0"/>
        </a:p>
      </dsp:txBody>
      <dsp:txXfrm rot="10800000">
        <a:off x="0" y="799"/>
        <a:ext cx="8229600" cy="11175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808A7C-B590-4977-883F-5EC47F3F9B00}">
      <dsp:nvSpPr>
        <dsp:cNvPr id="0" name=""/>
        <dsp:cNvSpPr/>
      </dsp:nvSpPr>
      <dsp:spPr>
        <a:xfrm>
          <a:off x="1656750" y="4574"/>
          <a:ext cx="4916098" cy="8503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kumimoji="1" lang="ja-JP" altLang="en-US" sz="3600" kern="1200" dirty="0" smtClean="0"/>
            <a:t>理</a:t>
          </a:r>
          <a:r>
            <a:rPr kumimoji="1" lang="ja-JP" altLang="en-US" sz="3200" kern="1200" dirty="0" smtClean="0"/>
            <a:t>　</a:t>
          </a:r>
          <a:r>
            <a:rPr kumimoji="1" lang="ja-JP" altLang="en-US" sz="1600" kern="1200" dirty="0" smtClean="0"/>
            <a:t>弁証⇒疾病発生メカニズムの識別・分析</a:t>
          </a:r>
          <a:endParaRPr kumimoji="1" lang="ja-JP" altLang="en-US" sz="1600" kern="1200" dirty="0"/>
        </a:p>
      </dsp:txBody>
      <dsp:txXfrm>
        <a:off x="1681657" y="29481"/>
        <a:ext cx="4866284" cy="800580"/>
      </dsp:txXfrm>
    </dsp:sp>
    <dsp:sp modelId="{3F7F4718-8669-4428-A74F-9953CE058652}">
      <dsp:nvSpPr>
        <dsp:cNvPr id="0" name=""/>
        <dsp:cNvSpPr/>
      </dsp:nvSpPr>
      <dsp:spPr>
        <a:xfrm rot="5400000">
          <a:off x="3955350" y="876228"/>
          <a:ext cx="318898" cy="3826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p>
      </dsp:txBody>
      <dsp:txXfrm rot="-5400000">
        <a:off x="3999996" y="908118"/>
        <a:ext cx="229607" cy="223229"/>
      </dsp:txXfrm>
    </dsp:sp>
    <dsp:sp modelId="{5789CAA2-B1FA-45D7-84F1-6D808927089A}">
      <dsp:nvSpPr>
        <dsp:cNvPr id="0" name=""/>
        <dsp:cNvSpPr/>
      </dsp:nvSpPr>
      <dsp:spPr>
        <a:xfrm>
          <a:off x="2176256" y="1280166"/>
          <a:ext cx="3877086" cy="8503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kumimoji="1" lang="ja-JP" altLang="en-US" sz="3600" kern="1200" dirty="0" smtClean="0"/>
            <a:t>法</a:t>
          </a:r>
          <a:r>
            <a:rPr kumimoji="1" lang="ja-JP" altLang="en-US" sz="1900" kern="1200" dirty="0" smtClean="0"/>
            <a:t>　弁証⇒相応する治法確立</a:t>
          </a:r>
          <a:endParaRPr kumimoji="1" lang="ja-JP" altLang="en-US" sz="1900" kern="1200" dirty="0"/>
        </a:p>
      </dsp:txBody>
      <dsp:txXfrm>
        <a:off x="2201163" y="1305073"/>
        <a:ext cx="3827272" cy="800580"/>
      </dsp:txXfrm>
    </dsp:sp>
    <dsp:sp modelId="{8C21A3D1-54E2-43BA-A40A-D354A695EE75}">
      <dsp:nvSpPr>
        <dsp:cNvPr id="0" name=""/>
        <dsp:cNvSpPr/>
      </dsp:nvSpPr>
      <dsp:spPr>
        <a:xfrm rot="5400000">
          <a:off x="3955350" y="2151821"/>
          <a:ext cx="318898" cy="3826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p>
      </dsp:txBody>
      <dsp:txXfrm rot="-5400000">
        <a:off x="3999996" y="2183711"/>
        <a:ext cx="229607" cy="223229"/>
      </dsp:txXfrm>
    </dsp:sp>
    <dsp:sp modelId="{19A3971E-C7C6-4E2F-A8DD-BC916ACBF06A}">
      <dsp:nvSpPr>
        <dsp:cNvPr id="0" name=""/>
        <dsp:cNvSpPr/>
      </dsp:nvSpPr>
      <dsp:spPr>
        <a:xfrm>
          <a:off x="2327117" y="2555758"/>
          <a:ext cx="3575365" cy="8503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kumimoji="1" lang="ja-JP" altLang="en-US" sz="3600" kern="1200" dirty="0" smtClean="0"/>
            <a:t>方</a:t>
          </a:r>
          <a:r>
            <a:rPr kumimoji="1" lang="ja-JP" altLang="en-US" sz="1900" kern="1200" dirty="0" smtClean="0"/>
            <a:t>　治法⇒方剤選択</a:t>
          </a:r>
          <a:endParaRPr kumimoji="1" lang="ja-JP" altLang="en-US" sz="1900" kern="1200" dirty="0"/>
        </a:p>
      </dsp:txBody>
      <dsp:txXfrm>
        <a:off x="2352024" y="2580665"/>
        <a:ext cx="3525551" cy="800580"/>
      </dsp:txXfrm>
    </dsp:sp>
    <dsp:sp modelId="{FD9EEA47-1BB8-42F3-ACC3-9C533C948CB1}">
      <dsp:nvSpPr>
        <dsp:cNvPr id="0" name=""/>
        <dsp:cNvSpPr/>
      </dsp:nvSpPr>
      <dsp:spPr>
        <a:xfrm rot="5400000">
          <a:off x="3955350" y="3427413"/>
          <a:ext cx="318898" cy="3826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p>
      </dsp:txBody>
      <dsp:txXfrm rot="-5400000">
        <a:off x="3999996" y="3459303"/>
        <a:ext cx="229607" cy="223229"/>
      </dsp:txXfrm>
    </dsp:sp>
    <dsp:sp modelId="{4D796390-6C38-41D3-94F8-F8E052897C1E}">
      <dsp:nvSpPr>
        <dsp:cNvPr id="0" name=""/>
        <dsp:cNvSpPr/>
      </dsp:nvSpPr>
      <dsp:spPr>
        <a:xfrm>
          <a:off x="92432" y="3831350"/>
          <a:ext cx="8044734" cy="8503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kumimoji="1" lang="ja-JP" altLang="en-US" sz="3600" kern="1200" dirty="0" smtClean="0"/>
            <a:t>薬</a:t>
          </a:r>
          <a:r>
            <a:rPr kumimoji="1" lang="ja-JP" altLang="en-US" sz="1900" kern="1200" dirty="0" smtClean="0"/>
            <a:t>　治法を正確に実現できるよう薬物使用量を吟味　　　　　　　　　　　　　最終的な投与方法決定</a:t>
          </a:r>
          <a:endParaRPr kumimoji="1" lang="ja-JP" altLang="en-US" sz="1900" kern="1200" dirty="0"/>
        </a:p>
      </dsp:txBody>
      <dsp:txXfrm>
        <a:off x="117339" y="3856257"/>
        <a:ext cx="7994920" cy="8005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700692-906D-4FED-8E13-878AB3D6621F}">
      <dsp:nvSpPr>
        <dsp:cNvPr id="0" name=""/>
        <dsp:cNvSpPr/>
      </dsp:nvSpPr>
      <dsp:spPr>
        <a:xfrm>
          <a:off x="3440" y="463559"/>
          <a:ext cx="2002687" cy="801074"/>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020" tIns="52007" rIns="52007" bIns="52007" numCol="1" spcCol="1270" anchor="ctr" anchorCtr="0">
          <a:noAutofit/>
        </a:bodyPr>
        <a:lstStyle/>
        <a:p>
          <a:pPr lvl="0" algn="ctr" defTabSz="1733550">
            <a:lnSpc>
              <a:spcPct val="90000"/>
            </a:lnSpc>
            <a:spcBef>
              <a:spcPct val="0"/>
            </a:spcBef>
            <a:spcAft>
              <a:spcPct val="35000"/>
            </a:spcAft>
          </a:pPr>
          <a:r>
            <a:rPr kumimoji="1" lang="ja-JP" altLang="en-US" sz="3900" kern="1200" dirty="0" smtClean="0"/>
            <a:t>視診</a:t>
          </a:r>
          <a:endParaRPr kumimoji="1" lang="ja-JP" altLang="en-US" sz="3900" kern="1200" dirty="0"/>
        </a:p>
      </dsp:txBody>
      <dsp:txXfrm>
        <a:off x="403977" y="463559"/>
        <a:ext cx="1201613" cy="801074"/>
      </dsp:txXfrm>
    </dsp:sp>
    <dsp:sp modelId="{346DBE50-4D53-4AC6-9242-F4C87136BCF5}">
      <dsp:nvSpPr>
        <dsp:cNvPr id="0" name=""/>
        <dsp:cNvSpPr/>
      </dsp:nvSpPr>
      <dsp:spPr>
        <a:xfrm>
          <a:off x="1805859" y="463559"/>
          <a:ext cx="2002687" cy="801074"/>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020" tIns="52007" rIns="52007" bIns="52007" numCol="1" spcCol="1270" anchor="ctr" anchorCtr="0">
          <a:noAutofit/>
        </a:bodyPr>
        <a:lstStyle/>
        <a:p>
          <a:pPr lvl="0" algn="ctr" defTabSz="1733550">
            <a:lnSpc>
              <a:spcPct val="90000"/>
            </a:lnSpc>
            <a:spcBef>
              <a:spcPct val="0"/>
            </a:spcBef>
            <a:spcAft>
              <a:spcPct val="35000"/>
            </a:spcAft>
          </a:pPr>
          <a:r>
            <a:rPr kumimoji="1" lang="ja-JP" altLang="en-US" sz="3900" kern="1200" dirty="0" smtClean="0"/>
            <a:t>聴診</a:t>
          </a:r>
          <a:endParaRPr kumimoji="1" lang="ja-JP" altLang="en-US" sz="3900" kern="1200" dirty="0"/>
        </a:p>
      </dsp:txBody>
      <dsp:txXfrm>
        <a:off x="2206396" y="463559"/>
        <a:ext cx="1201613" cy="801074"/>
      </dsp:txXfrm>
    </dsp:sp>
    <dsp:sp modelId="{95D5D457-1691-4967-8100-001EA93A7AB6}">
      <dsp:nvSpPr>
        <dsp:cNvPr id="0" name=""/>
        <dsp:cNvSpPr/>
      </dsp:nvSpPr>
      <dsp:spPr>
        <a:xfrm>
          <a:off x="3608277" y="463559"/>
          <a:ext cx="2002687" cy="801074"/>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020" tIns="52007" rIns="52007" bIns="52007" numCol="1" spcCol="1270" anchor="ctr" anchorCtr="0">
          <a:noAutofit/>
        </a:bodyPr>
        <a:lstStyle/>
        <a:p>
          <a:pPr lvl="0" algn="ctr" defTabSz="1733550">
            <a:lnSpc>
              <a:spcPct val="90000"/>
            </a:lnSpc>
            <a:spcBef>
              <a:spcPct val="0"/>
            </a:spcBef>
            <a:spcAft>
              <a:spcPct val="35000"/>
            </a:spcAft>
          </a:pPr>
          <a:r>
            <a:rPr kumimoji="1" lang="ja-JP" altLang="en-US" sz="3900" kern="1200" dirty="0" smtClean="0"/>
            <a:t>打診</a:t>
          </a:r>
          <a:endParaRPr kumimoji="1" lang="ja-JP" altLang="en-US" sz="3900" kern="1200" dirty="0"/>
        </a:p>
      </dsp:txBody>
      <dsp:txXfrm>
        <a:off x="4008814" y="463559"/>
        <a:ext cx="1201613" cy="801074"/>
      </dsp:txXfrm>
    </dsp:sp>
    <dsp:sp modelId="{CCAC4B19-F954-453B-99BB-B6B9B497D7BD}">
      <dsp:nvSpPr>
        <dsp:cNvPr id="0" name=""/>
        <dsp:cNvSpPr/>
      </dsp:nvSpPr>
      <dsp:spPr>
        <a:xfrm>
          <a:off x="5410696" y="463559"/>
          <a:ext cx="2002687" cy="801074"/>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020" tIns="52007" rIns="52007" bIns="52007" numCol="1" spcCol="1270" anchor="ctr" anchorCtr="0">
          <a:noAutofit/>
        </a:bodyPr>
        <a:lstStyle/>
        <a:p>
          <a:pPr lvl="0" algn="ctr" defTabSz="1733550">
            <a:lnSpc>
              <a:spcPct val="90000"/>
            </a:lnSpc>
            <a:spcBef>
              <a:spcPct val="0"/>
            </a:spcBef>
            <a:spcAft>
              <a:spcPct val="35000"/>
            </a:spcAft>
          </a:pPr>
          <a:r>
            <a:rPr kumimoji="1" lang="ja-JP" altLang="en-US" sz="3900" kern="1200" dirty="0" smtClean="0"/>
            <a:t>触診</a:t>
          </a:r>
          <a:endParaRPr kumimoji="1" lang="ja-JP" altLang="en-US" sz="3900" kern="1200" dirty="0"/>
        </a:p>
      </dsp:txBody>
      <dsp:txXfrm>
        <a:off x="5811233" y="463559"/>
        <a:ext cx="1201613" cy="801074"/>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60F710B5-99A2-4547-BC4D-09E0B6322F85}" type="datetimeFigureOut">
              <a:rPr kumimoji="1" lang="ja-JP" altLang="en-US" smtClean="0"/>
              <a:pPr/>
              <a:t>2010/12/11</a:t>
            </a:fld>
            <a:endParaRPr kumimoji="1" lang="ja-JP" altLang="en-US"/>
          </a:p>
        </p:txBody>
      </p:sp>
      <p:sp>
        <p:nvSpPr>
          <p:cNvPr id="4" name="スライド イメージ プレースホルダ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724202"/>
            <a:ext cx="5486400" cy="447556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602D1EB7-BB0A-4ACC-B66B-910C8C4048B2}" type="slidenum">
              <a:rPr kumimoji="1" lang="ja-JP" altLang="en-US" smtClean="0"/>
              <a:pPr/>
              <a:t>‹#›</a:t>
            </a:fld>
            <a:endParaRPr kumimoji="1" lang="ja-JP" altLang="en-US"/>
          </a:p>
        </p:txBody>
      </p:sp>
    </p:spTree>
    <p:extLst>
      <p:ext uri="{BB962C8B-B14F-4D97-AF65-F5344CB8AC3E}">
        <p14:creationId xmlns:p14="http://schemas.microsoft.com/office/powerpoint/2010/main" val="24208690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smtClean="0"/>
          </a:p>
        </p:txBody>
      </p:sp>
      <p:sp>
        <p:nvSpPr>
          <p:cNvPr id="4" name="スライド番号プレースホルダ 3"/>
          <p:cNvSpPr>
            <a:spLocks noGrp="1"/>
          </p:cNvSpPr>
          <p:nvPr>
            <p:ph type="sldNum" sz="quarter" idx="10"/>
          </p:nvPr>
        </p:nvSpPr>
        <p:spPr/>
        <p:txBody>
          <a:bodyPr/>
          <a:lstStyle/>
          <a:p>
            <a:fld id="{BD3D4290-B16C-46A8-B559-CEB2021B9D97}"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BD3D4290-B16C-46A8-B559-CEB2021B9D97}" type="slidenum">
              <a:rPr kumimoji="1" lang="ja-JP" altLang="en-US" smtClean="0"/>
              <a:pPr/>
              <a:t>5</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BD3D4290-B16C-46A8-B559-CEB2021B9D97}" type="slidenum">
              <a:rPr kumimoji="1" lang="ja-JP" altLang="en-US" smtClean="0"/>
              <a:pPr/>
              <a:t>6</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BD3D4290-B16C-46A8-B559-CEB2021B9D97}" type="slidenum">
              <a:rPr kumimoji="1" lang="ja-JP" altLang="en-US" smtClean="0"/>
              <a:pPr/>
              <a:t>8</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fld id="{BD3D4290-B16C-46A8-B559-CEB2021B9D97}" type="slidenum">
              <a:rPr kumimoji="1" lang="ja-JP" altLang="en-US" smtClean="0"/>
              <a:pPr/>
              <a:t>9</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BD3D4290-B16C-46A8-B559-CEB2021B9D97}" type="slidenum">
              <a:rPr kumimoji="1" lang="ja-JP" altLang="en-US" smtClean="0"/>
              <a:pPr/>
              <a:t>10</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fld id="{BD3D4290-B16C-46A8-B559-CEB2021B9D97}" type="slidenum">
              <a:rPr kumimoji="1" lang="ja-JP" altLang="en-US" smtClean="0"/>
              <a:pPr/>
              <a:t>11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 27"/>
          <p:cNvSpPr>
            <a:spLocks noGrp="1"/>
          </p:cNvSpPr>
          <p:nvPr>
            <p:ph type="dt" sz="half" idx="10"/>
          </p:nvPr>
        </p:nvSpPr>
        <p:spPr bwMode="auto">
          <a:xfrm rot="5400000">
            <a:off x="7764621" y="1174097"/>
            <a:ext cx="2286000" cy="381000"/>
          </a:xfrm>
        </p:spPr>
        <p:txBody>
          <a:bodyPr/>
          <a:lstStyle/>
          <a:p>
            <a:fld id="{DFE92CC5-4B21-4354-85BD-A70F544FBEFF}" type="datetimeFigureOut">
              <a:rPr kumimoji="1" lang="ja-JP" altLang="en-US" smtClean="0"/>
              <a:pPr/>
              <a:t>2010/12/11</a:t>
            </a:fld>
            <a:endParaRPr kumimoji="1" lang="ja-JP" altLang="en-US"/>
          </a:p>
        </p:txBody>
      </p:sp>
      <p:sp>
        <p:nvSpPr>
          <p:cNvPr id="17" name="フッター プレースホルダ 16"/>
          <p:cNvSpPr>
            <a:spLocks noGrp="1"/>
          </p:cNvSpPr>
          <p:nvPr>
            <p:ph type="ftr" sz="quarter" idx="11"/>
          </p:nvPr>
        </p:nvSpPr>
        <p:spPr bwMode="auto">
          <a:xfrm rot="5400000">
            <a:off x="7077269" y="4181669"/>
            <a:ext cx="3657600" cy="384048"/>
          </a:xfrm>
        </p:spPr>
        <p:txBody>
          <a:bodyPr/>
          <a:lstStyle/>
          <a:p>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 28"/>
          <p:cNvSpPr>
            <a:spLocks noGrp="1"/>
          </p:cNvSpPr>
          <p:nvPr>
            <p:ph type="sldNum" sz="quarter" idx="12"/>
          </p:nvPr>
        </p:nvSpPr>
        <p:spPr bwMode="auto">
          <a:xfrm>
            <a:off x="1325544" y="4928702"/>
            <a:ext cx="609600" cy="517524"/>
          </a:xfrm>
        </p:spPr>
        <p:txBody>
          <a:bodyPr/>
          <a:lstStyle/>
          <a:p>
            <a:fld id="{89254D57-18FB-4331-866B-CA5CC1F7B00E}"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DFE92CC5-4B21-4354-85BD-A70F544FBEFF}" type="datetimeFigureOut">
              <a:rPr kumimoji="1" lang="ja-JP" altLang="en-US" smtClean="0"/>
              <a:pPr/>
              <a:t>2010/12/11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9254D57-18FB-4331-866B-CA5CC1F7B00E}" type="slidenum">
              <a:rPr kumimoji="1" lang="ja-JP" altLang="en-US" smtClean="0"/>
              <a:pPr/>
              <a:t>‹#›</a:t>
            </a:fld>
            <a:endParaRPr kumimoji="1" lang="ja-JP" alt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マスター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DFE92CC5-4B21-4354-85BD-A70F544FBEFF}" type="datetimeFigureOut">
              <a:rPr kumimoji="1" lang="ja-JP" altLang="en-US" smtClean="0"/>
              <a:pPr/>
              <a:t>2010/12/11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9254D57-18FB-4331-866B-CA5CC1F7B00E}" type="slidenum">
              <a:rPr kumimoji="1" lang="ja-JP" altLang="en-US" smtClean="0"/>
              <a:pPr/>
              <a:t>‹#›</a:t>
            </a:fld>
            <a:endParaRPr kumimoji="1" lang="ja-JP" alt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8" name="コンテンツ プレースホルダ 7"/>
          <p:cNvSpPr>
            <a:spLocks noGrp="1"/>
          </p:cNvSpPr>
          <p:nvPr>
            <p:ph sz="quarter" idx="1"/>
          </p:nvPr>
        </p:nvSpPr>
        <p:spPr>
          <a:xfrm>
            <a:off x="457200" y="1600200"/>
            <a:ext cx="7467600" cy="4873752"/>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4"/>
          </p:nvPr>
        </p:nvSpPr>
        <p:spPr/>
        <p:txBody>
          <a:bodyPr rtlCol="0"/>
          <a:lstStyle/>
          <a:p>
            <a:fld id="{DFE92CC5-4B21-4354-85BD-A70F544FBEFF}" type="datetimeFigureOut">
              <a:rPr kumimoji="1" lang="ja-JP" altLang="en-US" smtClean="0"/>
              <a:pPr/>
              <a:t>2010/12/11</a:t>
            </a:fld>
            <a:endParaRPr kumimoji="1" lang="ja-JP" altLang="en-US"/>
          </a:p>
        </p:txBody>
      </p:sp>
      <p:sp>
        <p:nvSpPr>
          <p:cNvPr id="9" name="スライド番号プレースホルダ 8"/>
          <p:cNvSpPr>
            <a:spLocks noGrp="1"/>
          </p:cNvSpPr>
          <p:nvPr>
            <p:ph type="sldNum" sz="quarter" idx="15"/>
          </p:nvPr>
        </p:nvSpPr>
        <p:spPr/>
        <p:txBody>
          <a:bodyPr rtlCol="0"/>
          <a:lstStyle/>
          <a:p>
            <a:fld id="{89254D57-18FB-4331-866B-CA5CC1F7B00E}" type="slidenum">
              <a:rPr kumimoji="1" lang="ja-JP" altLang="en-US" smtClean="0"/>
              <a:pPr/>
              <a:t>‹#›</a:t>
            </a:fld>
            <a:endParaRPr kumimoji="1" lang="ja-JP" altLang="en-US"/>
          </a:p>
        </p:txBody>
      </p:sp>
      <p:sp>
        <p:nvSpPr>
          <p:cNvPr id="10" name="フッター プレースホルダ 9"/>
          <p:cNvSpPr>
            <a:spLocks noGrp="1"/>
          </p:cNvSpPr>
          <p:nvPr>
            <p:ph type="ftr" sz="quarter" idx="16"/>
          </p:nvPr>
        </p:nvSpPr>
        <p:spPr/>
        <p:txBody>
          <a:bodyPr rtlCol="0"/>
          <a:lstStyle/>
          <a:p>
            <a:endParaRPr kumimoji="1" lang="ja-JP" alt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マスター タイトルの書式設定</a:t>
            </a:r>
            <a:endParaRPr kumimoji="0" lang="en-US"/>
          </a:p>
        </p:txBody>
      </p:sp>
      <p:sp>
        <p:nvSpPr>
          <p:cNvPr id="3" name="テキスト プレースホル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 3"/>
          <p:cNvSpPr>
            <a:spLocks noGrp="1"/>
          </p:cNvSpPr>
          <p:nvPr>
            <p:ph type="dt" sz="half" idx="10"/>
          </p:nvPr>
        </p:nvSpPr>
        <p:spPr bwMode="auto">
          <a:xfrm rot="5400000">
            <a:off x="7763256" y="1170432"/>
            <a:ext cx="2286000" cy="381000"/>
          </a:xfrm>
        </p:spPr>
        <p:txBody>
          <a:bodyPr/>
          <a:lstStyle/>
          <a:p>
            <a:fld id="{DFE92CC5-4B21-4354-85BD-A70F544FBEFF}" type="datetimeFigureOut">
              <a:rPr kumimoji="1" lang="ja-JP" altLang="en-US" smtClean="0"/>
              <a:pPr/>
              <a:t>2010/12/11</a:t>
            </a:fld>
            <a:endParaRPr kumimoji="1" lang="ja-JP" altLang="en-US"/>
          </a:p>
        </p:txBody>
      </p:sp>
      <p:sp>
        <p:nvSpPr>
          <p:cNvPr id="5" name="フッター プレースホルダ 4"/>
          <p:cNvSpPr>
            <a:spLocks noGrp="1"/>
          </p:cNvSpPr>
          <p:nvPr>
            <p:ph type="ftr" sz="quarter" idx="11"/>
          </p:nvPr>
        </p:nvSpPr>
        <p:spPr bwMode="auto">
          <a:xfrm rot="5400000">
            <a:off x="7077456" y="4178808"/>
            <a:ext cx="3657600" cy="384048"/>
          </a:xfrm>
        </p:spPr>
        <p:txBody>
          <a:bodyPr/>
          <a:lstStyle/>
          <a:p>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 5"/>
          <p:cNvSpPr>
            <a:spLocks noGrp="1"/>
          </p:cNvSpPr>
          <p:nvPr>
            <p:ph type="sldNum" sz="quarter" idx="12"/>
          </p:nvPr>
        </p:nvSpPr>
        <p:spPr bwMode="auto">
          <a:xfrm>
            <a:off x="1340616" y="4928702"/>
            <a:ext cx="609600" cy="517524"/>
          </a:xfrm>
        </p:spPr>
        <p:txBody>
          <a:bodyPr/>
          <a:lstStyle/>
          <a:p>
            <a:fld id="{89254D57-18FB-4331-866B-CA5CC1F7B00E}" type="slidenum">
              <a:rPr kumimoji="1" lang="ja-JP" altLang="en-US" smtClean="0"/>
              <a:pPr/>
              <a:t>‹#›</a:t>
            </a:fld>
            <a:endParaRPr kumimoji="1" lang="ja-JP" alt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5" name="日付プレースホルダ 4"/>
          <p:cNvSpPr>
            <a:spLocks noGrp="1"/>
          </p:cNvSpPr>
          <p:nvPr>
            <p:ph type="dt" sz="half" idx="10"/>
          </p:nvPr>
        </p:nvSpPr>
        <p:spPr/>
        <p:txBody>
          <a:bodyPr/>
          <a:lstStyle/>
          <a:p>
            <a:fld id="{DFE92CC5-4B21-4354-85BD-A70F544FBEFF}" type="datetimeFigureOut">
              <a:rPr kumimoji="1" lang="ja-JP" altLang="en-US" smtClean="0"/>
              <a:pPr/>
              <a:t>2010/12/11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9254D57-18FB-4331-866B-CA5CC1F7B00E}" type="slidenum">
              <a:rPr kumimoji="1" lang="ja-JP" altLang="en-US" smtClean="0"/>
              <a:pPr/>
              <a:t>‹#›</a:t>
            </a:fld>
            <a:endParaRPr kumimoji="1" lang="ja-JP" altLang="en-US"/>
          </a:p>
        </p:txBody>
      </p:sp>
      <p:sp>
        <p:nvSpPr>
          <p:cNvPr id="9" name="コンテンツ プレースホルダ 8"/>
          <p:cNvSpPr>
            <a:spLocks noGrp="1"/>
          </p:cNvSpPr>
          <p:nvPr>
            <p:ph sz="quarter" idx="1"/>
          </p:nvPr>
        </p:nvSpPr>
        <p:spPr>
          <a:xfrm>
            <a:off x="457200"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270248"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マスター タイトルの書式設定</a:t>
            </a:r>
            <a:endParaRPr kumimoji="0" lang="en-US"/>
          </a:p>
        </p:txBody>
      </p:sp>
      <p:sp>
        <p:nvSpPr>
          <p:cNvPr id="7" name="日付プレースホルダ 6"/>
          <p:cNvSpPr>
            <a:spLocks noGrp="1"/>
          </p:cNvSpPr>
          <p:nvPr>
            <p:ph type="dt" sz="half" idx="10"/>
          </p:nvPr>
        </p:nvSpPr>
        <p:spPr/>
        <p:txBody>
          <a:bodyPr/>
          <a:lstStyle/>
          <a:p>
            <a:fld id="{DFE92CC5-4B21-4354-85BD-A70F544FBEFF}" type="datetimeFigureOut">
              <a:rPr kumimoji="1" lang="ja-JP" altLang="en-US" smtClean="0"/>
              <a:pPr/>
              <a:t>2010/12/11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89254D57-18FB-4331-866B-CA5CC1F7B00E}" type="slidenum">
              <a:rPr kumimoji="1" lang="ja-JP" altLang="en-US" smtClean="0"/>
              <a:pPr/>
              <a:t>‹#›</a:t>
            </a:fld>
            <a:endParaRPr kumimoji="1" lang="ja-JP" altLang="en-US"/>
          </a:p>
        </p:txBody>
      </p:sp>
      <p:sp>
        <p:nvSpPr>
          <p:cNvPr id="11" name="コンテンツ プレースホルダ 10"/>
          <p:cNvSpPr>
            <a:spLocks noGrp="1"/>
          </p:cNvSpPr>
          <p:nvPr>
            <p:ph sz="quarter" idx="2"/>
          </p:nvPr>
        </p:nvSpPr>
        <p:spPr>
          <a:xfrm>
            <a:off x="457200"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371975"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
        <p:nvSpPr>
          <p:cNvPr id="14" name="テキスト プレースホル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6" name="日付プレースホルダ 5"/>
          <p:cNvSpPr>
            <a:spLocks noGrp="1"/>
          </p:cNvSpPr>
          <p:nvPr>
            <p:ph type="dt" sz="half" idx="10"/>
          </p:nvPr>
        </p:nvSpPr>
        <p:spPr/>
        <p:txBody>
          <a:bodyPr rtlCol="0"/>
          <a:lstStyle/>
          <a:p>
            <a:fld id="{DFE92CC5-4B21-4354-85BD-A70F544FBEFF}" type="datetimeFigureOut">
              <a:rPr kumimoji="1" lang="ja-JP" altLang="en-US" smtClean="0"/>
              <a:pPr/>
              <a:t>2010/12/11</a:t>
            </a:fld>
            <a:endParaRPr kumimoji="1" lang="ja-JP" altLang="en-US"/>
          </a:p>
        </p:txBody>
      </p:sp>
      <p:sp>
        <p:nvSpPr>
          <p:cNvPr id="7" name="スライド番号プレースホルダ 6"/>
          <p:cNvSpPr>
            <a:spLocks noGrp="1"/>
          </p:cNvSpPr>
          <p:nvPr>
            <p:ph type="sldNum" sz="quarter" idx="11"/>
          </p:nvPr>
        </p:nvSpPr>
        <p:spPr/>
        <p:txBody>
          <a:bodyPr rtlCol="0"/>
          <a:lstStyle/>
          <a:p>
            <a:fld id="{89254D57-18FB-4331-866B-CA5CC1F7B00E}" type="slidenum">
              <a:rPr kumimoji="1" lang="ja-JP" altLang="en-US" smtClean="0"/>
              <a:pPr/>
              <a:t>‹#›</a:t>
            </a:fld>
            <a:endParaRPr kumimoji="1" lang="ja-JP" altLang="en-US"/>
          </a:p>
        </p:txBody>
      </p:sp>
      <p:sp>
        <p:nvSpPr>
          <p:cNvPr id="8" name="フッター プレースホルダ 7"/>
          <p:cNvSpPr>
            <a:spLocks noGrp="1"/>
          </p:cNvSpPr>
          <p:nvPr>
            <p:ph type="ftr" sz="quarter" idx="12"/>
          </p:nvPr>
        </p:nvSpPr>
        <p:spPr/>
        <p:txBody>
          <a:bodyPr rtlCol="0"/>
          <a:lstStyle/>
          <a:p>
            <a:endParaRPr kumimoji="1" lang="ja-JP" alt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FE92CC5-4B21-4354-85BD-A70F544FBEFF}" type="datetimeFigureOut">
              <a:rPr kumimoji="1" lang="ja-JP" altLang="en-US" smtClean="0"/>
              <a:pPr/>
              <a:t>2010/12/11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89254D57-18FB-4331-866B-CA5CC1F7B00E}" type="slidenum">
              <a:rPr kumimoji="1" lang="ja-JP" altLang="en-US" smtClean="0"/>
              <a:pPr/>
              <a:t>‹#›</a:t>
            </a:fld>
            <a:endParaRPr kumimoji="1" lang="ja-JP" alt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マスター タイトルの書式設定</a:t>
            </a:r>
            <a:endParaRPr kumimoji="0" lang="en-US"/>
          </a:p>
        </p:txBody>
      </p:sp>
      <p:sp>
        <p:nvSpPr>
          <p:cNvPr id="3" name="テキスト プレースホル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 17"/>
          <p:cNvSpPr>
            <a:spLocks noGrp="1"/>
          </p:cNvSpPr>
          <p:nvPr>
            <p:ph sz="quarter" idx="1"/>
          </p:nvPr>
        </p:nvSpPr>
        <p:spPr>
          <a:xfrm>
            <a:off x="304800" y="274320"/>
            <a:ext cx="5638800" cy="6327648"/>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 20"/>
          <p:cNvSpPr>
            <a:spLocks noGrp="1"/>
          </p:cNvSpPr>
          <p:nvPr>
            <p:ph type="dt" sz="half" idx="14"/>
          </p:nvPr>
        </p:nvSpPr>
        <p:spPr/>
        <p:txBody>
          <a:bodyPr rtlCol="0"/>
          <a:lstStyle/>
          <a:p>
            <a:fld id="{DFE92CC5-4B21-4354-85BD-A70F544FBEFF}" type="datetimeFigureOut">
              <a:rPr kumimoji="1" lang="ja-JP" altLang="en-US" smtClean="0"/>
              <a:pPr/>
              <a:t>2010/12/11</a:t>
            </a:fld>
            <a:endParaRPr kumimoji="1" lang="ja-JP" altLang="en-US"/>
          </a:p>
        </p:txBody>
      </p:sp>
      <p:sp>
        <p:nvSpPr>
          <p:cNvPr id="22" name="スライド番号プレースホルダ 21"/>
          <p:cNvSpPr>
            <a:spLocks noGrp="1"/>
          </p:cNvSpPr>
          <p:nvPr>
            <p:ph type="sldNum" sz="quarter" idx="15"/>
          </p:nvPr>
        </p:nvSpPr>
        <p:spPr/>
        <p:txBody>
          <a:bodyPr rtlCol="0"/>
          <a:lstStyle/>
          <a:p>
            <a:fld id="{89254D57-18FB-4331-866B-CA5CC1F7B00E}" type="slidenum">
              <a:rPr kumimoji="1" lang="ja-JP" altLang="en-US" smtClean="0"/>
              <a:pPr/>
              <a:t>‹#›</a:t>
            </a:fld>
            <a:endParaRPr kumimoji="1" lang="ja-JP" altLang="en-US"/>
          </a:p>
        </p:txBody>
      </p:sp>
      <p:sp>
        <p:nvSpPr>
          <p:cNvPr id="23" name="フッター プレースホルダ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マスター タイトルの書式設定</a:t>
            </a:r>
            <a:endParaRPr kumimoji="0" lang="en-US"/>
          </a:p>
        </p:txBody>
      </p:sp>
      <p:sp>
        <p:nvSpPr>
          <p:cNvPr id="3" name="図プレースホル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 16"/>
          <p:cNvSpPr>
            <a:spLocks noGrp="1"/>
          </p:cNvSpPr>
          <p:nvPr>
            <p:ph type="dt" sz="half" idx="10"/>
          </p:nvPr>
        </p:nvSpPr>
        <p:spPr/>
        <p:txBody>
          <a:bodyPr rtlCol="0"/>
          <a:lstStyle/>
          <a:p>
            <a:fld id="{DFE92CC5-4B21-4354-85BD-A70F544FBEFF}" type="datetimeFigureOut">
              <a:rPr kumimoji="1" lang="ja-JP" altLang="en-US" smtClean="0"/>
              <a:pPr/>
              <a:t>2010/12/11</a:t>
            </a:fld>
            <a:endParaRPr kumimoji="1" lang="ja-JP" altLang="en-US"/>
          </a:p>
        </p:txBody>
      </p:sp>
      <p:sp>
        <p:nvSpPr>
          <p:cNvPr id="18" name="スライド番号プレースホルダ 17"/>
          <p:cNvSpPr>
            <a:spLocks noGrp="1"/>
          </p:cNvSpPr>
          <p:nvPr>
            <p:ph type="sldNum" sz="quarter" idx="11"/>
          </p:nvPr>
        </p:nvSpPr>
        <p:spPr/>
        <p:txBody>
          <a:bodyPr rtlCol="0"/>
          <a:lstStyle/>
          <a:p>
            <a:fld id="{89254D57-18FB-4331-866B-CA5CC1F7B00E}" type="slidenum">
              <a:rPr kumimoji="1" lang="ja-JP" altLang="en-US" smtClean="0"/>
              <a:pPr/>
              <a:t>‹#›</a:t>
            </a:fld>
            <a:endParaRPr kumimoji="1" lang="ja-JP" altLang="en-US"/>
          </a:p>
        </p:txBody>
      </p:sp>
      <p:sp>
        <p:nvSpPr>
          <p:cNvPr id="21" name="フッター プレースホルダ 20"/>
          <p:cNvSpPr>
            <a:spLocks noGrp="1"/>
          </p:cNvSpPr>
          <p:nvPr>
            <p:ph type="ftr" sz="quarter" idx="12"/>
          </p:nvPr>
        </p:nvSpPr>
        <p:spPr/>
        <p:txBody>
          <a:bodyPr rtlCol="0"/>
          <a:lstStyle/>
          <a:p>
            <a:endParaRPr kumimoji="1" lang="ja-JP" alt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FE92CC5-4B21-4354-85BD-A70F544FBEFF}" type="datetimeFigureOut">
              <a:rPr kumimoji="1" lang="ja-JP" altLang="en-US" smtClean="0"/>
              <a:pPr/>
              <a:t>2010/12/11</a:t>
            </a:fld>
            <a:endParaRPr kumimoji="1" lang="ja-JP" altLang="en-US"/>
          </a:p>
        </p:txBody>
      </p:sp>
      <p:sp>
        <p:nvSpPr>
          <p:cNvPr id="3" name="フッター プレースホル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9254D57-18FB-4331-866B-CA5CC1F7B00E}"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 Id="rId5" Type="http://schemas.openxmlformats.org/officeDocument/2006/relationships/image" Target="../media/image9.jpeg"/><Relationship Id="rId4" Type="http://schemas.openxmlformats.org/officeDocument/2006/relationships/image" Target="../media/image8.jpeg"/></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339752" y="2924944"/>
            <a:ext cx="6408712" cy="1894362"/>
          </a:xfrm>
        </p:spPr>
        <p:txBody>
          <a:bodyPr>
            <a:noAutofit/>
          </a:bodyPr>
          <a:lstStyle/>
          <a:p>
            <a:r>
              <a:rPr kumimoji="1" lang="ja-JP" altLang="en-US" sz="4400" dirty="0" smtClean="0"/>
              <a:t>西洋医学と中医学の違い</a:t>
            </a:r>
            <a:r>
              <a:rPr kumimoji="1" lang="en-US" altLang="ja-JP" sz="4400" dirty="0" smtClean="0"/>
              <a:t/>
            </a:r>
            <a:br>
              <a:rPr kumimoji="1" lang="en-US" altLang="ja-JP" sz="4400" dirty="0" smtClean="0"/>
            </a:br>
            <a:r>
              <a:rPr kumimoji="1" lang="ja-JP" altLang="en-US" sz="4400" dirty="0" smtClean="0"/>
              <a:t>（特に診察面）</a:t>
            </a:r>
            <a:endParaRPr kumimoji="1" lang="ja-JP" altLang="en-US" sz="4400" dirty="0"/>
          </a:p>
        </p:txBody>
      </p:sp>
      <p:sp>
        <p:nvSpPr>
          <p:cNvPr id="3" name="サブタイトル 2"/>
          <p:cNvSpPr>
            <a:spLocks noGrp="1"/>
          </p:cNvSpPr>
          <p:nvPr>
            <p:ph type="subTitle" idx="1"/>
          </p:nvPr>
        </p:nvSpPr>
        <p:spPr/>
        <p:txBody>
          <a:bodyPr>
            <a:normAutofit/>
          </a:bodyPr>
          <a:lstStyle/>
          <a:p>
            <a:r>
              <a:rPr kumimoji="1" lang="ja-JP" altLang="en-US" sz="2400" dirty="0" smtClean="0"/>
              <a:t>佐賀大学医学部漢方研究会</a:t>
            </a:r>
            <a:endParaRPr kumimoji="1" lang="en-US" altLang="ja-JP" sz="2400" dirty="0" smtClean="0"/>
          </a:p>
          <a:p>
            <a:r>
              <a:rPr lang="ja-JP" altLang="en-US" sz="2400" dirty="0" smtClean="0"/>
              <a:t>中岡</a:t>
            </a:r>
            <a:r>
              <a:rPr lang="ja-JP" altLang="en-US" sz="2400" dirty="0"/>
              <a:t>賢治朗　</a:t>
            </a:r>
            <a:r>
              <a:rPr lang="ja-JP" altLang="en-US" sz="2400" dirty="0" smtClean="0"/>
              <a:t>井樋有紗</a:t>
            </a:r>
            <a:endParaRPr lang="en-US" altLang="ja-JP" sz="2400" dirty="0" smtClean="0"/>
          </a:p>
          <a:p>
            <a:r>
              <a:rPr lang="ja-JP" altLang="en-US" sz="2400" dirty="0" smtClean="0"/>
              <a:t>吉田紀子　</a:t>
            </a:r>
            <a:endParaRPr lang="en-US" altLang="ja-JP" sz="2400" dirty="0" smtClean="0"/>
          </a:p>
          <a:p>
            <a:endParaRPr kumimoji="1" lang="ja-JP" altLang="en-US" sz="2400"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治療法の違い</a:t>
            </a:r>
            <a:endParaRPr kumimoji="1" lang="ja-JP" altLang="en-US" dirty="0"/>
          </a:p>
        </p:txBody>
      </p:sp>
      <p:sp>
        <p:nvSpPr>
          <p:cNvPr id="3" name="コンテンツ プレースホルダ 2"/>
          <p:cNvSpPr>
            <a:spLocks noGrp="1"/>
          </p:cNvSpPr>
          <p:nvPr>
            <p:ph sz="quarter" idx="1"/>
          </p:nvPr>
        </p:nvSpPr>
        <p:spPr/>
        <p:txBody>
          <a:bodyPr>
            <a:normAutofit/>
          </a:bodyPr>
          <a:lstStyle/>
          <a:p>
            <a:r>
              <a:rPr kumimoji="1" lang="ja-JP" altLang="en-US" sz="3600" dirty="0" smtClean="0"/>
              <a:t>西洋医学</a:t>
            </a:r>
            <a:endParaRPr kumimoji="1" lang="en-US" altLang="ja-JP" sz="3600" dirty="0" smtClean="0"/>
          </a:p>
          <a:p>
            <a:pPr lvl="1"/>
            <a:r>
              <a:rPr lang="ja-JP" altLang="en-US" sz="3200" dirty="0" smtClean="0"/>
              <a:t>同病同治　異病異治</a:t>
            </a:r>
            <a:endParaRPr lang="en-US" altLang="ja-JP" sz="3200" dirty="0" smtClean="0"/>
          </a:p>
          <a:p>
            <a:pPr lvl="2"/>
            <a:r>
              <a:rPr lang="ja-JP" altLang="en-US" sz="2800" dirty="0" smtClean="0"/>
              <a:t>治療ガイドラインを順守</a:t>
            </a:r>
            <a:endParaRPr lang="en-US" altLang="ja-JP" sz="2800" dirty="0" smtClean="0"/>
          </a:p>
          <a:p>
            <a:pPr lvl="1"/>
            <a:endParaRPr lang="en-US" altLang="ja-JP" sz="3200" dirty="0" smtClean="0"/>
          </a:p>
          <a:p>
            <a:r>
              <a:rPr kumimoji="1" lang="ja-JP" altLang="en-US" sz="3600" dirty="0" smtClean="0"/>
              <a:t>中医学</a:t>
            </a:r>
            <a:endParaRPr kumimoji="1" lang="en-US" altLang="ja-JP" sz="3600" dirty="0" smtClean="0"/>
          </a:p>
          <a:p>
            <a:pPr lvl="1"/>
            <a:r>
              <a:rPr lang="ja-JP" altLang="en-US" sz="3200" dirty="0" smtClean="0"/>
              <a:t>同病異治　異病同治</a:t>
            </a:r>
            <a:endParaRPr kumimoji="1" lang="ja-JP" altLang="en-US" sz="3200" dirty="0"/>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中医学的な治療</a:t>
            </a:r>
            <a:endParaRPr kumimoji="1" lang="ja-JP" altLang="en-US" dirty="0"/>
          </a:p>
        </p:txBody>
      </p:sp>
      <p:graphicFrame>
        <p:nvGraphicFramePr>
          <p:cNvPr id="4" name="コンテンツ プレースホルダ 3"/>
          <p:cNvGraphicFramePr>
            <a:graphicFrameLocks noGrp="1"/>
          </p:cNvGraphicFramePr>
          <p:nvPr>
            <p:ph sz="quarter" idx="1"/>
          </p:nvPr>
        </p:nvGraphicFramePr>
        <p:xfrm>
          <a:off x="457200" y="1600200"/>
          <a:ext cx="8229600" cy="4686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各論</a:t>
            </a:r>
            <a:endParaRPr kumimoji="1" lang="ja-JP" altLang="en-US" dirty="0"/>
          </a:p>
        </p:txBody>
      </p:sp>
      <p:sp>
        <p:nvSpPr>
          <p:cNvPr id="5" name="コンテンツ プレースホルダ 4"/>
          <p:cNvSpPr>
            <a:spLocks noGrp="1"/>
          </p:cNvSpPr>
          <p:nvPr>
            <p:ph sz="quarter" idx="1"/>
          </p:nvPr>
        </p:nvSpPr>
        <p:spPr/>
        <p:txBody>
          <a:bodyPr/>
          <a:lstStyle/>
          <a:p>
            <a:r>
              <a:rPr lang="ja-JP" altLang="en-US" sz="3600" dirty="0" smtClean="0"/>
              <a:t>診察の違いの具体例</a:t>
            </a:r>
            <a:endParaRPr lang="en-US" altLang="ja-JP" sz="3600" dirty="0" smtClean="0"/>
          </a:p>
          <a:p>
            <a:pPr lvl="1"/>
            <a:r>
              <a:rPr lang="ja-JP" altLang="en-US" sz="3200" dirty="0" smtClean="0"/>
              <a:t>舌診</a:t>
            </a:r>
            <a:endParaRPr lang="en-US" altLang="ja-JP" sz="3200" dirty="0" smtClean="0"/>
          </a:p>
          <a:p>
            <a:pPr lvl="1"/>
            <a:r>
              <a:rPr lang="ja-JP" altLang="en-US" sz="3200" dirty="0" smtClean="0"/>
              <a:t>脈診</a:t>
            </a:r>
            <a:endParaRPr lang="en-US" altLang="ja-JP" sz="3200" dirty="0" smtClean="0"/>
          </a:p>
          <a:p>
            <a:pPr lvl="1"/>
            <a:r>
              <a:rPr lang="ja-JP" altLang="en-US" sz="3200" dirty="0" smtClean="0"/>
              <a:t>腹診</a:t>
            </a:r>
            <a:endParaRPr lang="en-US" altLang="ja-JP" sz="3200" dirty="0" smtClean="0"/>
          </a:p>
          <a:p>
            <a:endParaRPr kumimoji="1" lang="ja-JP" altLang="en-US" dirty="0"/>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各論</a:t>
            </a:r>
            <a:endParaRPr kumimoji="1" lang="ja-JP" altLang="en-US" dirty="0"/>
          </a:p>
        </p:txBody>
      </p:sp>
      <p:sp>
        <p:nvSpPr>
          <p:cNvPr id="5" name="コンテンツ プレースホルダ 4"/>
          <p:cNvSpPr>
            <a:spLocks noGrp="1"/>
          </p:cNvSpPr>
          <p:nvPr>
            <p:ph sz="quarter" idx="1"/>
          </p:nvPr>
        </p:nvSpPr>
        <p:spPr/>
        <p:txBody>
          <a:bodyPr/>
          <a:lstStyle/>
          <a:p>
            <a:r>
              <a:rPr lang="ja-JP" altLang="en-US" sz="3600" dirty="0" smtClean="0"/>
              <a:t>診察の違いの具体例</a:t>
            </a:r>
            <a:endParaRPr lang="en-US" altLang="ja-JP" sz="3600" dirty="0" smtClean="0"/>
          </a:p>
          <a:p>
            <a:pPr lvl="1"/>
            <a:r>
              <a:rPr lang="ja-JP" altLang="en-US" sz="3200" dirty="0" smtClean="0"/>
              <a:t>舌診</a:t>
            </a:r>
            <a:endParaRPr lang="en-US" altLang="ja-JP" sz="3200" dirty="0" smtClean="0"/>
          </a:p>
          <a:p>
            <a:pPr lvl="1"/>
            <a:r>
              <a:rPr lang="ja-JP" altLang="en-US" sz="3200" dirty="0" smtClean="0"/>
              <a:t>脈診</a:t>
            </a:r>
            <a:endParaRPr lang="en-US" altLang="ja-JP" sz="3200" dirty="0" smtClean="0"/>
          </a:p>
          <a:p>
            <a:pPr lvl="1"/>
            <a:r>
              <a:rPr lang="ja-JP" altLang="en-US" sz="3200" dirty="0" smtClean="0"/>
              <a:t>腹診</a:t>
            </a:r>
            <a:endParaRPr lang="en-US" altLang="ja-JP" sz="3200" dirty="0" smtClean="0"/>
          </a:p>
          <a:p>
            <a:endParaRPr kumimoji="1" lang="ja-JP" alt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normAutofit/>
          </a:bodyPr>
          <a:lstStyle/>
          <a:p>
            <a:r>
              <a:rPr kumimoji="1" lang="ja-JP" altLang="en-US" dirty="0" smtClean="0"/>
              <a:t>舌診</a:t>
            </a:r>
            <a:endParaRPr kumimoji="1" lang="ja-JP" altLang="en-US" dirty="0"/>
          </a:p>
        </p:txBody>
      </p:sp>
      <p:sp>
        <p:nvSpPr>
          <p:cNvPr id="3" name="コンテンツ プレースホルダー 2"/>
          <p:cNvSpPr>
            <a:spLocks noGrp="1"/>
          </p:cNvSpPr>
          <p:nvPr>
            <p:ph sz="quarter" idx="1"/>
          </p:nvPr>
        </p:nvSpPr>
        <p:spPr>
          <a:xfrm>
            <a:off x="457200" y="980728"/>
            <a:ext cx="8229600" cy="5616624"/>
          </a:xfrm>
        </p:spPr>
        <p:txBody>
          <a:bodyPr>
            <a:normAutofit/>
          </a:bodyPr>
          <a:lstStyle/>
          <a:p>
            <a:pPr marL="0" indent="0">
              <a:buNone/>
            </a:pPr>
            <a:r>
              <a:rPr kumimoji="1" lang="ja-JP" altLang="en-US" dirty="0" smtClean="0"/>
              <a:t>中医学において</a:t>
            </a:r>
            <a:endParaRPr kumimoji="1" lang="en-US" altLang="ja-JP" dirty="0" smtClean="0"/>
          </a:p>
          <a:p>
            <a:pPr marL="0" indent="0">
              <a:buNone/>
            </a:pPr>
            <a:r>
              <a:rPr lang="ja-JP" altLang="en-US" dirty="0" smtClean="0"/>
              <a:t>・舌質と舌苔の両方から情報を得る</a:t>
            </a:r>
            <a:endParaRPr lang="en-US" altLang="ja-JP" dirty="0" smtClean="0"/>
          </a:p>
          <a:p>
            <a:pPr marL="0" indent="0">
              <a:buNone/>
            </a:pPr>
            <a:r>
              <a:rPr kumimoji="1" lang="ja-JP" altLang="en-US" dirty="0" smtClean="0"/>
              <a:t>・舌を分画して臓腑と関連させる</a:t>
            </a:r>
            <a:endParaRPr kumimoji="1" lang="en-US" altLang="ja-JP" dirty="0" smtClean="0"/>
          </a:p>
          <a:p>
            <a:pPr marL="0" indent="0">
              <a:buNone/>
            </a:pPr>
            <a:endParaRPr kumimoji="1" lang="en-US" altLang="ja-JP" dirty="0" smtClean="0"/>
          </a:p>
          <a:p>
            <a:pPr marL="0" indent="0">
              <a:buNone/>
            </a:pPr>
            <a:r>
              <a:rPr kumimoji="1" lang="ja-JP" altLang="en-US" dirty="0" smtClean="0"/>
              <a:t>西洋医学において</a:t>
            </a:r>
            <a:endParaRPr kumimoji="1" lang="en-US" altLang="ja-JP" dirty="0" smtClean="0"/>
          </a:p>
          <a:p>
            <a:pPr marL="0" indent="0">
              <a:buNone/>
            </a:pPr>
            <a:r>
              <a:rPr kumimoji="1" lang="ja-JP" altLang="en-US" dirty="0" smtClean="0"/>
              <a:t>・</a:t>
            </a:r>
            <a:r>
              <a:rPr kumimoji="1" lang="en-US" altLang="ja-JP" dirty="0" smtClean="0"/>
              <a:t>1918</a:t>
            </a:r>
            <a:r>
              <a:rPr kumimoji="1" lang="ja-JP" altLang="en-US" dirty="0" smtClean="0"/>
              <a:t>年に</a:t>
            </a:r>
            <a:r>
              <a:rPr kumimoji="1" lang="en-US" altLang="ja-JP" dirty="0" smtClean="0"/>
              <a:t>Faber</a:t>
            </a:r>
            <a:r>
              <a:rPr kumimoji="1" lang="ja-JP" altLang="en-US" dirty="0" smtClean="0"/>
              <a:t>により「舌は胃の鏡」という記述</a:t>
            </a:r>
            <a:endParaRPr kumimoji="1" lang="en-US" altLang="ja-JP" dirty="0" smtClean="0"/>
          </a:p>
          <a:p>
            <a:pPr marL="0" indent="0">
              <a:buNone/>
            </a:pPr>
            <a:r>
              <a:rPr lang="ja-JP" altLang="en-US" dirty="0" smtClean="0"/>
              <a:t>・診察を始める時には体内の病気を知る手掛かりとしてまず舌を観察</a:t>
            </a:r>
            <a:endParaRPr lang="en-US" altLang="ja-JP" dirty="0" smtClean="0"/>
          </a:p>
          <a:p>
            <a:pPr marL="0" indent="0">
              <a:buNone/>
            </a:pPr>
            <a:r>
              <a:rPr kumimoji="1" lang="ja-JP" altLang="en-US" dirty="0" smtClean="0"/>
              <a:t>・舌苔は口腔内の局所病変そのものを示す所見であるという認識に留まる</a:t>
            </a:r>
            <a:endParaRPr kumimoji="1" lang="en-US" altLang="ja-JP" dirty="0" smtClean="0"/>
          </a:p>
          <a:p>
            <a:pPr marL="0" indent="0">
              <a:buNone/>
            </a:pPr>
            <a:r>
              <a:rPr lang="ja-JP" altLang="en-US" dirty="0" smtClean="0"/>
              <a:t>・現在、口腔粘膜や舌の疾患は内科領域と外科領域の境界に位置し、医学教育のカリキュラムで軽視される傾向にある</a:t>
            </a:r>
            <a:endParaRPr kumimoji="1" lang="en-US" altLang="ja-JP" dirty="0" smtClean="0"/>
          </a:p>
        </p:txBody>
      </p:sp>
    </p:spTree>
    <p:extLst>
      <p:ext uri="{BB962C8B-B14F-4D97-AF65-F5344CB8AC3E}">
        <p14:creationId xmlns:p14="http://schemas.microsoft.com/office/powerpoint/2010/main" val="1213369923"/>
      </p:ext>
    </p:extLst>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舌に関する異常（１）</a:t>
            </a:r>
            <a:endParaRPr kumimoji="1" lang="ja-JP" altLang="en-US" dirty="0"/>
          </a:p>
        </p:txBody>
      </p:sp>
      <p:sp>
        <p:nvSpPr>
          <p:cNvPr id="3" name="コンテンツ プレースホルダー 2"/>
          <p:cNvSpPr>
            <a:spLocks noGrp="1"/>
          </p:cNvSpPr>
          <p:nvPr>
            <p:ph sz="quarter" idx="1"/>
          </p:nvPr>
        </p:nvSpPr>
        <p:spPr/>
        <p:txBody>
          <a:bodyPr>
            <a:normAutofit/>
          </a:bodyPr>
          <a:lstStyle/>
          <a:p>
            <a:pPr>
              <a:buNone/>
            </a:pPr>
            <a:r>
              <a:rPr kumimoji="1" lang="ja-JP" altLang="en-US" dirty="0" smtClean="0"/>
              <a:t>・舌苔の剥落</a:t>
            </a:r>
            <a:endParaRPr kumimoji="1" lang="en-US" altLang="ja-JP" dirty="0" smtClean="0"/>
          </a:p>
          <a:p>
            <a:pPr>
              <a:buNone/>
            </a:pPr>
            <a:r>
              <a:rPr lang="ja-JP" altLang="en-US" dirty="0" smtClean="0"/>
              <a:t>中医：剥苔→脾気陰両虚</a:t>
            </a:r>
          </a:p>
          <a:p>
            <a:pPr>
              <a:buNone/>
            </a:pPr>
            <a:r>
              <a:rPr lang="ja-JP" altLang="en-US" dirty="0" smtClean="0"/>
              <a:t>西洋：良性の状態</a:t>
            </a:r>
            <a:endParaRPr lang="en-US" altLang="ja-JP" dirty="0" smtClean="0"/>
          </a:p>
          <a:p>
            <a:pPr>
              <a:buNone/>
            </a:pPr>
            <a:endParaRPr lang="en-US" altLang="ja-JP" dirty="0" smtClean="0"/>
          </a:p>
          <a:p>
            <a:pPr>
              <a:buNone/>
            </a:pPr>
            <a:r>
              <a:rPr lang="ja-JP" altLang="en-US" dirty="0" smtClean="0"/>
              <a:t>・舌の浮腫</a:t>
            </a:r>
            <a:endParaRPr lang="en-US" altLang="ja-JP" dirty="0" smtClean="0"/>
          </a:p>
          <a:p>
            <a:pPr>
              <a:buNone/>
            </a:pPr>
            <a:r>
              <a:rPr lang="ja-JP" altLang="en-US" dirty="0" smtClean="0"/>
              <a:t>中医：歯痕舌</a:t>
            </a:r>
            <a:endParaRPr lang="en-US" altLang="ja-JP" dirty="0" smtClean="0"/>
          </a:p>
          <a:p>
            <a:pPr>
              <a:buNone/>
            </a:pPr>
            <a:r>
              <a:rPr lang="en-US" altLang="ja-JP" dirty="0" smtClean="0"/>
              <a:t>		</a:t>
            </a:r>
            <a:r>
              <a:rPr lang="ja-JP" altLang="en-US" dirty="0" smtClean="0"/>
              <a:t>→脾の水湿の運化の障害</a:t>
            </a:r>
            <a:endParaRPr lang="en-US" altLang="ja-JP" dirty="0" smtClean="0"/>
          </a:p>
          <a:p>
            <a:pPr>
              <a:buNone/>
            </a:pPr>
            <a:r>
              <a:rPr lang="ja-JP" altLang="en-US" dirty="0" smtClean="0"/>
              <a:t>西洋：所見なし</a:t>
            </a:r>
            <a:endParaRPr lang="en-US" altLang="ja-JP" dirty="0" smtClean="0"/>
          </a:p>
          <a:p>
            <a:pPr>
              <a:buNone/>
            </a:pPr>
            <a:endParaRPr lang="en-US" altLang="ja-JP" dirty="0" smtClean="0"/>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6314" y="1785926"/>
            <a:ext cx="4000528" cy="3000396"/>
          </a:xfrm>
          <a:prstGeom prst="rect">
            <a:avLst/>
          </a:prstGeom>
        </p:spPr>
      </p:pic>
    </p:spTree>
    <p:extLst>
      <p:ext uri="{BB962C8B-B14F-4D97-AF65-F5344CB8AC3E}">
        <p14:creationId xmlns:p14="http://schemas.microsoft.com/office/powerpoint/2010/main" val="287353813"/>
      </p:ext>
    </p:extLst>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舌に関する異常（２）</a:t>
            </a:r>
            <a:endParaRPr kumimoji="1" lang="ja-JP" altLang="en-US" dirty="0"/>
          </a:p>
        </p:txBody>
      </p:sp>
      <p:sp>
        <p:nvSpPr>
          <p:cNvPr id="3" name="コンテンツ プレースホルダー 2"/>
          <p:cNvSpPr>
            <a:spLocks noGrp="1"/>
          </p:cNvSpPr>
          <p:nvPr>
            <p:ph sz="quarter" idx="1"/>
          </p:nvPr>
        </p:nvSpPr>
        <p:spPr/>
        <p:txBody>
          <a:bodyPr/>
          <a:lstStyle/>
          <a:p>
            <a:pPr marL="0" indent="0">
              <a:buNone/>
            </a:pPr>
            <a:r>
              <a:rPr kumimoji="1" lang="ja-JP" altLang="en-US" dirty="0" smtClean="0"/>
              <a:t>・萎縮のない舌の偏位</a:t>
            </a:r>
            <a:endParaRPr kumimoji="1" lang="en-US" altLang="ja-JP" dirty="0" smtClean="0"/>
          </a:p>
          <a:p>
            <a:pPr marL="0" indent="0">
              <a:buNone/>
            </a:pPr>
            <a:r>
              <a:rPr lang="ja-JP" altLang="en-US" dirty="0" smtClean="0"/>
              <a:t>中医：歪斜舌</a:t>
            </a:r>
            <a:endParaRPr lang="en-US" altLang="ja-JP" dirty="0" smtClean="0"/>
          </a:p>
          <a:p>
            <a:pPr marL="0" indent="0">
              <a:buNone/>
            </a:pPr>
            <a:r>
              <a:rPr lang="en-US" altLang="ja-JP" dirty="0"/>
              <a:t>	</a:t>
            </a:r>
            <a:r>
              <a:rPr lang="ja-JP" altLang="en-US" dirty="0"/>
              <a:t>中風、中風の</a:t>
            </a:r>
            <a:r>
              <a:rPr lang="ja-JP" altLang="en-US" dirty="0" smtClean="0"/>
              <a:t>前兆</a:t>
            </a:r>
            <a:endParaRPr lang="en-US" altLang="ja-JP" dirty="0" smtClean="0"/>
          </a:p>
          <a:p>
            <a:pPr marL="0" indent="0">
              <a:buNone/>
            </a:pPr>
            <a:r>
              <a:rPr lang="ja-JP" altLang="en-US" dirty="0" smtClean="0"/>
              <a:t>西洋：舌下神経麻痺</a:t>
            </a:r>
            <a:endParaRPr kumimoji="1" lang="ja-JP" altLang="en-US" dirty="0"/>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6016" y="1988840"/>
            <a:ext cx="3672408" cy="3672408"/>
          </a:xfrm>
          <a:prstGeom prst="rect">
            <a:avLst/>
          </a:prstGeom>
        </p:spPr>
      </p:pic>
    </p:spTree>
    <p:extLst>
      <p:ext uri="{BB962C8B-B14F-4D97-AF65-F5344CB8AC3E}">
        <p14:creationId xmlns:p14="http://schemas.microsoft.com/office/powerpoint/2010/main" val="4230978878"/>
      </p:ext>
    </p:extLst>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舌に関する異常（３）</a:t>
            </a:r>
            <a:endParaRPr kumimoji="1" lang="ja-JP" altLang="en-US" dirty="0"/>
          </a:p>
        </p:txBody>
      </p:sp>
      <p:sp>
        <p:nvSpPr>
          <p:cNvPr id="3" name="コンテンツ プレースホルダー 2"/>
          <p:cNvSpPr>
            <a:spLocks noGrp="1"/>
          </p:cNvSpPr>
          <p:nvPr>
            <p:ph sz="quarter" idx="1"/>
          </p:nvPr>
        </p:nvSpPr>
        <p:spPr/>
        <p:txBody>
          <a:bodyPr/>
          <a:lstStyle/>
          <a:p>
            <a:pPr marL="0" indent="0">
              <a:buNone/>
            </a:pPr>
            <a:r>
              <a:rPr kumimoji="1" lang="ja-JP" altLang="en-US" dirty="0" smtClean="0"/>
              <a:t>・いちご状舌</a:t>
            </a:r>
            <a:endParaRPr kumimoji="1" lang="en-US" altLang="ja-JP" dirty="0" smtClean="0"/>
          </a:p>
          <a:p>
            <a:pPr marL="0" indent="0">
              <a:buNone/>
            </a:pPr>
            <a:r>
              <a:rPr lang="ja-JP" altLang="en-US" dirty="0" smtClean="0"/>
              <a:t>中医：熱証</a:t>
            </a:r>
            <a:endParaRPr lang="en-US" altLang="ja-JP" dirty="0" smtClean="0"/>
          </a:p>
          <a:p>
            <a:pPr marL="0" indent="0">
              <a:buNone/>
            </a:pPr>
            <a:r>
              <a:rPr kumimoji="1" lang="ja-JP" altLang="en-US" dirty="0" smtClean="0"/>
              <a:t>西洋：川崎病、猩紅熱、溶連菌感染症</a:t>
            </a:r>
            <a:endParaRPr kumimoji="1" lang="ja-JP" altLang="en-US" dirty="0"/>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08104" y="3278375"/>
            <a:ext cx="2612008" cy="3199710"/>
          </a:xfrm>
          <a:prstGeom prst="rect">
            <a:avLst/>
          </a:prstGeom>
        </p:spPr>
      </p:pic>
    </p:spTree>
    <p:extLst>
      <p:ext uri="{BB962C8B-B14F-4D97-AF65-F5344CB8AC3E}">
        <p14:creationId xmlns:p14="http://schemas.microsoft.com/office/powerpoint/2010/main" val="4040386636"/>
      </p:ext>
    </p:extLst>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各論</a:t>
            </a:r>
            <a:endParaRPr kumimoji="1" lang="ja-JP" altLang="en-US" dirty="0"/>
          </a:p>
        </p:txBody>
      </p:sp>
      <p:sp>
        <p:nvSpPr>
          <p:cNvPr id="5" name="コンテンツ プレースホルダ 4"/>
          <p:cNvSpPr>
            <a:spLocks noGrp="1"/>
          </p:cNvSpPr>
          <p:nvPr>
            <p:ph sz="quarter" idx="1"/>
          </p:nvPr>
        </p:nvSpPr>
        <p:spPr/>
        <p:txBody>
          <a:bodyPr/>
          <a:lstStyle/>
          <a:p>
            <a:r>
              <a:rPr lang="ja-JP" altLang="en-US" sz="3600" dirty="0" smtClean="0"/>
              <a:t>診察の違いの具体例</a:t>
            </a:r>
            <a:endParaRPr lang="en-US" altLang="ja-JP" sz="3600" dirty="0" smtClean="0"/>
          </a:p>
          <a:p>
            <a:pPr lvl="1"/>
            <a:r>
              <a:rPr lang="ja-JP" altLang="en-US" sz="3200" dirty="0" smtClean="0"/>
              <a:t>舌診</a:t>
            </a:r>
            <a:endParaRPr lang="en-US" altLang="ja-JP" sz="3200" dirty="0" smtClean="0"/>
          </a:p>
          <a:p>
            <a:pPr lvl="1"/>
            <a:r>
              <a:rPr lang="ja-JP" altLang="en-US" sz="3200" dirty="0" smtClean="0"/>
              <a:t>脈診</a:t>
            </a:r>
            <a:endParaRPr lang="en-US" altLang="ja-JP" sz="3200" dirty="0" smtClean="0"/>
          </a:p>
          <a:p>
            <a:pPr lvl="1"/>
            <a:r>
              <a:rPr lang="ja-JP" altLang="en-US" sz="3200" dirty="0" smtClean="0"/>
              <a:t>腹診</a:t>
            </a:r>
            <a:endParaRPr lang="en-US" altLang="ja-JP" sz="3200" dirty="0" smtClean="0"/>
          </a:p>
          <a:p>
            <a:endParaRPr kumimoji="1" lang="ja-JP" alt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脈診</a:t>
            </a:r>
            <a:endParaRPr kumimoji="1" lang="ja-JP" altLang="en-US" dirty="0"/>
          </a:p>
        </p:txBody>
      </p:sp>
      <p:sp>
        <p:nvSpPr>
          <p:cNvPr id="3" name="コンテンツ プレースホルダー 2"/>
          <p:cNvSpPr>
            <a:spLocks noGrp="1"/>
          </p:cNvSpPr>
          <p:nvPr>
            <p:ph sz="quarter" idx="1"/>
          </p:nvPr>
        </p:nvSpPr>
        <p:spPr>
          <a:xfrm>
            <a:off x="457200" y="1412776"/>
            <a:ext cx="8229600" cy="5040560"/>
          </a:xfrm>
        </p:spPr>
        <p:txBody>
          <a:bodyPr>
            <a:normAutofit lnSpcReduction="10000"/>
          </a:bodyPr>
          <a:lstStyle/>
          <a:p>
            <a:pPr>
              <a:buNone/>
            </a:pPr>
            <a:r>
              <a:rPr lang="ja-JP" altLang="en-US" sz="3200" dirty="0" smtClean="0"/>
              <a:t>触診する場所は中医学でも西洋医学でも</a:t>
            </a:r>
            <a:endParaRPr lang="en-US" altLang="ja-JP" sz="3200" dirty="0" smtClean="0"/>
          </a:p>
          <a:p>
            <a:pPr>
              <a:buNone/>
            </a:pPr>
            <a:r>
              <a:rPr lang="ja-JP" altLang="en-US" sz="3200" dirty="0" smtClean="0"/>
              <a:t>主に橈骨動脈</a:t>
            </a:r>
            <a:endParaRPr lang="en-US" altLang="ja-JP" sz="3200" dirty="0" smtClean="0"/>
          </a:p>
          <a:p>
            <a:pPr>
              <a:buNone/>
            </a:pPr>
            <a:r>
              <a:rPr lang="ja-JP" altLang="en-US" sz="3200" dirty="0" smtClean="0"/>
              <a:t>・観察のポイント</a:t>
            </a:r>
            <a:endParaRPr lang="en-US" altLang="ja-JP" sz="3200" dirty="0" smtClean="0"/>
          </a:p>
          <a:p>
            <a:pPr>
              <a:buNone/>
            </a:pPr>
            <a:r>
              <a:rPr lang="ja-JP" altLang="en-US" sz="3200" dirty="0" smtClean="0"/>
              <a:t>中医：脈の深さ、脈の速さ、脈幅の大きさ、</a:t>
            </a:r>
            <a:r>
              <a:rPr lang="en-US" altLang="ja-JP" sz="3200" dirty="0" smtClean="0"/>
              <a:t>		</a:t>
            </a:r>
            <a:r>
              <a:rPr lang="ja-JP" altLang="en-US" sz="3200" dirty="0" smtClean="0"/>
              <a:t>血流の特徴、脈の強さ、寸関尺</a:t>
            </a:r>
          </a:p>
          <a:p>
            <a:pPr>
              <a:buNone/>
            </a:pPr>
            <a:r>
              <a:rPr kumimoji="1" lang="ja-JP" altLang="en-US" sz="3200" dirty="0" smtClean="0"/>
              <a:t>西洋：動脈拍動、心拍数と心拍リズム、</a:t>
            </a:r>
            <a:r>
              <a:rPr kumimoji="1" lang="en-US" altLang="ja-JP" sz="3200" dirty="0" smtClean="0"/>
              <a:t>		</a:t>
            </a:r>
            <a:r>
              <a:rPr kumimoji="1" lang="ja-JP" altLang="en-US" sz="3200" dirty="0" smtClean="0"/>
              <a:t>脈波の振幅や輪郭</a:t>
            </a:r>
            <a:endParaRPr kumimoji="1" lang="en-US" altLang="ja-JP" dirty="0" smtClean="0"/>
          </a:p>
          <a:p>
            <a:pPr>
              <a:buNone/>
            </a:pPr>
            <a:r>
              <a:rPr lang="en-US" altLang="ja-JP" dirty="0"/>
              <a:t>	</a:t>
            </a:r>
            <a:r>
              <a:rPr lang="ja-JP" altLang="en-US" sz="2800" dirty="0"/>
              <a:t>西洋医学では</a:t>
            </a:r>
            <a:r>
              <a:rPr lang="ja-JP" altLang="en-US" sz="2800" dirty="0" smtClean="0"/>
              <a:t>橈</a:t>
            </a:r>
            <a:r>
              <a:rPr lang="ja-JP" altLang="en-US" sz="2800" dirty="0"/>
              <a:t>骨動脈が触れにくい場合</a:t>
            </a:r>
            <a:r>
              <a:rPr lang="ja-JP" altLang="en-US" sz="2800" dirty="0" smtClean="0"/>
              <a:t>は</a:t>
            </a:r>
            <a:r>
              <a:rPr lang="en-US" altLang="ja-JP" sz="2800" dirty="0" smtClean="0"/>
              <a:t>	     </a:t>
            </a:r>
            <a:r>
              <a:rPr lang="ja-JP" altLang="en-US" sz="2800" dirty="0" smtClean="0"/>
              <a:t>総頸</a:t>
            </a:r>
            <a:r>
              <a:rPr lang="ja-JP" altLang="en-US" sz="2800" dirty="0"/>
              <a:t>動脈や上腕、大腿、膝窩、足背、後脛骨</a:t>
            </a:r>
            <a:r>
              <a:rPr lang="ja-JP" altLang="en-US" sz="2800" dirty="0" smtClean="0"/>
              <a:t>の</a:t>
            </a:r>
            <a:r>
              <a:rPr lang="en-US" altLang="ja-JP" sz="2800" dirty="0" smtClean="0"/>
              <a:t>	     </a:t>
            </a:r>
            <a:r>
              <a:rPr lang="ja-JP" altLang="en-US" sz="2800" dirty="0" smtClean="0"/>
              <a:t>各動脈</a:t>
            </a:r>
            <a:r>
              <a:rPr lang="ja-JP" altLang="en-US" sz="2800" dirty="0"/>
              <a:t>でみる</a:t>
            </a:r>
          </a:p>
          <a:p>
            <a:pPr>
              <a:buNone/>
            </a:pPr>
            <a:endParaRPr kumimoji="1" lang="ja-JP" altLang="en-US" dirty="0"/>
          </a:p>
        </p:txBody>
      </p:sp>
    </p:spTree>
    <p:extLst>
      <p:ext uri="{BB962C8B-B14F-4D97-AF65-F5344CB8AC3E}">
        <p14:creationId xmlns:p14="http://schemas.microsoft.com/office/powerpoint/2010/main" val="2170607902"/>
      </p:ext>
    </p:extLst>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本日の流れ</a:t>
            </a:r>
            <a:endParaRPr kumimoji="1" lang="ja-JP" altLang="en-US" dirty="0"/>
          </a:p>
        </p:txBody>
      </p:sp>
      <p:sp>
        <p:nvSpPr>
          <p:cNvPr id="3" name="コンテンツ プレースホルダ 2"/>
          <p:cNvSpPr>
            <a:spLocks noGrp="1"/>
          </p:cNvSpPr>
          <p:nvPr>
            <p:ph sz="quarter" idx="1"/>
          </p:nvPr>
        </p:nvSpPr>
        <p:spPr/>
        <p:txBody>
          <a:bodyPr>
            <a:normAutofit/>
          </a:bodyPr>
          <a:lstStyle/>
          <a:p>
            <a:r>
              <a:rPr kumimoji="1" lang="ja-JP" altLang="en-US" sz="3600" dirty="0" smtClean="0"/>
              <a:t>診察開始から診断までの違い</a:t>
            </a:r>
            <a:endParaRPr kumimoji="1" lang="en-US" altLang="ja-JP" sz="3600" dirty="0" smtClean="0"/>
          </a:p>
          <a:p>
            <a:endParaRPr kumimoji="1" lang="en-US" altLang="ja-JP" sz="3600" dirty="0" smtClean="0"/>
          </a:p>
          <a:p>
            <a:r>
              <a:rPr kumimoji="1" lang="ja-JP" altLang="en-US" sz="3600" dirty="0" smtClean="0"/>
              <a:t>診察の違いの具体例</a:t>
            </a:r>
            <a:endParaRPr lang="en-US" altLang="ja-JP" sz="3600" dirty="0" smtClean="0"/>
          </a:p>
          <a:p>
            <a:pPr lvl="1"/>
            <a:r>
              <a:rPr kumimoji="1" lang="ja-JP" altLang="en-US" dirty="0" smtClean="0"/>
              <a:t>舌診</a:t>
            </a:r>
            <a:endParaRPr kumimoji="1" lang="en-US" altLang="ja-JP" dirty="0" smtClean="0"/>
          </a:p>
          <a:p>
            <a:pPr lvl="1"/>
            <a:r>
              <a:rPr lang="ja-JP" altLang="en-US" dirty="0" smtClean="0"/>
              <a:t>脈診</a:t>
            </a:r>
            <a:endParaRPr lang="en-US" altLang="ja-JP" dirty="0" smtClean="0"/>
          </a:p>
          <a:p>
            <a:pPr lvl="1"/>
            <a:r>
              <a:rPr kumimoji="1" lang="ja-JP" altLang="en-US" dirty="0" smtClean="0"/>
              <a:t>腹診</a:t>
            </a:r>
            <a:endParaRPr kumimoji="1" lang="en-US" altLang="ja-JP" dirty="0" smtClean="0"/>
          </a:p>
          <a:p>
            <a:pPr lvl="1"/>
            <a:endParaRPr kumimoji="1" lang="ja-JP" altLang="en-US" dirty="0" smtClean="0"/>
          </a:p>
          <a:p>
            <a:r>
              <a:rPr lang="ja-JP" altLang="en-US" sz="3600" dirty="0" smtClean="0"/>
              <a:t>診察例（症例課題を基に）</a:t>
            </a:r>
            <a:endParaRPr lang="en-US" altLang="ja-JP" sz="3600" dirty="0" smtClean="0"/>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脈に関する異常</a:t>
            </a:r>
            <a:endParaRPr kumimoji="1" lang="ja-JP" altLang="en-US" dirty="0"/>
          </a:p>
        </p:txBody>
      </p:sp>
      <p:sp>
        <p:nvSpPr>
          <p:cNvPr id="3" name="コンテンツ プレースホルダ 2"/>
          <p:cNvSpPr>
            <a:spLocks noGrp="1"/>
          </p:cNvSpPr>
          <p:nvPr>
            <p:ph sz="quarter" idx="1"/>
          </p:nvPr>
        </p:nvSpPr>
        <p:spPr>
          <a:xfrm>
            <a:off x="457200" y="1600200"/>
            <a:ext cx="4114800" cy="4525963"/>
          </a:xfrm>
        </p:spPr>
        <p:txBody>
          <a:bodyPr/>
          <a:lstStyle/>
          <a:p>
            <a:pPr>
              <a:buNone/>
            </a:pPr>
            <a:r>
              <a:rPr kumimoji="1" lang="ja-JP" altLang="en-US" dirty="0" smtClean="0"/>
              <a:t>・</a:t>
            </a:r>
            <a:r>
              <a:rPr kumimoji="1" lang="ja-JP" altLang="en-US" sz="3200" dirty="0" smtClean="0">
                <a:solidFill>
                  <a:srgbClr val="FF0000"/>
                </a:solidFill>
              </a:rPr>
              <a:t>速い脈</a:t>
            </a:r>
            <a:endParaRPr kumimoji="1" lang="en-US" altLang="ja-JP" sz="3200" dirty="0" smtClean="0">
              <a:solidFill>
                <a:srgbClr val="FF0000"/>
              </a:solidFill>
            </a:endParaRPr>
          </a:p>
          <a:p>
            <a:pPr>
              <a:buNone/>
            </a:pPr>
            <a:r>
              <a:rPr kumimoji="1" lang="ja-JP" altLang="en-US" sz="3200" dirty="0" smtClean="0"/>
              <a:t>中医：</a:t>
            </a:r>
            <a:r>
              <a:rPr kumimoji="1" lang="en-US" altLang="ja-JP" sz="3200" dirty="0" smtClean="0">
                <a:solidFill>
                  <a:srgbClr val="FF0000"/>
                </a:solidFill>
              </a:rPr>
              <a:t>90</a:t>
            </a:r>
            <a:r>
              <a:rPr kumimoji="1" lang="ja-JP" altLang="en-US" sz="3200" dirty="0" smtClean="0"/>
              <a:t>回</a:t>
            </a:r>
            <a:r>
              <a:rPr kumimoji="1" lang="en-US" altLang="ja-JP" sz="3200" dirty="0" smtClean="0"/>
              <a:t>/</a:t>
            </a:r>
            <a:r>
              <a:rPr kumimoji="1" lang="ja-JP" altLang="en-US" sz="3200" dirty="0" smtClean="0"/>
              <a:t>分以上</a:t>
            </a:r>
            <a:endParaRPr kumimoji="1" lang="en-US" altLang="ja-JP" sz="3200" dirty="0" smtClean="0"/>
          </a:p>
          <a:p>
            <a:pPr>
              <a:buNone/>
            </a:pPr>
            <a:r>
              <a:rPr lang="en-US" altLang="ja-JP" sz="3200" dirty="0"/>
              <a:t>	</a:t>
            </a:r>
            <a:r>
              <a:rPr kumimoji="1" lang="ja-JP" altLang="en-US" sz="3200" dirty="0" smtClean="0"/>
              <a:t>数脈→熱証</a:t>
            </a:r>
            <a:endParaRPr kumimoji="1" lang="en-US" altLang="ja-JP" sz="3200" dirty="0" smtClean="0"/>
          </a:p>
          <a:p>
            <a:pPr>
              <a:buNone/>
            </a:pPr>
            <a:r>
              <a:rPr lang="ja-JP" altLang="en-US" sz="3200" dirty="0" smtClean="0"/>
              <a:t>西洋</a:t>
            </a:r>
            <a:r>
              <a:rPr lang="ja-JP" altLang="en-US" sz="3200" dirty="0" smtClean="0">
                <a:sym typeface="Wingdings" pitchFamily="2" charset="2"/>
              </a:rPr>
              <a:t>：</a:t>
            </a:r>
            <a:r>
              <a:rPr lang="en-US" altLang="ja-JP" sz="3200" dirty="0" smtClean="0">
                <a:solidFill>
                  <a:srgbClr val="FF0000"/>
                </a:solidFill>
                <a:sym typeface="Wingdings" pitchFamily="2" charset="2"/>
              </a:rPr>
              <a:t>100</a:t>
            </a:r>
            <a:r>
              <a:rPr lang="ja-JP" altLang="en-US" sz="3200" dirty="0" smtClean="0">
                <a:sym typeface="Wingdings" pitchFamily="2" charset="2"/>
              </a:rPr>
              <a:t>回</a:t>
            </a:r>
            <a:r>
              <a:rPr lang="en-US" altLang="ja-JP" sz="3200" dirty="0" smtClean="0">
                <a:sym typeface="Wingdings" pitchFamily="2" charset="2"/>
              </a:rPr>
              <a:t>/</a:t>
            </a:r>
            <a:r>
              <a:rPr lang="ja-JP" altLang="en-US" sz="3200" dirty="0" smtClean="0">
                <a:sym typeface="Wingdings" pitchFamily="2" charset="2"/>
              </a:rPr>
              <a:t>分以上</a:t>
            </a:r>
            <a:endParaRPr lang="en-US" altLang="ja-JP" sz="3200" dirty="0" smtClean="0">
              <a:sym typeface="Wingdings" pitchFamily="2" charset="2"/>
            </a:endParaRPr>
          </a:p>
          <a:p>
            <a:pPr>
              <a:buNone/>
            </a:pPr>
            <a:r>
              <a:rPr kumimoji="1" lang="en-US" altLang="ja-JP" sz="3200" dirty="0">
                <a:sym typeface="Wingdings" pitchFamily="2" charset="2"/>
              </a:rPr>
              <a:t>	</a:t>
            </a:r>
            <a:r>
              <a:rPr kumimoji="1" lang="ja-JP" altLang="en-US" sz="3200" dirty="0" smtClean="0">
                <a:sym typeface="Wingdings" pitchFamily="2" charset="2"/>
              </a:rPr>
              <a:t>頻脈</a:t>
            </a:r>
            <a:endParaRPr kumimoji="1" lang="ja-JP" altLang="en-US" sz="3200" dirty="0"/>
          </a:p>
        </p:txBody>
      </p:sp>
      <p:sp>
        <p:nvSpPr>
          <p:cNvPr id="5" name="コンテンツ プレースホルダ 2"/>
          <p:cNvSpPr txBox="1">
            <a:spLocks/>
          </p:cNvSpPr>
          <p:nvPr/>
        </p:nvSpPr>
        <p:spPr>
          <a:xfrm>
            <a:off x="4644008" y="1484784"/>
            <a:ext cx="41148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Font typeface="Arial" pitchFamily="34" charset="0"/>
              <a:buNone/>
            </a:pPr>
            <a:r>
              <a:rPr lang="ja-JP" altLang="en-US" dirty="0" smtClean="0"/>
              <a:t>・</a:t>
            </a:r>
            <a:r>
              <a:rPr lang="ja-JP" altLang="en-US" dirty="0" smtClean="0">
                <a:solidFill>
                  <a:srgbClr val="0070C0"/>
                </a:solidFill>
              </a:rPr>
              <a:t>遅い脈</a:t>
            </a:r>
            <a:endParaRPr lang="en-US" altLang="ja-JP" dirty="0" smtClean="0">
              <a:solidFill>
                <a:srgbClr val="0070C0"/>
              </a:solidFill>
            </a:endParaRPr>
          </a:p>
          <a:p>
            <a:pPr>
              <a:buFont typeface="Arial" pitchFamily="34" charset="0"/>
              <a:buNone/>
            </a:pPr>
            <a:r>
              <a:rPr lang="ja-JP" altLang="en-US" dirty="0" smtClean="0"/>
              <a:t>中医：</a:t>
            </a:r>
            <a:r>
              <a:rPr lang="en-US" altLang="ja-JP" dirty="0" smtClean="0">
                <a:solidFill>
                  <a:srgbClr val="0070C0"/>
                </a:solidFill>
              </a:rPr>
              <a:t>60</a:t>
            </a:r>
            <a:r>
              <a:rPr lang="ja-JP" altLang="en-US" dirty="0" smtClean="0"/>
              <a:t>回</a:t>
            </a:r>
            <a:r>
              <a:rPr lang="en-US" altLang="ja-JP" dirty="0" smtClean="0"/>
              <a:t>/</a:t>
            </a:r>
            <a:r>
              <a:rPr lang="ja-JP" altLang="en-US" dirty="0" smtClean="0"/>
              <a:t>分未満</a:t>
            </a:r>
            <a:endParaRPr lang="en-US" altLang="ja-JP" dirty="0" smtClean="0"/>
          </a:p>
          <a:p>
            <a:pPr>
              <a:buFont typeface="Arial" pitchFamily="34" charset="0"/>
              <a:buNone/>
            </a:pPr>
            <a:r>
              <a:rPr lang="en-US" altLang="ja-JP" dirty="0" smtClean="0"/>
              <a:t>	</a:t>
            </a:r>
            <a:r>
              <a:rPr lang="ja-JP" altLang="en-US" dirty="0" smtClean="0"/>
              <a:t>遅脈→寒証</a:t>
            </a:r>
            <a:endParaRPr lang="en-US" altLang="ja-JP" dirty="0" smtClean="0"/>
          </a:p>
          <a:p>
            <a:pPr>
              <a:buFont typeface="Arial" pitchFamily="34" charset="0"/>
              <a:buNone/>
            </a:pPr>
            <a:r>
              <a:rPr lang="ja-JP" altLang="en-US" dirty="0" smtClean="0"/>
              <a:t>西洋</a:t>
            </a:r>
            <a:r>
              <a:rPr lang="ja-JP" altLang="en-US" dirty="0" smtClean="0">
                <a:sym typeface="Wingdings" pitchFamily="2" charset="2"/>
              </a:rPr>
              <a:t>：</a:t>
            </a:r>
            <a:r>
              <a:rPr lang="en-US" altLang="ja-JP" dirty="0" smtClean="0">
                <a:solidFill>
                  <a:srgbClr val="0070C0"/>
                </a:solidFill>
                <a:sym typeface="Wingdings" pitchFamily="2" charset="2"/>
              </a:rPr>
              <a:t>50</a:t>
            </a:r>
            <a:r>
              <a:rPr lang="ja-JP" altLang="en-US" dirty="0" smtClean="0">
                <a:sym typeface="Wingdings" pitchFamily="2" charset="2"/>
              </a:rPr>
              <a:t>回</a:t>
            </a:r>
            <a:r>
              <a:rPr lang="en-US" altLang="ja-JP" dirty="0" smtClean="0">
                <a:sym typeface="Wingdings" pitchFamily="2" charset="2"/>
              </a:rPr>
              <a:t>/</a:t>
            </a:r>
            <a:r>
              <a:rPr lang="ja-JP" altLang="en-US" dirty="0" smtClean="0">
                <a:sym typeface="Wingdings" pitchFamily="2" charset="2"/>
              </a:rPr>
              <a:t>分未満</a:t>
            </a:r>
            <a:endParaRPr lang="en-US" altLang="ja-JP" dirty="0" smtClean="0">
              <a:sym typeface="Wingdings" pitchFamily="2" charset="2"/>
            </a:endParaRPr>
          </a:p>
          <a:p>
            <a:pPr>
              <a:buFont typeface="Arial" pitchFamily="34" charset="0"/>
              <a:buNone/>
            </a:pPr>
            <a:r>
              <a:rPr lang="en-US" altLang="ja-JP" dirty="0">
                <a:sym typeface="Wingdings" pitchFamily="2" charset="2"/>
              </a:rPr>
              <a:t>	</a:t>
            </a:r>
            <a:r>
              <a:rPr lang="ja-JP" altLang="en-US" dirty="0" smtClean="0">
                <a:sym typeface="Wingdings" pitchFamily="2" charset="2"/>
              </a:rPr>
              <a:t>徐脈</a:t>
            </a:r>
            <a:endParaRPr lang="ja-JP" altLang="en-US" dirty="0"/>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各論</a:t>
            </a:r>
            <a:endParaRPr kumimoji="1" lang="ja-JP" altLang="en-US" dirty="0"/>
          </a:p>
        </p:txBody>
      </p:sp>
      <p:sp>
        <p:nvSpPr>
          <p:cNvPr id="5" name="コンテンツ プレースホルダ 4"/>
          <p:cNvSpPr>
            <a:spLocks noGrp="1"/>
          </p:cNvSpPr>
          <p:nvPr>
            <p:ph sz="quarter" idx="1"/>
          </p:nvPr>
        </p:nvSpPr>
        <p:spPr/>
        <p:txBody>
          <a:bodyPr/>
          <a:lstStyle/>
          <a:p>
            <a:r>
              <a:rPr lang="ja-JP" altLang="en-US" sz="3600" dirty="0" smtClean="0"/>
              <a:t>診察の違いの具体例</a:t>
            </a:r>
            <a:endParaRPr lang="en-US" altLang="ja-JP" sz="3600" dirty="0" smtClean="0"/>
          </a:p>
          <a:p>
            <a:pPr lvl="1"/>
            <a:r>
              <a:rPr lang="ja-JP" altLang="en-US" sz="3200" dirty="0" smtClean="0"/>
              <a:t>舌診</a:t>
            </a:r>
            <a:endParaRPr lang="en-US" altLang="ja-JP" sz="3200" dirty="0" smtClean="0"/>
          </a:p>
          <a:p>
            <a:pPr lvl="1"/>
            <a:r>
              <a:rPr lang="ja-JP" altLang="en-US" sz="3200" dirty="0" smtClean="0"/>
              <a:t>脈診</a:t>
            </a:r>
            <a:endParaRPr lang="en-US" altLang="ja-JP" sz="3200" dirty="0" smtClean="0"/>
          </a:p>
          <a:p>
            <a:pPr lvl="1"/>
            <a:r>
              <a:rPr lang="ja-JP" altLang="en-US" sz="3200" dirty="0" smtClean="0"/>
              <a:t>腹診</a:t>
            </a:r>
            <a:endParaRPr lang="en-US" altLang="ja-JP" sz="3200" dirty="0" smtClean="0"/>
          </a:p>
          <a:p>
            <a:endParaRPr kumimoji="1" lang="ja-JP" alt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7200" dirty="0" smtClean="0"/>
              <a:t>腹診</a:t>
            </a:r>
            <a:endParaRPr kumimoji="1" lang="ja-JP" altLang="en-US" sz="7200" dirty="0"/>
          </a:p>
        </p:txBody>
      </p:sp>
      <p:sp>
        <p:nvSpPr>
          <p:cNvPr id="3" name="サブタイトル 2"/>
          <p:cNvSpPr>
            <a:spLocks noGrp="1"/>
          </p:cNvSpPr>
          <p:nvPr>
            <p:ph type="subTitle" idx="1"/>
          </p:nvPr>
        </p:nvSpPr>
        <p:spPr>
          <a:xfrm>
            <a:off x="4499992" y="4869160"/>
            <a:ext cx="3992488" cy="694928"/>
          </a:xfrm>
        </p:spPr>
        <p:txBody>
          <a:bodyPr/>
          <a:lstStyle/>
          <a:p>
            <a:r>
              <a:rPr kumimoji="1" lang="ja-JP" altLang="en-US" dirty="0" smtClean="0">
                <a:solidFill>
                  <a:schemeClr val="accent1">
                    <a:lumMod val="75000"/>
                  </a:schemeClr>
                </a:solidFill>
              </a:rPr>
              <a:t>担当：中岡賢治朗</a:t>
            </a:r>
            <a:endParaRPr kumimoji="1" lang="ja-JP" altLang="en-US" dirty="0">
              <a:solidFill>
                <a:schemeClr val="accent1">
                  <a:lumMod val="75000"/>
                </a:schemeClr>
              </a:solidFill>
            </a:endParaRPr>
          </a:p>
        </p:txBody>
      </p:sp>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東洋医学における診察</a:t>
            </a:r>
            <a:endParaRPr kumimoji="1" lang="ja-JP" altLang="en-US" dirty="0"/>
          </a:p>
        </p:txBody>
      </p:sp>
      <p:sp>
        <p:nvSpPr>
          <p:cNvPr id="3" name="コンテンツ プレースホルダ 2"/>
          <p:cNvSpPr>
            <a:spLocks noGrp="1"/>
          </p:cNvSpPr>
          <p:nvPr>
            <p:ph sz="quarter" idx="1"/>
          </p:nvPr>
        </p:nvSpPr>
        <p:spPr>
          <a:xfrm>
            <a:off x="457200" y="1600200"/>
            <a:ext cx="8229600" cy="4853136"/>
          </a:xfrm>
        </p:spPr>
        <p:txBody>
          <a:bodyPr>
            <a:normAutofit/>
          </a:bodyPr>
          <a:lstStyle/>
          <a:p>
            <a:r>
              <a:rPr lang="ja-JP" altLang="en-US" sz="3200" dirty="0" smtClean="0"/>
              <a:t>東洋医学の診断結果：証</a:t>
            </a:r>
            <a:endParaRPr lang="en-US" altLang="ja-JP" sz="3200" dirty="0" smtClean="0"/>
          </a:p>
          <a:p>
            <a:pPr>
              <a:buNone/>
            </a:pPr>
            <a:r>
              <a:rPr lang="ja-JP" altLang="en-US" sz="3200" dirty="0" smtClean="0"/>
              <a:t>　→「病名」というよりは、「診察時点での症候」</a:t>
            </a:r>
            <a:endParaRPr lang="en-US" altLang="ja-JP" sz="3200" dirty="0" smtClean="0"/>
          </a:p>
          <a:p>
            <a:r>
              <a:rPr lang="ja-JP" altLang="en-US" sz="3200" dirty="0" smtClean="0"/>
              <a:t>病気を生体の微妙な状態変化に応じて        変動していくものだと考える。</a:t>
            </a:r>
            <a:endParaRPr lang="en-US" altLang="ja-JP" sz="3200" dirty="0" smtClean="0"/>
          </a:p>
          <a:p>
            <a:r>
              <a:rPr lang="ja-JP" altLang="en-US" sz="3200" dirty="0" smtClean="0"/>
              <a:t>「陰陽説」など独自の理論の存在。</a:t>
            </a:r>
            <a:endParaRPr lang="en-US" altLang="ja-JP" sz="3200" dirty="0" smtClean="0"/>
          </a:p>
          <a:p>
            <a:r>
              <a:rPr lang="ja-JP" altLang="en-US" sz="3200" dirty="0" smtClean="0"/>
              <a:t>病気を「正常時からの偏位」と捉える。</a:t>
            </a:r>
            <a:endParaRPr lang="en-US" altLang="ja-JP" sz="3200" dirty="0" smtClean="0"/>
          </a:p>
          <a:p>
            <a:pPr>
              <a:buNone/>
            </a:pPr>
            <a:r>
              <a:rPr lang="ja-JP" altLang="en-US" sz="3200" dirty="0" smtClean="0"/>
              <a:t>　　　→病気と健康を１か０かでは捉えない。</a:t>
            </a:r>
            <a:endParaRPr lang="en-US" altLang="ja-JP" sz="3200" dirty="0" smtClean="0"/>
          </a:p>
          <a:p>
            <a:pPr>
              <a:buNone/>
            </a:pPr>
            <a:endParaRPr lang="en-US" altLang="ja-JP" sz="3200" dirty="0" smtClean="0"/>
          </a:p>
          <a:p>
            <a:endParaRPr kumimoji="1" lang="ja-JP" altLang="en-US" sz="3200" dirty="0"/>
          </a:p>
        </p:txBody>
      </p:sp>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西洋医学における診察</a:t>
            </a:r>
            <a:endParaRPr kumimoji="1" lang="ja-JP" altLang="en-US" dirty="0"/>
          </a:p>
        </p:txBody>
      </p:sp>
      <p:sp>
        <p:nvSpPr>
          <p:cNvPr id="3" name="コンテンツ プレースホルダ 2"/>
          <p:cNvSpPr>
            <a:spLocks noGrp="1"/>
          </p:cNvSpPr>
          <p:nvPr>
            <p:ph sz="quarter" idx="1"/>
          </p:nvPr>
        </p:nvSpPr>
        <p:spPr>
          <a:xfrm>
            <a:off x="457200" y="1600200"/>
            <a:ext cx="8363272" cy="4525963"/>
          </a:xfrm>
        </p:spPr>
        <p:txBody>
          <a:bodyPr>
            <a:normAutofit/>
          </a:bodyPr>
          <a:lstStyle/>
          <a:p>
            <a:r>
              <a:rPr kumimoji="1" lang="ja-JP" altLang="en-US" sz="2800" dirty="0" smtClean="0"/>
              <a:t>西洋医学の診断結果：病名</a:t>
            </a:r>
            <a:endParaRPr kumimoji="1" lang="en-US" altLang="ja-JP" sz="2800" dirty="0" smtClean="0"/>
          </a:p>
          <a:p>
            <a:r>
              <a:rPr lang="ja-JP" altLang="en-US" sz="2800" dirty="0" smtClean="0"/>
              <a:t>同病同治</a:t>
            </a:r>
            <a:endParaRPr lang="en-US" altLang="ja-JP" sz="2800" dirty="0" smtClean="0"/>
          </a:p>
          <a:p>
            <a:r>
              <a:rPr lang="ja-JP" altLang="en-US" sz="2800" dirty="0" smtClean="0"/>
              <a:t>体の「どの部分が」「どのようにおかしいのか」を探る。</a:t>
            </a:r>
            <a:endParaRPr lang="en-US" altLang="ja-JP" sz="2800" dirty="0" smtClean="0"/>
          </a:p>
          <a:p>
            <a:r>
              <a:rPr lang="ja-JP" altLang="en-US" sz="2800" dirty="0" smtClean="0"/>
              <a:t>背景に解剖学や生理学の存在。</a:t>
            </a:r>
            <a:endParaRPr lang="en-US" altLang="ja-JP" sz="2800" dirty="0" smtClean="0"/>
          </a:p>
          <a:p>
            <a:r>
              <a:rPr lang="ja-JP" altLang="en-US" sz="2800" dirty="0" smtClean="0"/>
              <a:t>病気に特徴的な所見を得るために、                            実際に体の臓器や組織を調べるといった作業をする。（聴診、画像診断、血液検査、細胞診、生検）</a:t>
            </a:r>
            <a:endParaRPr lang="en-US" altLang="ja-JP" sz="2800" dirty="0" smtClean="0"/>
          </a:p>
          <a:p>
            <a:endParaRPr kumimoji="1" lang="ja-JP" altLang="en-US" dirty="0"/>
          </a:p>
        </p:txBody>
      </p:sp>
    </p:spTree>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西洋医</a:t>
            </a:r>
            <a:r>
              <a:rPr lang="ja-JP" altLang="en-US" dirty="0" smtClean="0"/>
              <a:t>学</a:t>
            </a:r>
            <a:r>
              <a:rPr kumimoji="1" lang="ja-JP" altLang="en-US" dirty="0" smtClean="0"/>
              <a:t>における腹診</a:t>
            </a:r>
            <a:endParaRPr kumimoji="1" lang="ja-JP" altLang="en-US" dirty="0"/>
          </a:p>
        </p:txBody>
      </p:sp>
      <p:sp>
        <p:nvSpPr>
          <p:cNvPr id="3" name="コンテンツ プレースホルダ 2"/>
          <p:cNvSpPr>
            <a:spLocks noGrp="1"/>
          </p:cNvSpPr>
          <p:nvPr>
            <p:ph sz="quarter" idx="1"/>
          </p:nvPr>
        </p:nvSpPr>
        <p:spPr>
          <a:xfrm>
            <a:off x="457200" y="2492896"/>
            <a:ext cx="8229600" cy="3633267"/>
          </a:xfrm>
        </p:spPr>
        <p:txBody>
          <a:bodyPr>
            <a:normAutofit/>
          </a:bodyPr>
          <a:lstStyle/>
          <a:p>
            <a:r>
              <a:rPr kumimoji="1" lang="ja-JP" altLang="en-US" sz="2800" dirty="0" smtClean="0"/>
              <a:t>病気の原因がどこに存在するのかを特定するため、腹腔内臓器の性状（位置関係や大きさ、圧痛、腫瘤の有無など）を調べる。</a:t>
            </a:r>
            <a:endParaRPr kumimoji="1" lang="en-US" altLang="ja-JP" sz="2800" dirty="0" smtClean="0"/>
          </a:p>
          <a:p>
            <a:r>
              <a:rPr lang="ja-JP" altLang="en-US" sz="2800" dirty="0" smtClean="0"/>
              <a:t>解剖学に基づく系統的な診察。</a:t>
            </a:r>
            <a:endParaRPr kumimoji="1" lang="ja-JP" altLang="en-US" sz="2800" dirty="0"/>
          </a:p>
        </p:txBody>
      </p:sp>
      <p:sp>
        <p:nvSpPr>
          <p:cNvPr id="4" name="テキスト ボックス 3"/>
          <p:cNvSpPr txBox="1"/>
          <p:nvPr/>
        </p:nvSpPr>
        <p:spPr>
          <a:xfrm>
            <a:off x="971600" y="1340768"/>
            <a:ext cx="6912768" cy="523220"/>
          </a:xfrm>
          <a:prstGeom prst="rect">
            <a:avLst/>
          </a:prstGeom>
          <a:noFill/>
        </p:spPr>
        <p:txBody>
          <a:bodyPr wrap="square" rtlCol="0">
            <a:spAutoFit/>
          </a:bodyPr>
          <a:lstStyle/>
          <a:p>
            <a:r>
              <a:rPr kumimoji="1" lang="ja-JP" altLang="en-US" sz="2800" dirty="0" smtClean="0"/>
              <a:t>西洋医学の病気に対する考え方を踏まえ・・・</a:t>
            </a:r>
            <a:endParaRPr kumimoji="1" lang="ja-JP" altLang="en-US" sz="2800" dirty="0"/>
          </a:p>
        </p:txBody>
      </p:sp>
      <p:sp>
        <p:nvSpPr>
          <p:cNvPr id="5" name="下矢印 4"/>
          <p:cNvSpPr/>
          <p:nvPr/>
        </p:nvSpPr>
        <p:spPr>
          <a:xfrm>
            <a:off x="3995936" y="1916832"/>
            <a:ext cx="432048" cy="50405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descr="ホラーマン.bmp"/>
          <p:cNvPicPr>
            <a:picLocks noChangeAspect="1"/>
          </p:cNvPicPr>
          <p:nvPr/>
        </p:nvPicPr>
        <p:blipFill>
          <a:blip r:embed="rId2" cstate="print"/>
          <a:stretch>
            <a:fillRect/>
          </a:stretch>
        </p:blipFill>
        <p:spPr>
          <a:xfrm>
            <a:off x="6228184" y="4077072"/>
            <a:ext cx="2766279" cy="2664296"/>
          </a:xfrm>
          <a:prstGeom prst="rect">
            <a:avLst/>
          </a:prstGeom>
        </p:spPr>
      </p:pic>
    </p:spTree>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492896"/>
            <a:ext cx="8229600" cy="1143000"/>
          </a:xfrm>
        </p:spPr>
        <p:txBody>
          <a:bodyPr/>
          <a:lstStyle/>
          <a:p>
            <a:r>
              <a:rPr kumimoji="1" lang="ja-JP" altLang="en-US" dirty="0" smtClean="0"/>
              <a:t>西洋医学的　腹部診察</a:t>
            </a:r>
            <a:endParaRPr kumimoji="1" lang="ja-JP" altLang="en-US" dirty="0"/>
          </a:p>
        </p:txBody>
      </p:sp>
      <p:pic>
        <p:nvPicPr>
          <p:cNvPr id="3" name="図 2" descr="CT.jpg"/>
          <p:cNvPicPr>
            <a:picLocks noChangeAspect="1"/>
          </p:cNvPicPr>
          <p:nvPr/>
        </p:nvPicPr>
        <p:blipFill>
          <a:blip r:embed="rId2" cstate="print"/>
          <a:stretch>
            <a:fillRect/>
          </a:stretch>
        </p:blipFill>
        <p:spPr>
          <a:xfrm>
            <a:off x="5220072" y="4221088"/>
            <a:ext cx="1944216" cy="1819358"/>
          </a:xfrm>
          <a:prstGeom prst="rect">
            <a:avLst/>
          </a:prstGeom>
        </p:spPr>
      </p:pic>
      <p:pic>
        <p:nvPicPr>
          <p:cNvPr id="4" name="図 3" descr="血液検査.jpg"/>
          <p:cNvPicPr>
            <a:picLocks noChangeAspect="1"/>
          </p:cNvPicPr>
          <p:nvPr/>
        </p:nvPicPr>
        <p:blipFill>
          <a:blip r:embed="rId3" cstate="print"/>
          <a:stretch>
            <a:fillRect/>
          </a:stretch>
        </p:blipFill>
        <p:spPr>
          <a:xfrm>
            <a:off x="1187624" y="332656"/>
            <a:ext cx="1937370" cy="1786686"/>
          </a:xfrm>
          <a:prstGeom prst="rect">
            <a:avLst/>
          </a:prstGeom>
        </p:spPr>
      </p:pic>
      <p:pic>
        <p:nvPicPr>
          <p:cNvPr id="5" name="図 4" descr="聴診器２.jpg"/>
          <p:cNvPicPr>
            <a:picLocks noChangeAspect="1"/>
          </p:cNvPicPr>
          <p:nvPr/>
        </p:nvPicPr>
        <p:blipFill>
          <a:blip r:embed="rId4" cstate="print"/>
          <a:stretch>
            <a:fillRect/>
          </a:stretch>
        </p:blipFill>
        <p:spPr>
          <a:xfrm>
            <a:off x="1259632" y="3933056"/>
            <a:ext cx="1820590" cy="1897246"/>
          </a:xfrm>
          <a:prstGeom prst="rect">
            <a:avLst/>
          </a:prstGeom>
        </p:spPr>
      </p:pic>
      <p:pic>
        <p:nvPicPr>
          <p:cNvPr id="6" name="図 5" descr="医療スタッフ.jpg"/>
          <p:cNvPicPr>
            <a:picLocks noChangeAspect="1"/>
          </p:cNvPicPr>
          <p:nvPr/>
        </p:nvPicPr>
        <p:blipFill>
          <a:blip r:embed="rId5" cstate="print"/>
          <a:stretch>
            <a:fillRect/>
          </a:stretch>
        </p:blipFill>
        <p:spPr>
          <a:xfrm>
            <a:off x="5436096" y="620688"/>
            <a:ext cx="1901552" cy="1867596"/>
          </a:xfrm>
          <a:prstGeom prst="rect">
            <a:avLst/>
          </a:prstGeom>
        </p:spPr>
      </p:pic>
    </p:spTree>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腹部診察の手順</a:t>
            </a:r>
            <a:endParaRPr kumimoji="1" lang="ja-JP" altLang="en-US" dirty="0"/>
          </a:p>
        </p:txBody>
      </p:sp>
      <p:graphicFrame>
        <p:nvGraphicFramePr>
          <p:cNvPr id="16" name="コンテンツ プレースホルダ 15"/>
          <p:cNvGraphicFramePr>
            <a:graphicFrameLocks noGrp="1"/>
          </p:cNvGraphicFramePr>
          <p:nvPr>
            <p:ph sz="quarter" idx="1"/>
          </p:nvPr>
        </p:nvGraphicFramePr>
        <p:xfrm>
          <a:off x="1043608" y="980728"/>
          <a:ext cx="7416824" cy="17281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コンテンツ プレースホルダ 16"/>
          <p:cNvSpPr>
            <a:spLocks noGrp="1"/>
          </p:cNvSpPr>
          <p:nvPr>
            <p:ph sz="quarter" idx="2"/>
          </p:nvPr>
        </p:nvSpPr>
        <p:spPr>
          <a:xfrm>
            <a:off x="827584" y="2276872"/>
            <a:ext cx="7859216" cy="3888432"/>
          </a:xfrm>
        </p:spPr>
        <p:txBody>
          <a:bodyPr>
            <a:noAutofit/>
          </a:bodyPr>
          <a:lstStyle/>
          <a:p>
            <a:r>
              <a:rPr kumimoji="1" lang="ja-JP" altLang="en-US" sz="3200" dirty="0" smtClean="0"/>
              <a:t>腹部が良く観察でき                                        十分な診察範囲を確保できるよう努める。</a:t>
            </a:r>
            <a:endParaRPr kumimoji="1" lang="en-US" altLang="ja-JP" sz="3200" dirty="0" smtClean="0"/>
          </a:p>
          <a:p>
            <a:r>
              <a:rPr lang="ja-JP" altLang="en-US" sz="3200" dirty="0"/>
              <a:t>腹痛</a:t>
            </a:r>
            <a:r>
              <a:rPr lang="ja-JP" altLang="en-US" sz="3200" dirty="0" smtClean="0"/>
              <a:t>のある患者にはあらかじめその部位を聞き、後から診察するようにする。</a:t>
            </a:r>
            <a:endParaRPr lang="en-US" altLang="ja-JP" sz="3200" dirty="0" smtClean="0"/>
          </a:p>
          <a:p>
            <a:r>
              <a:rPr kumimoji="1" lang="ja-JP" altLang="en-US" sz="3200" dirty="0"/>
              <a:t>腸蠕動</a:t>
            </a:r>
            <a:r>
              <a:rPr kumimoji="1" lang="ja-JP" altLang="en-US" sz="3200" dirty="0" smtClean="0"/>
              <a:t>の</a:t>
            </a:r>
            <a:r>
              <a:rPr lang="ja-JP" altLang="en-US" sz="3200" dirty="0"/>
              <a:t>聴診</a:t>
            </a:r>
            <a:r>
              <a:rPr lang="ja-JP" altLang="en-US" sz="3200" dirty="0" smtClean="0"/>
              <a:t>は、蠕動が人為的に</a:t>
            </a:r>
            <a:r>
              <a:rPr lang="en-US" altLang="ja-JP" sz="3200" dirty="0" smtClean="0"/>
              <a:t>	          </a:t>
            </a:r>
            <a:r>
              <a:rPr lang="ja-JP" altLang="en-US" sz="3200" dirty="0" smtClean="0"/>
              <a:t>刺激される打診や触診の前に行う。</a:t>
            </a:r>
            <a:endParaRPr lang="en-US" altLang="ja-JP" sz="3200" dirty="0" smtClean="0"/>
          </a:p>
          <a:p>
            <a:r>
              <a:rPr lang="ja-JP" altLang="en-US" sz="3200" dirty="0"/>
              <a:t>触診</a:t>
            </a:r>
            <a:r>
              <a:rPr lang="ja-JP" altLang="en-US" sz="3200" dirty="0" smtClean="0"/>
              <a:t>は腹筋群の緊張がとれた状態で</a:t>
            </a:r>
            <a:r>
              <a:rPr lang="en-US" altLang="ja-JP" sz="3200" dirty="0" smtClean="0"/>
              <a:t>         </a:t>
            </a:r>
            <a:r>
              <a:rPr lang="ja-JP" altLang="en-US" sz="3200" dirty="0" smtClean="0"/>
              <a:t>行うのが望ましい。</a:t>
            </a:r>
            <a:endParaRPr lang="en-US" altLang="ja-JP" sz="3200" dirty="0" smtClean="0"/>
          </a:p>
        </p:txBody>
      </p:sp>
    </p:spTree>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67544" y="260648"/>
            <a:ext cx="1522512" cy="778098"/>
          </a:xfrm>
          <a:ln w="38100">
            <a:solidFill>
              <a:schemeClr val="accent1"/>
            </a:solidFill>
          </a:ln>
        </p:spPr>
        <p:txBody>
          <a:bodyPr>
            <a:noAutofit/>
          </a:bodyPr>
          <a:lstStyle/>
          <a:p>
            <a:r>
              <a:rPr kumimoji="1" lang="ja-JP" altLang="en-US" sz="4800" dirty="0" smtClean="0"/>
              <a:t>視診</a:t>
            </a:r>
            <a:endParaRPr kumimoji="1" lang="ja-JP" altLang="en-US" sz="4800" dirty="0"/>
          </a:p>
        </p:txBody>
      </p:sp>
      <p:sp>
        <p:nvSpPr>
          <p:cNvPr id="6" name="コンテンツ プレースホルダ 5"/>
          <p:cNvSpPr>
            <a:spLocks noGrp="1"/>
          </p:cNvSpPr>
          <p:nvPr>
            <p:ph sz="quarter" idx="1"/>
          </p:nvPr>
        </p:nvSpPr>
        <p:spPr>
          <a:xfrm>
            <a:off x="457200" y="1916833"/>
            <a:ext cx="8229600" cy="2664296"/>
          </a:xfrm>
        </p:spPr>
        <p:txBody>
          <a:bodyPr/>
          <a:lstStyle/>
          <a:p>
            <a:r>
              <a:rPr kumimoji="1" lang="ja-JP" altLang="en-US" dirty="0" smtClean="0"/>
              <a:t>輪郭・形状の視診</a:t>
            </a:r>
            <a:endParaRPr kumimoji="1" lang="en-US" altLang="ja-JP" dirty="0" smtClean="0"/>
          </a:p>
          <a:p>
            <a:pPr>
              <a:buNone/>
            </a:pPr>
            <a:r>
              <a:rPr lang="ja-JP" altLang="en-US" sz="2800" dirty="0" smtClean="0"/>
              <a:t>　　平坦、膨隆、陥凹、および腫瘤などの有無を調べる。</a:t>
            </a:r>
            <a:endParaRPr lang="en-US" altLang="ja-JP" sz="2800" dirty="0"/>
          </a:p>
          <a:p>
            <a:r>
              <a:rPr kumimoji="1" lang="ja-JP" altLang="en-US" dirty="0" smtClean="0"/>
              <a:t>皮膚の視診</a:t>
            </a:r>
            <a:endParaRPr kumimoji="1" lang="en-US" altLang="ja-JP" dirty="0" smtClean="0"/>
          </a:p>
          <a:p>
            <a:pPr>
              <a:buNone/>
            </a:pPr>
            <a:r>
              <a:rPr lang="ja-JP" altLang="en-US" sz="2800" dirty="0" smtClean="0"/>
              <a:t>　　皮疹、着色斑、手術瘢痕、静脈怒張、皮膚線条等の有無を調べる。</a:t>
            </a:r>
            <a:endParaRPr lang="en-US" altLang="ja-JP" sz="2800" dirty="0"/>
          </a:p>
        </p:txBody>
      </p:sp>
      <p:sp>
        <p:nvSpPr>
          <p:cNvPr id="7" name="テキスト ボックス 6"/>
          <p:cNvSpPr txBox="1"/>
          <p:nvPr/>
        </p:nvSpPr>
        <p:spPr>
          <a:xfrm>
            <a:off x="539552" y="1196752"/>
            <a:ext cx="8064896" cy="461665"/>
          </a:xfrm>
          <a:prstGeom prst="rect">
            <a:avLst/>
          </a:prstGeom>
          <a:noFill/>
        </p:spPr>
        <p:txBody>
          <a:bodyPr wrap="square" rtlCol="0">
            <a:spAutoFit/>
          </a:bodyPr>
          <a:lstStyle/>
          <a:p>
            <a:r>
              <a:rPr lang="ja-JP" altLang="en-US" sz="2400" dirty="0" smtClean="0"/>
              <a:t>両膝を伸展した状態で腹壁の形態と皮膚の状態を見る。</a:t>
            </a:r>
            <a:endParaRPr kumimoji="1" lang="ja-JP" altLang="en-US" sz="2400" dirty="0"/>
          </a:p>
        </p:txBody>
      </p:sp>
      <p:pic>
        <p:nvPicPr>
          <p:cNvPr id="8" name="図 7" descr="視診.jpg"/>
          <p:cNvPicPr>
            <a:picLocks noChangeAspect="1"/>
          </p:cNvPicPr>
          <p:nvPr/>
        </p:nvPicPr>
        <p:blipFill>
          <a:blip r:embed="rId2" cstate="print"/>
          <a:stretch>
            <a:fillRect/>
          </a:stretch>
        </p:blipFill>
        <p:spPr>
          <a:xfrm>
            <a:off x="5580112" y="4365104"/>
            <a:ext cx="2864721" cy="2142680"/>
          </a:xfrm>
          <a:prstGeom prst="rect">
            <a:avLst/>
          </a:prstGeom>
        </p:spPr>
      </p:pic>
    </p:spTree>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57200" y="274638"/>
            <a:ext cx="1522512" cy="778098"/>
          </a:xfrm>
          <a:ln w="38100">
            <a:solidFill>
              <a:schemeClr val="accent1"/>
            </a:solidFill>
          </a:ln>
        </p:spPr>
        <p:txBody>
          <a:bodyPr>
            <a:noAutofit/>
          </a:bodyPr>
          <a:lstStyle/>
          <a:p>
            <a:r>
              <a:rPr lang="ja-JP" altLang="en-US" sz="4800" dirty="0"/>
              <a:t>聴</a:t>
            </a:r>
            <a:r>
              <a:rPr kumimoji="1" lang="ja-JP" altLang="en-US" sz="4800" dirty="0" smtClean="0"/>
              <a:t>診</a:t>
            </a:r>
            <a:endParaRPr kumimoji="1" lang="ja-JP" altLang="en-US" sz="4800" dirty="0"/>
          </a:p>
        </p:txBody>
      </p:sp>
      <p:sp>
        <p:nvSpPr>
          <p:cNvPr id="6" name="コンテンツ プレースホルダ 5"/>
          <p:cNvSpPr>
            <a:spLocks noGrp="1"/>
          </p:cNvSpPr>
          <p:nvPr>
            <p:ph sz="quarter" idx="1"/>
          </p:nvPr>
        </p:nvSpPr>
        <p:spPr>
          <a:xfrm>
            <a:off x="457200" y="1916832"/>
            <a:ext cx="8229600" cy="4104456"/>
          </a:xfrm>
        </p:spPr>
        <p:txBody>
          <a:bodyPr>
            <a:normAutofit/>
          </a:bodyPr>
          <a:lstStyle/>
          <a:p>
            <a:r>
              <a:rPr kumimoji="1" lang="ja-JP" altLang="en-US" dirty="0" smtClean="0"/>
              <a:t>腸蠕動音の聴診</a:t>
            </a:r>
            <a:endParaRPr kumimoji="1" lang="en-US" altLang="ja-JP" dirty="0" smtClean="0"/>
          </a:p>
          <a:p>
            <a:pPr>
              <a:buNone/>
            </a:pPr>
            <a:r>
              <a:rPr lang="ja-JP" altLang="en-US" sz="2800" dirty="0" smtClean="0"/>
              <a:t>　　頻度（亢進、減弱、消失）や音の性状（金属製などの異常音の有無）について調べる。</a:t>
            </a:r>
            <a:endParaRPr lang="en-US" altLang="ja-JP" sz="2800" dirty="0"/>
          </a:p>
          <a:p>
            <a:r>
              <a:rPr kumimoji="1" lang="ja-JP" altLang="en-US" dirty="0" smtClean="0"/>
              <a:t>腹部の血管音の聴診</a:t>
            </a:r>
            <a:endParaRPr kumimoji="1" lang="en-US" altLang="ja-JP" dirty="0" smtClean="0"/>
          </a:p>
          <a:p>
            <a:pPr>
              <a:buNone/>
            </a:pPr>
            <a:r>
              <a:rPr lang="ja-JP" altLang="en-US" sz="2800" dirty="0" smtClean="0"/>
              <a:t>　　腎動脈（両側）、腹部大動脈、総腸骨動脈（両側）で血管雑音の有無を調べる。</a:t>
            </a:r>
            <a:endParaRPr lang="en-US" altLang="ja-JP" sz="2800" dirty="0"/>
          </a:p>
          <a:p>
            <a:r>
              <a:rPr kumimoji="1" lang="ja-JP" altLang="en-US" dirty="0" smtClean="0"/>
              <a:t>振水音の聴診</a:t>
            </a:r>
            <a:endParaRPr kumimoji="1" lang="en-US" altLang="ja-JP" dirty="0" smtClean="0"/>
          </a:p>
          <a:p>
            <a:pPr>
              <a:buNone/>
            </a:pPr>
            <a:r>
              <a:rPr lang="ja-JP" altLang="en-US" sz="2800" dirty="0" smtClean="0"/>
              <a:t>　　腸管内のガスと水の貯留を調べる。</a:t>
            </a:r>
            <a:endParaRPr lang="en-US" altLang="ja-JP" sz="2800" dirty="0"/>
          </a:p>
        </p:txBody>
      </p:sp>
      <p:sp>
        <p:nvSpPr>
          <p:cNvPr id="7" name="テキスト ボックス 6"/>
          <p:cNvSpPr txBox="1"/>
          <p:nvPr/>
        </p:nvSpPr>
        <p:spPr>
          <a:xfrm>
            <a:off x="539552" y="1268760"/>
            <a:ext cx="8064896" cy="461665"/>
          </a:xfrm>
          <a:prstGeom prst="rect">
            <a:avLst/>
          </a:prstGeom>
          <a:noFill/>
        </p:spPr>
        <p:txBody>
          <a:bodyPr wrap="square" rtlCol="0">
            <a:spAutoFit/>
          </a:bodyPr>
          <a:lstStyle/>
          <a:p>
            <a:r>
              <a:rPr lang="ja-JP" altLang="en-US" sz="2400" dirty="0"/>
              <a:t>腸蠕動音</a:t>
            </a:r>
            <a:r>
              <a:rPr lang="ja-JP" altLang="en-US" sz="2400" dirty="0" smtClean="0"/>
              <a:t>と腹部動脈の血管音を聴取する。</a:t>
            </a:r>
            <a:endParaRPr kumimoji="1" lang="ja-JP" altLang="en-US" sz="2400" dirty="0"/>
          </a:p>
        </p:txBody>
      </p:sp>
      <p:pic>
        <p:nvPicPr>
          <p:cNvPr id="8" name="図 7" descr="聴診.jpg"/>
          <p:cNvPicPr>
            <a:picLocks noChangeAspect="1"/>
          </p:cNvPicPr>
          <p:nvPr/>
        </p:nvPicPr>
        <p:blipFill>
          <a:blip r:embed="rId2" cstate="print"/>
          <a:stretch>
            <a:fillRect/>
          </a:stretch>
        </p:blipFill>
        <p:spPr>
          <a:xfrm>
            <a:off x="6300192" y="4781992"/>
            <a:ext cx="2679576" cy="1868651"/>
          </a:xfrm>
          <a:prstGeom prst="rect">
            <a:avLst/>
          </a:prstGeom>
        </p:spPr>
      </p:pic>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11560" y="2708920"/>
            <a:ext cx="8229600" cy="1143000"/>
          </a:xfrm>
        </p:spPr>
        <p:txBody>
          <a:bodyPr>
            <a:normAutofit/>
          </a:bodyPr>
          <a:lstStyle/>
          <a:p>
            <a:r>
              <a:rPr kumimoji="1" lang="ja-JP" altLang="en-US" dirty="0" smtClean="0"/>
              <a:t>診察開始から診断・治療までの違い</a:t>
            </a:r>
            <a:endParaRPr kumimoji="1" lang="ja-JP" altLang="en-US" dirty="0"/>
          </a:p>
        </p:txBody>
      </p:sp>
    </p:spTree>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57200" y="274638"/>
            <a:ext cx="1522512" cy="778098"/>
          </a:xfrm>
          <a:ln w="38100">
            <a:solidFill>
              <a:schemeClr val="accent1"/>
            </a:solidFill>
          </a:ln>
        </p:spPr>
        <p:txBody>
          <a:bodyPr>
            <a:noAutofit/>
          </a:bodyPr>
          <a:lstStyle/>
          <a:p>
            <a:r>
              <a:rPr lang="ja-JP" altLang="en-US" sz="4800" dirty="0" smtClean="0"/>
              <a:t>打</a:t>
            </a:r>
            <a:r>
              <a:rPr kumimoji="1" lang="ja-JP" altLang="en-US" sz="4800" dirty="0" smtClean="0"/>
              <a:t>診</a:t>
            </a:r>
            <a:endParaRPr kumimoji="1" lang="ja-JP" altLang="en-US" sz="4800" dirty="0"/>
          </a:p>
        </p:txBody>
      </p:sp>
      <p:sp>
        <p:nvSpPr>
          <p:cNvPr id="6" name="コンテンツ プレースホルダ 5"/>
          <p:cNvSpPr>
            <a:spLocks noGrp="1"/>
          </p:cNvSpPr>
          <p:nvPr>
            <p:ph sz="quarter" idx="1"/>
          </p:nvPr>
        </p:nvSpPr>
        <p:spPr>
          <a:xfrm>
            <a:off x="457200" y="1916833"/>
            <a:ext cx="8229600" cy="3384376"/>
          </a:xfrm>
        </p:spPr>
        <p:txBody>
          <a:bodyPr>
            <a:normAutofit/>
          </a:bodyPr>
          <a:lstStyle/>
          <a:p>
            <a:r>
              <a:rPr kumimoji="1" lang="ja-JP" altLang="en-US" dirty="0" smtClean="0"/>
              <a:t>腹部全体の打診</a:t>
            </a:r>
            <a:endParaRPr kumimoji="1" lang="en-US" altLang="ja-JP" dirty="0" smtClean="0"/>
          </a:p>
          <a:p>
            <a:pPr>
              <a:buNone/>
            </a:pPr>
            <a:r>
              <a:rPr lang="ja-JP" altLang="en-US" sz="3000" dirty="0" smtClean="0"/>
              <a:t>　　打診音の異常と痛みの有無を調べる。</a:t>
            </a:r>
            <a:endParaRPr lang="en-US" altLang="ja-JP" sz="3000" dirty="0"/>
          </a:p>
          <a:p>
            <a:r>
              <a:rPr kumimoji="1" lang="ja-JP" altLang="en-US" dirty="0" smtClean="0"/>
              <a:t>肝臓の打診</a:t>
            </a:r>
            <a:endParaRPr kumimoji="1" lang="en-US" altLang="ja-JP" dirty="0" smtClean="0"/>
          </a:p>
          <a:p>
            <a:pPr>
              <a:buNone/>
            </a:pPr>
            <a:r>
              <a:rPr lang="ja-JP" altLang="en-US" sz="3000" dirty="0"/>
              <a:t>　</a:t>
            </a:r>
            <a:r>
              <a:rPr lang="ja-JP" altLang="en-US" sz="3000" dirty="0" smtClean="0"/>
              <a:t>　肝のおおよその大きさを調べる。</a:t>
            </a:r>
            <a:endParaRPr lang="en-US" altLang="ja-JP" sz="3000" dirty="0"/>
          </a:p>
          <a:p>
            <a:r>
              <a:rPr kumimoji="1" lang="ja-JP" altLang="en-US" dirty="0" smtClean="0"/>
              <a:t>脾臓の打診</a:t>
            </a:r>
            <a:endParaRPr kumimoji="1" lang="en-US" altLang="ja-JP" dirty="0" smtClean="0"/>
          </a:p>
          <a:p>
            <a:pPr>
              <a:buNone/>
            </a:pPr>
            <a:r>
              <a:rPr lang="ja-JP" altLang="en-US" sz="3000" dirty="0" smtClean="0"/>
              <a:t>　　腫大の有無を調べる。</a:t>
            </a:r>
            <a:endParaRPr lang="en-US" altLang="ja-JP" sz="3000" dirty="0"/>
          </a:p>
        </p:txBody>
      </p:sp>
      <p:sp>
        <p:nvSpPr>
          <p:cNvPr id="7" name="テキスト ボックス 6"/>
          <p:cNvSpPr txBox="1"/>
          <p:nvPr/>
        </p:nvSpPr>
        <p:spPr>
          <a:xfrm>
            <a:off x="539552" y="1268760"/>
            <a:ext cx="8064896" cy="461665"/>
          </a:xfrm>
          <a:prstGeom prst="rect">
            <a:avLst/>
          </a:prstGeom>
          <a:noFill/>
        </p:spPr>
        <p:txBody>
          <a:bodyPr wrap="square" rtlCol="0">
            <a:spAutoFit/>
          </a:bodyPr>
          <a:lstStyle/>
          <a:p>
            <a:r>
              <a:rPr lang="ja-JP" altLang="en-US" sz="2400" dirty="0"/>
              <a:t>視診</a:t>
            </a:r>
            <a:r>
              <a:rPr lang="ja-JP" altLang="en-US" sz="2400" dirty="0" smtClean="0"/>
              <a:t>や触診による所見を補い、診断を確かなものにする。</a:t>
            </a:r>
            <a:endParaRPr kumimoji="1" lang="ja-JP" altLang="en-US" sz="2400" dirty="0"/>
          </a:p>
        </p:txBody>
      </p:sp>
      <p:pic>
        <p:nvPicPr>
          <p:cNvPr id="8" name="図 7" descr="打診.jpg"/>
          <p:cNvPicPr>
            <a:picLocks noChangeAspect="1"/>
          </p:cNvPicPr>
          <p:nvPr/>
        </p:nvPicPr>
        <p:blipFill>
          <a:blip r:embed="rId2" cstate="print"/>
          <a:stretch>
            <a:fillRect/>
          </a:stretch>
        </p:blipFill>
        <p:spPr>
          <a:xfrm>
            <a:off x="4860032" y="4149080"/>
            <a:ext cx="3168352" cy="2360262"/>
          </a:xfrm>
          <a:prstGeom prst="rect">
            <a:avLst/>
          </a:prstGeom>
        </p:spPr>
      </p:pic>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そもそも・・・</a:t>
            </a:r>
            <a:endParaRPr kumimoji="1" lang="ja-JP" altLang="en-US" dirty="0"/>
          </a:p>
        </p:txBody>
      </p:sp>
      <p:sp>
        <p:nvSpPr>
          <p:cNvPr id="3" name="コンテンツ プレースホルダ 2"/>
          <p:cNvSpPr>
            <a:spLocks noGrp="1"/>
          </p:cNvSpPr>
          <p:nvPr>
            <p:ph sz="quarter" idx="1"/>
          </p:nvPr>
        </p:nvSpPr>
        <p:spPr>
          <a:xfrm>
            <a:off x="457200" y="1600200"/>
            <a:ext cx="7571184" cy="4873752"/>
          </a:xfrm>
        </p:spPr>
        <p:txBody>
          <a:bodyPr>
            <a:normAutofit/>
          </a:bodyPr>
          <a:lstStyle/>
          <a:p>
            <a:r>
              <a:rPr lang="ja-JP" altLang="en-US" sz="3200" dirty="0" smtClean="0"/>
              <a:t>私たちが普段元気で居られる理由が、</a:t>
            </a:r>
            <a:endParaRPr lang="en-US" altLang="ja-JP" sz="3200" dirty="0" smtClean="0"/>
          </a:p>
          <a:p>
            <a:pPr>
              <a:buNone/>
            </a:pPr>
            <a:r>
              <a:rPr kumimoji="1" lang="ja-JP" altLang="en-US" sz="3200" dirty="0" smtClean="0"/>
              <a:t>　　西洋医学と中医学では違う！</a:t>
            </a:r>
            <a:endParaRPr kumimoji="1" lang="ja-JP" altLang="en-US" sz="3200"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普段元気でいられる理由</a:t>
            </a:r>
            <a:endParaRPr kumimoji="1" lang="ja-JP" altLang="en-US" dirty="0"/>
          </a:p>
        </p:txBody>
      </p:sp>
      <p:sp>
        <p:nvSpPr>
          <p:cNvPr id="3" name="コンテンツ プレースホルダ 2"/>
          <p:cNvSpPr>
            <a:spLocks noGrp="1"/>
          </p:cNvSpPr>
          <p:nvPr>
            <p:ph sz="quarter" idx="1"/>
          </p:nvPr>
        </p:nvSpPr>
        <p:spPr>
          <a:xfrm>
            <a:off x="539552" y="1600200"/>
            <a:ext cx="7992888" cy="4873752"/>
          </a:xfrm>
        </p:spPr>
        <p:txBody>
          <a:bodyPr>
            <a:normAutofit/>
          </a:bodyPr>
          <a:lstStyle/>
          <a:p>
            <a:r>
              <a:rPr kumimoji="1" lang="ja-JP" altLang="en-US" sz="3600" dirty="0" smtClean="0"/>
              <a:t>西洋医学</a:t>
            </a:r>
            <a:endParaRPr kumimoji="1" lang="en-US" altLang="ja-JP" sz="3600" dirty="0" smtClean="0"/>
          </a:p>
          <a:p>
            <a:pPr lvl="1"/>
            <a:r>
              <a:rPr lang="ja-JP" altLang="en-US" sz="3200" dirty="0" smtClean="0"/>
              <a:t>細胞⇒組織⇒臓器⇒人体　</a:t>
            </a:r>
            <a:endParaRPr lang="en-US" altLang="ja-JP" sz="3200" dirty="0" smtClean="0"/>
          </a:p>
          <a:p>
            <a:pPr lvl="1"/>
            <a:endParaRPr lang="en-US" altLang="ja-JP" sz="3200" dirty="0" smtClean="0"/>
          </a:p>
          <a:p>
            <a:r>
              <a:rPr kumimoji="1" lang="ja-JP" altLang="en-US" sz="3600" dirty="0" smtClean="0"/>
              <a:t>中医学</a:t>
            </a:r>
            <a:endParaRPr kumimoji="1" lang="en-US" altLang="ja-JP" sz="3600" dirty="0" smtClean="0"/>
          </a:p>
          <a:p>
            <a:pPr lvl="1"/>
            <a:r>
              <a:rPr lang="ja-JP" altLang="en-US" sz="3200" dirty="0" smtClean="0"/>
              <a:t>人体の各臓腑・組織間および　　　　　　　人体と外的環境は、互いに対立しながら、同時に統一されている</a:t>
            </a:r>
            <a:endParaRPr kumimoji="1" lang="ja-JP" altLang="en-US" sz="3200"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病気になる理由</a:t>
            </a:r>
            <a:endParaRPr kumimoji="1" lang="ja-JP" altLang="en-US" dirty="0"/>
          </a:p>
        </p:txBody>
      </p:sp>
      <p:sp>
        <p:nvSpPr>
          <p:cNvPr id="3" name="コンテンツ プレースホルダ 2"/>
          <p:cNvSpPr>
            <a:spLocks noGrp="1"/>
          </p:cNvSpPr>
          <p:nvPr>
            <p:ph sz="quarter" idx="1"/>
          </p:nvPr>
        </p:nvSpPr>
        <p:spPr>
          <a:xfrm>
            <a:off x="457200" y="1600200"/>
            <a:ext cx="8075240" cy="4873752"/>
          </a:xfrm>
        </p:spPr>
        <p:txBody>
          <a:bodyPr>
            <a:normAutofit/>
          </a:bodyPr>
          <a:lstStyle/>
          <a:p>
            <a:r>
              <a:rPr kumimoji="1" lang="ja-JP" altLang="en-US" sz="3600" dirty="0" smtClean="0"/>
              <a:t>西洋医学</a:t>
            </a:r>
            <a:endParaRPr kumimoji="1" lang="en-US" altLang="ja-JP" sz="3600" dirty="0" smtClean="0"/>
          </a:p>
          <a:p>
            <a:pPr lvl="1"/>
            <a:r>
              <a:rPr lang="ja-JP" altLang="en-US" sz="3200" dirty="0" smtClean="0"/>
              <a:t>すべての疾病の基本は　　　　　　　　　　　人体の最小単位である細胞の障害による</a:t>
            </a:r>
            <a:endParaRPr lang="en-US" altLang="ja-JP" sz="3200" dirty="0" smtClean="0"/>
          </a:p>
          <a:p>
            <a:endParaRPr kumimoji="1" lang="en-US" altLang="ja-JP" sz="3600" dirty="0" smtClean="0"/>
          </a:p>
          <a:p>
            <a:r>
              <a:rPr kumimoji="1" lang="ja-JP" altLang="en-US" sz="3600" dirty="0" smtClean="0"/>
              <a:t>中医学</a:t>
            </a:r>
            <a:endParaRPr kumimoji="1" lang="en-US" altLang="ja-JP" sz="3600" dirty="0" smtClean="0"/>
          </a:p>
          <a:p>
            <a:pPr lvl="1"/>
            <a:r>
              <a:rPr kumimoji="1" lang="ja-JP" altLang="en-US" sz="3200" dirty="0" smtClean="0"/>
              <a:t>バランスが何らか</a:t>
            </a:r>
            <a:r>
              <a:rPr lang="ja-JP" altLang="en-US" sz="3200" dirty="0" smtClean="0"/>
              <a:t>の原因により崩れ、　　病気になる</a:t>
            </a:r>
            <a:endParaRPr kumimoji="1" lang="en-US" altLang="ja-JP" sz="3200" dirty="0" smtClean="0"/>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治療までの流れ～西洋医学編～</a:t>
            </a:r>
            <a:endParaRPr kumimoji="1" lang="ja-JP" altLang="en-US" dirty="0"/>
          </a:p>
        </p:txBody>
      </p:sp>
      <p:sp>
        <p:nvSpPr>
          <p:cNvPr id="3" name="コンテンツ プレースホルダ 2"/>
          <p:cNvSpPr>
            <a:spLocks noGrp="1"/>
          </p:cNvSpPr>
          <p:nvPr>
            <p:ph sz="quarter" idx="1"/>
          </p:nvPr>
        </p:nvSpPr>
        <p:spPr>
          <a:xfrm>
            <a:off x="457200" y="1600200"/>
            <a:ext cx="8219256" cy="4873752"/>
          </a:xfrm>
        </p:spPr>
        <p:txBody>
          <a:bodyPr>
            <a:noAutofit/>
          </a:bodyPr>
          <a:lstStyle/>
          <a:p>
            <a:r>
              <a:rPr lang="ja-JP" altLang="en-US" sz="3200" dirty="0" smtClean="0"/>
              <a:t>診察情報から異常所見を見分ける（</a:t>
            </a:r>
            <a:r>
              <a:rPr lang="en-US" altLang="ja-JP" sz="3200" dirty="0" smtClean="0"/>
              <a:t>Facts</a:t>
            </a:r>
            <a:r>
              <a:rPr lang="ja-JP" altLang="en-US" sz="3200" dirty="0" smtClean="0"/>
              <a:t>）</a:t>
            </a:r>
            <a:endParaRPr lang="en-US" altLang="ja-JP" sz="3200" dirty="0" smtClean="0"/>
          </a:p>
          <a:p>
            <a:pPr>
              <a:buNone/>
            </a:pPr>
            <a:r>
              <a:rPr lang="ja-JP" altLang="en-US" sz="3200" dirty="0" smtClean="0"/>
              <a:t>⇒所見を解剖学的に分類し、　　　　　　　　　　病態生理に基づき、所見を解釈し、　　　　　　仮説をたてる（</a:t>
            </a:r>
            <a:r>
              <a:rPr lang="en-US" altLang="ja-JP" sz="3200" dirty="0" smtClean="0"/>
              <a:t>Hypothesis</a:t>
            </a:r>
            <a:r>
              <a:rPr lang="ja-JP" altLang="en-US" sz="3200" dirty="0" smtClean="0"/>
              <a:t>）</a:t>
            </a:r>
            <a:endParaRPr lang="en-US" altLang="ja-JP" sz="3200" dirty="0" smtClean="0"/>
          </a:p>
          <a:p>
            <a:pPr>
              <a:buNone/>
            </a:pPr>
            <a:r>
              <a:rPr lang="ja-JP" altLang="en-US" sz="3200" dirty="0" smtClean="0"/>
              <a:t>⇒鑑別診断に必要な情報を集める　　　　　　　（</a:t>
            </a:r>
            <a:r>
              <a:rPr lang="en-US" altLang="ja-JP" sz="3200" dirty="0" smtClean="0"/>
              <a:t>Need</a:t>
            </a:r>
            <a:r>
              <a:rPr lang="ja-JP" altLang="en-US" sz="3200" dirty="0" smtClean="0"/>
              <a:t>  </a:t>
            </a:r>
            <a:r>
              <a:rPr lang="en-US" altLang="ja-JP" sz="3200" dirty="0" smtClean="0"/>
              <a:t>to know</a:t>
            </a:r>
            <a:r>
              <a:rPr lang="ja-JP" altLang="en-US" sz="3200" dirty="0" smtClean="0"/>
              <a:t>）</a:t>
            </a:r>
            <a:endParaRPr lang="en-US" altLang="ja-JP" sz="3200" dirty="0" smtClean="0"/>
          </a:p>
          <a:p>
            <a:pPr>
              <a:buNone/>
            </a:pPr>
            <a:r>
              <a:rPr lang="ja-JP" altLang="en-US" sz="3200" dirty="0" smtClean="0"/>
              <a:t>⇒得られた情報を評価し、診断する</a:t>
            </a:r>
            <a:endParaRPr lang="en-US" altLang="ja-JP" sz="3200" dirty="0" smtClean="0"/>
          </a:p>
          <a:p>
            <a:pPr>
              <a:buNone/>
            </a:pPr>
            <a:r>
              <a:rPr lang="ja-JP" altLang="en-US" sz="3200" dirty="0" smtClean="0"/>
              <a:t>⇒患者が同意できる診療計画を立案し、         治療する</a:t>
            </a:r>
            <a:endParaRPr lang="en-US" altLang="ja-JP" sz="3200" dirty="0" smtClean="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治療までの流れ～西洋医学～</a:t>
            </a:r>
            <a:endParaRPr kumimoji="1" lang="ja-JP" altLang="en-US" dirty="0"/>
          </a:p>
        </p:txBody>
      </p:sp>
      <p:sp>
        <p:nvSpPr>
          <p:cNvPr id="8" name="テキスト ボックス 7"/>
          <p:cNvSpPr txBox="1"/>
          <p:nvPr/>
        </p:nvSpPr>
        <p:spPr>
          <a:xfrm>
            <a:off x="971600" y="1988840"/>
            <a:ext cx="1107996" cy="646331"/>
          </a:xfrm>
          <a:prstGeom prst="rect">
            <a:avLst/>
          </a:prstGeom>
          <a:noFill/>
          <a:ln>
            <a:solidFill>
              <a:schemeClr val="tx1"/>
            </a:solidFill>
          </a:ln>
        </p:spPr>
        <p:txBody>
          <a:bodyPr wrap="none" rtlCol="0">
            <a:spAutoFit/>
          </a:bodyPr>
          <a:lstStyle/>
          <a:p>
            <a:r>
              <a:rPr lang="ja-JP" altLang="en-US" sz="3600" dirty="0"/>
              <a:t>病歴</a:t>
            </a:r>
            <a:endParaRPr kumimoji="1" lang="ja-JP" altLang="en-US" sz="3600" dirty="0"/>
          </a:p>
        </p:txBody>
      </p:sp>
      <p:sp>
        <p:nvSpPr>
          <p:cNvPr id="9" name="正方形/長方形 8"/>
          <p:cNvSpPr/>
          <p:nvPr/>
        </p:nvSpPr>
        <p:spPr>
          <a:xfrm>
            <a:off x="755576" y="4005064"/>
            <a:ext cx="2031325" cy="1200329"/>
          </a:xfrm>
          <a:prstGeom prst="rect">
            <a:avLst/>
          </a:prstGeom>
          <a:ln>
            <a:solidFill>
              <a:schemeClr val="tx1"/>
            </a:solidFill>
          </a:ln>
        </p:spPr>
        <p:txBody>
          <a:bodyPr wrap="none">
            <a:spAutoFit/>
          </a:bodyPr>
          <a:lstStyle/>
          <a:p>
            <a:r>
              <a:rPr lang="ja-JP" altLang="en-US" sz="3600" dirty="0"/>
              <a:t>身体</a:t>
            </a:r>
            <a:r>
              <a:rPr lang="ja-JP" altLang="en-US" sz="3600" dirty="0" smtClean="0"/>
              <a:t>所見</a:t>
            </a:r>
            <a:endParaRPr lang="en-US" altLang="ja-JP" sz="3600" dirty="0" smtClean="0"/>
          </a:p>
          <a:p>
            <a:r>
              <a:rPr lang="ja-JP" altLang="en-US" sz="3600" dirty="0" smtClean="0"/>
              <a:t>検査</a:t>
            </a:r>
            <a:r>
              <a:rPr lang="ja-JP" altLang="en-US" sz="3600" dirty="0"/>
              <a:t>結果</a:t>
            </a:r>
          </a:p>
        </p:txBody>
      </p:sp>
      <p:sp>
        <p:nvSpPr>
          <p:cNvPr id="10" name="正方形/長方形 9"/>
          <p:cNvSpPr/>
          <p:nvPr/>
        </p:nvSpPr>
        <p:spPr>
          <a:xfrm>
            <a:off x="3419872" y="2852936"/>
            <a:ext cx="2468946" cy="1200329"/>
          </a:xfrm>
          <a:prstGeom prst="rect">
            <a:avLst/>
          </a:prstGeom>
          <a:ln>
            <a:solidFill>
              <a:schemeClr val="tx1"/>
            </a:solidFill>
          </a:ln>
        </p:spPr>
        <p:txBody>
          <a:bodyPr wrap="none">
            <a:spAutoFit/>
          </a:bodyPr>
          <a:lstStyle/>
          <a:p>
            <a:r>
              <a:rPr lang="ja-JP" altLang="en-US" sz="3600" dirty="0" smtClean="0"/>
              <a:t>アセスメント</a:t>
            </a:r>
            <a:endParaRPr lang="en-US" altLang="ja-JP" sz="3600" dirty="0" smtClean="0"/>
          </a:p>
          <a:p>
            <a:r>
              <a:rPr lang="ja-JP" altLang="en-US" sz="3600" dirty="0" smtClean="0"/>
              <a:t>プロセス</a:t>
            </a:r>
            <a:endParaRPr lang="ja-JP" altLang="en-US" sz="3600" dirty="0"/>
          </a:p>
        </p:txBody>
      </p:sp>
      <p:sp>
        <p:nvSpPr>
          <p:cNvPr id="11" name="正方形/長方形 10"/>
          <p:cNvSpPr/>
          <p:nvPr/>
        </p:nvSpPr>
        <p:spPr>
          <a:xfrm>
            <a:off x="6300192" y="1988840"/>
            <a:ext cx="2492990" cy="646331"/>
          </a:xfrm>
          <a:prstGeom prst="rect">
            <a:avLst/>
          </a:prstGeom>
          <a:ln>
            <a:solidFill>
              <a:schemeClr val="tx1"/>
            </a:solidFill>
          </a:ln>
        </p:spPr>
        <p:txBody>
          <a:bodyPr wrap="none">
            <a:spAutoFit/>
          </a:bodyPr>
          <a:lstStyle/>
          <a:p>
            <a:r>
              <a:rPr lang="ja-JP" altLang="en-US" sz="3600" dirty="0"/>
              <a:t>問題（診断）</a:t>
            </a:r>
          </a:p>
        </p:txBody>
      </p:sp>
      <p:sp>
        <p:nvSpPr>
          <p:cNvPr id="12" name="正方形/長方形 11"/>
          <p:cNvSpPr/>
          <p:nvPr/>
        </p:nvSpPr>
        <p:spPr>
          <a:xfrm>
            <a:off x="6948265" y="3212976"/>
            <a:ext cx="2016224" cy="646331"/>
          </a:xfrm>
          <a:prstGeom prst="rect">
            <a:avLst/>
          </a:prstGeom>
          <a:ln>
            <a:solidFill>
              <a:schemeClr val="tx1"/>
            </a:solidFill>
          </a:ln>
        </p:spPr>
        <p:txBody>
          <a:bodyPr wrap="square">
            <a:spAutoFit/>
          </a:bodyPr>
          <a:lstStyle/>
          <a:p>
            <a:r>
              <a:rPr lang="ja-JP" altLang="en-US" sz="3600" dirty="0" smtClean="0"/>
              <a:t>診療計画</a:t>
            </a:r>
            <a:endParaRPr lang="ja-JP" altLang="en-US" sz="3600" dirty="0"/>
          </a:p>
        </p:txBody>
      </p:sp>
      <p:cxnSp>
        <p:nvCxnSpPr>
          <p:cNvPr id="14" name="直線矢印コネクタ 13"/>
          <p:cNvCxnSpPr>
            <a:stCxn id="8" idx="3"/>
            <a:endCxn id="10" idx="1"/>
          </p:cNvCxnSpPr>
          <p:nvPr/>
        </p:nvCxnSpPr>
        <p:spPr>
          <a:xfrm>
            <a:off x="2079596" y="2312006"/>
            <a:ext cx="1340276" cy="1141095"/>
          </a:xfrm>
          <a:prstGeom prst="straightConnector1">
            <a:avLst/>
          </a:prstGeom>
          <a:ln w="25400">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9" idx="3"/>
            <a:endCxn id="10" idx="1"/>
          </p:cNvCxnSpPr>
          <p:nvPr/>
        </p:nvCxnSpPr>
        <p:spPr>
          <a:xfrm flipV="1">
            <a:off x="2786901" y="3453101"/>
            <a:ext cx="632971" cy="1152128"/>
          </a:xfrm>
          <a:prstGeom prst="straightConnector1">
            <a:avLst/>
          </a:prstGeom>
          <a:ln w="25400">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10" idx="3"/>
            <a:endCxn id="11" idx="1"/>
          </p:cNvCxnSpPr>
          <p:nvPr/>
        </p:nvCxnSpPr>
        <p:spPr>
          <a:xfrm flipV="1">
            <a:off x="5888818" y="2312006"/>
            <a:ext cx="411374" cy="114109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11" idx="2"/>
            <a:endCxn id="12" idx="0"/>
          </p:cNvCxnSpPr>
          <p:nvPr/>
        </p:nvCxnSpPr>
        <p:spPr>
          <a:xfrm rot="16200000" flipH="1">
            <a:off x="7462630" y="2719228"/>
            <a:ext cx="577805" cy="40969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4716016" y="4365104"/>
            <a:ext cx="2847254" cy="1200329"/>
          </a:xfrm>
          <a:prstGeom prst="rect">
            <a:avLst/>
          </a:prstGeom>
          <a:ln>
            <a:solidFill>
              <a:schemeClr val="tx1"/>
            </a:solidFill>
          </a:ln>
        </p:spPr>
        <p:txBody>
          <a:bodyPr wrap="none">
            <a:spAutoFit/>
          </a:bodyPr>
          <a:lstStyle/>
          <a:p>
            <a:r>
              <a:rPr lang="ja-JP" altLang="en-US" sz="3600" dirty="0"/>
              <a:t>問題に</a:t>
            </a:r>
            <a:r>
              <a:rPr lang="ja-JP" altLang="en-US" sz="3600" dirty="0" smtClean="0"/>
              <a:t>対する</a:t>
            </a:r>
            <a:endParaRPr lang="en-US" altLang="ja-JP" sz="3600" dirty="0" smtClean="0"/>
          </a:p>
          <a:p>
            <a:r>
              <a:rPr lang="ja-JP" altLang="en-US" sz="3600" dirty="0" smtClean="0"/>
              <a:t>患者</a:t>
            </a:r>
            <a:r>
              <a:rPr lang="ja-JP" altLang="en-US" sz="3600" dirty="0"/>
              <a:t>の反応</a:t>
            </a:r>
          </a:p>
        </p:txBody>
      </p:sp>
      <p:cxnSp>
        <p:nvCxnSpPr>
          <p:cNvPr id="27" name="直線矢印コネクタ 26"/>
          <p:cNvCxnSpPr>
            <a:stCxn id="10" idx="2"/>
            <a:endCxn id="26" idx="0"/>
          </p:cNvCxnSpPr>
          <p:nvPr/>
        </p:nvCxnSpPr>
        <p:spPr>
          <a:xfrm rot="16200000" flipH="1">
            <a:off x="5241075" y="3466535"/>
            <a:ext cx="311839" cy="148529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1" name="図形 30"/>
          <p:cNvCxnSpPr>
            <a:stCxn id="12" idx="2"/>
            <a:endCxn id="8" idx="1"/>
          </p:cNvCxnSpPr>
          <p:nvPr/>
        </p:nvCxnSpPr>
        <p:spPr>
          <a:xfrm rot="5400000" flipH="1">
            <a:off x="3690338" y="-406731"/>
            <a:ext cx="1547301" cy="6984777"/>
          </a:xfrm>
          <a:prstGeom prst="bentConnector4">
            <a:avLst>
              <a:gd name="adj1" fmla="val -128974"/>
              <a:gd name="adj2" fmla="val 110173"/>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42" name="図形 41"/>
          <p:cNvCxnSpPr>
            <a:stCxn id="12" idx="2"/>
            <a:endCxn id="9" idx="1"/>
          </p:cNvCxnSpPr>
          <p:nvPr/>
        </p:nvCxnSpPr>
        <p:spPr>
          <a:xfrm rot="5400000">
            <a:off x="3983016" y="631868"/>
            <a:ext cx="745922" cy="7200801"/>
          </a:xfrm>
          <a:prstGeom prst="bentConnector4">
            <a:avLst>
              <a:gd name="adj1" fmla="val 266539"/>
              <a:gd name="adj2" fmla="val 107077"/>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85" name="直線矢印コネクタ 84"/>
          <p:cNvCxnSpPr>
            <a:stCxn id="26" idx="0"/>
            <a:endCxn id="12" idx="1"/>
          </p:cNvCxnSpPr>
          <p:nvPr/>
        </p:nvCxnSpPr>
        <p:spPr>
          <a:xfrm rot="5400000" flipH="1" flipV="1">
            <a:off x="6129473" y="3546312"/>
            <a:ext cx="828962" cy="80862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8" name="円/楕円 17"/>
          <p:cNvSpPr/>
          <p:nvPr/>
        </p:nvSpPr>
        <p:spPr>
          <a:xfrm>
            <a:off x="1259632" y="1916832"/>
            <a:ext cx="3672408" cy="3168352"/>
          </a:xfrm>
          <a:prstGeom prst="ellipse">
            <a:avLst/>
          </a:prstGeom>
          <a:solidFill>
            <a:schemeClr val="accent1">
              <a:alpha val="17000"/>
            </a:schemeClr>
          </a:solidFill>
          <a:ln>
            <a:solidFill>
              <a:schemeClr val="accent1">
                <a:shade val="50000"/>
                <a:alpha val="4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7467600" cy="868958"/>
          </a:xfrm>
        </p:spPr>
        <p:txBody>
          <a:bodyPr/>
          <a:lstStyle/>
          <a:p>
            <a:r>
              <a:rPr lang="ja-JP" altLang="en-US" dirty="0" smtClean="0"/>
              <a:t>治療までの流れ</a:t>
            </a:r>
            <a:r>
              <a:rPr kumimoji="1" lang="ja-JP" altLang="en-US" dirty="0" smtClean="0"/>
              <a:t>～中医学～</a:t>
            </a:r>
            <a:endParaRPr kumimoji="1" lang="ja-JP" altLang="en-US" dirty="0"/>
          </a:p>
        </p:txBody>
      </p:sp>
      <p:graphicFrame>
        <p:nvGraphicFramePr>
          <p:cNvPr id="4" name="コンテンツ プレースホルダ 3"/>
          <p:cNvGraphicFramePr>
            <a:graphicFrameLocks noGrp="1"/>
          </p:cNvGraphicFramePr>
          <p:nvPr>
            <p:ph sz="quarter" idx="1"/>
          </p:nvPr>
        </p:nvGraphicFramePr>
        <p:xfrm>
          <a:off x="467544" y="126876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西洋医学と中医学の違い">
  <a:themeElements>
    <a:clrScheme name="みやび">
      <a:dk1>
        <a:sysClr val="windowText" lastClr="000000"/>
      </a:dk1>
      <a:lt1>
        <a:sysClr val="window" lastClr="FFFFFF"/>
      </a:lt1>
      <a:dk2>
        <a:srgbClr val="975C1E"/>
      </a:dk2>
      <a:lt2>
        <a:srgbClr val="FFE880"/>
      </a:lt2>
      <a:accent1>
        <a:srgbClr val="E3560E"/>
      </a:accent1>
      <a:accent2>
        <a:srgbClr val="5C5943"/>
      </a:accent2>
      <a:accent3>
        <a:srgbClr val="F1AB3B"/>
      </a:accent3>
      <a:accent4>
        <a:srgbClr val="6D8A16"/>
      </a:accent4>
      <a:accent5>
        <a:srgbClr val="73AAC0"/>
      </a:accent5>
      <a:accent6>
        <a:srgbClr val="3E68AF"/>
      </a:accent6>
      <a:hlink>
        <a:srgbClr val="0000FE"/>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西洋医学と中医学の違い</Template>
  <TotalTime>0</TotalTime>
  <Words>756</Words>
  <Application>Microsoft Office PowerPoint</Application>
  <PresentationFormat>画面に合わせる (4:3)</PresentationFormat>
  <Paragraphs>185</Paragraphs>
  <Slides>30</Slides>
  <Notes>7</Notes>
  <HiddenSlides>0</HiddenSlides>
  <MMClips>0</MMClips>
  <ScaleCrop>false</ScaleCrop>
  <HeadingPairs>
    <vt:vector size="4" baseType="variant">
      <vt:variant>
        <vt:lpstr>テーマ</vt:lpstr>
      </vt:variant>
      <vt:variant>
        <vt:i4>1</vt:i4>
      </vt:variant>
      <vt:variant>
        <vt:lpstr>スライド タイトル</vt:lpstr>
      </vt:variant>
      <vt:variant>
        <vt:i4>30</vt:i4>
      </vt:variant>
    </vt:vector>
  </HeadingPairs>
  <TitlesOfParts>
    <vt:vector size="31" baseType="lpstr">
      <vt:lpstr>西洋医学と中医学の違い</vt:lpstr>
      <vt:lpstr>西洋医学と中医学の違い （特に診察面）</vt:lpstr>
      <vt:lpstr>本日の流れ</vt:lpstr>
      <vt:lpstr>診察開始から診断・治療までの違い</vt:lpstr>
      <vt:lpstr>そもそも・・・</vt:lpstr>
      <vt:lpstr>普段元気でいられる理由</vt:lpstr>
      <vt:lpstr>病気になる理由</vt:lpstr>
      <vt:lpstr>治療までの流れ～西洋医学編～</vt:lpstr>
      <vt:lpstr>治療までの流れ～西洋医学～</vt:lpstr>
      <vt:lpstr>治療までの流れ～中医学～</vt:lpstr>
      <vt:lpstr>治療法の違い</vt:lpstr>
      <vt:lpstr>中医学的な治療</vt:lpstr>
      <vt:lpstr>各論</vt:lpstr>
      <vt:lpstr>各論</vt:lpstr>
      <vt:lpstr>舌診</vt:lpstr>
      <vt:lpstr>舌に関する異常（１）</vt:lpstr>
      <vt:lpstr>舌に関する異常（２）</vt:lpstr>
      <vt:lpstr>舌に関する異常（３）</vt:lpstr>
      <vt:lpstr>各論</vt:lpstr>
      <vt:lpstr>脈診</vt:lpstr>
      <vt:lpstr>脈に関する異常</vt:lpstr>
      <vt:lpstr>各論</vt:lpstr>
      <vt:lpstr>腹診</vt:lpstr>
      <vt:lpstr>東洋医学における診察</vt:lpstr>
      <vt:lpstr>西洋医学における診察</vt:lpstr>
      <vt:lpstr>西洋医学における腹診</vt:lpstr>
      <vt:lpstr>西洋医学的　腹部診察</vt:lpstr>
      <vt:lpstr>腹部診察の手順</vt:lpstr>
      <vt:lpstr>視診</vt:lpstr>
      <vt:lpstr>聴診</vt:lpstr>
      <vt:lpstr>打診</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西洋医学と中医学の違い （特に診察面）</dc:title>
  <dc:creator>FJ-USER</dc:creator>
  <cp:lastModifiedBy>FJ-USER</cp:lastModifiedBy>
  <cp:revision>6</cp:revision>
  <dcterms:created xsi:type="dcterms:W3CDTF">2010-12-11T09:26:40Z</dcterms:created>
  <dcterms:modified xsi:type="dcterms:W3CDTF">2010-12-11T11:41:58Z</dcterms:modified>
</cp:coreProperties>
</file>